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4" r:id="rId4"/>
    <p:sldId id="286" r:id="rId5"/>
    <p:sldId id="326" r:id="rId6"/>
    <p:sldId id="329" r:id="rId7"/>
    <p:sldId id="300" r:id="rId8"/>
    <p:sldId id="324" r:id="rId9"/>
    <p:sldId id="325" r:id="rId10"/>
    <p:sldId id="330" r:id="rId11"/>
    <p:sldId id="31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소재수치해석 </a:t>
            </a:r>
            <a:r>
              <a:rPr lang="en-US" altLang="ko-KR" sz="4800" dirty="0" err="1" smtClean="0"/>
              <a:t>hw</a:t>
            </a:r>
            <a:r>
              <a:rPr lang="en-US" altLang="ko-KR" sz="4800" dirty="0" smtClean="0"/>
              <a:t> 9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292439"/>
            <a:ext cx="10993546" cy="91439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sz="2800" dirty="0" smtClean="0"/>
              <a:t>20100091 </a:t>
            </a:r>
            <a:r>
              <a:rPr lang="ko-KR" altLang="en-US" sz="2800" dirty="0" smtClean="0"/>
              <a:t>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현 선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0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13" y="2519637"/>
            <a:ext cx="6177966" cy="371951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Analysis</a:t>
            </a:r>
            <a:endParaRPr lang="ko-KR" alt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40216" y="1882641"/>
            <a:ext cx="1127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(c) How can you determine the activation energy for the reaction, and what is it?</a:t>
            </a:r>
            <a:endParaRPr lang="ko-KR" altLang="en-US" sz="2000" b="1" dirty="0"/>
          </a:p>
        </p:txBody>
      </p:sp>
      <p:cxnSp>
        <p:nvCxnSpPr>
          <p:cNvPr id="14" name="직선 연결선 13"/>
          <p:cNvCxnSpPr/>
          <p:nvPr/>
        </p:nvCxnSpPr>
        <p:spPr>
          <a:xfrm>
            <a:off x="4037532" y="4176501"/>
            <a:ext cx="11784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612" y="2703858"/>
            <a:ext cx="2657475" cy="838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303852" y="3681485"/>
                <a:ext cx="38288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𝑟𝑒𝑎𝑐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8.3144621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635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.0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115</m:t>
                          </m:r>
                        </m:e>
                      </m:d>
                    </m:oMath>
                  </m:oMathPara>
                </a14:m>
                <a:endParaRPr lang="en-US" altLang="ko-K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852" y="3681485"/>
                <a:ext cx="382880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592" b="-3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938566" y="4102397"/>
                <a:ext cx="17629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=146625.6347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altLang="ko-K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566" y="4102397"/>
                <a:ext cx="176298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038" r="-4152" b="-3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직사각형 17"/>
          <p:cNvSpPr/>
          <p:nvPr/>
        </p:nvSpPr>
        <p:spPr>
          <a:xfrm>
            <a:off x="8171378" y="4074210"/>
            <a:ext cx="1565051" cy="3440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303852" y="4797836"/>
                <a:ext cx="1811009" cy="285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𝑑𝑖𝑓𝑓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=147723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altLang="ko-K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852" y="4797836"/>
                <a:ext cx="1811009" cy="285912"/>
              </a:xfrm>
              <a:prstGeom prst="rect">
                <a:avLst/>
              </a:prstGeom>
              <a:blipFill rotWithShape="0">
                <a:blip r:embed="rId6"/>
                <a:stretch>
                  <a:fillRect l="-3704" t="-6383" r="-4040" b="-319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820057" y="4987886"/>
            <a:ext cx="384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오차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0.743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%</a:t>
            </a:r>
            <a:endParaRPr lang="en-US" altLang="ko-KR" b="1" dirty="0" smtClean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90443" y="6344598"/>
            <a:ext cx="852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(Injection distance = 25</a:t>
            </a:r>
            <a:r>
              <a:rPr lang="el-GR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μ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m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characteristic time = injection time)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9736429" y="4403950"/>
            <a:ext cx="321971" cy="5368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9218254" y="4940792"/>
            <a:ext cx="840146" cy="79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5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conclusion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1457258" y="3089176"/>
            <a:ext cx="927748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altLang="ko-KR" sz="2000" dirty="0" smtClean="0">
                <a:ea typeface="HY울릉도M" pitchFamily="18" charset="-127"/>
              </a:rPr>
              <a:t>Finite Difference Method(Explicit method)</a:t>
            </a:r>
            <a:r>
              <a:rPr lang="ko-KR" altLang="en-US" sz="2000" dirty="0" smtClean="0">
                <a:ea typeface="HY울릉도M" pitchFamily="18" charset="-127"/>
              </a:rPr>
              <a:t>를 사용하여 </a:t>
            </a:r>
            <a:r>
              <a:rPr lang="en-US" altLang="ko-KR" sz="2000" dirty="0" smtClean="0">
                <a:ea typeface="HY울릉도M" pitchFamily="18" charset="-127"/>
              </a:rPr>
              <a:t>Diffusion equation</a:t>
            </a:r>
            <a:r>
              <a:rPr lang="ko-KR" altLang="en-US" sz="2000" dirty="0" smtClean="0">
                <a:ea typeface="HY울릉도M" pitchFamily="18" charset="-127"/>
              </a:rPr>
              <a:t>을 성공적으로 풀 수 있었다</a:t>
            </a:r>
            <a:r>
              <a:rPr lang="en-US" altLang="ko-KR" sz="2000" dirty="0" smtClean="0">
                <a:ea typeface="HY울릉도M" pitchFamily="18" charset="-127"/>
              </a:rPr>
              <a:t>.</a:t>
            </a: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r>
              <a:rPr lang="en-US" altLang="ko-KR" sz="2000" dirty="0" smtClean="0">
                <a:ea typeface="HY울릉도M" pitchFamily="18" charset="-127"/>
              </a:rPr>
              <a:t>Stability condition</a:t>
            </a:r>
            <a:r>
              <a:rPr lang="ko-KR" altLang="en-US" sz="2000" dirty="0" smtClean="0">
                <a:ea typeface="HY울릉도M" pitchFamily="18" charset="-127"/>
              </a:rPr>
              <a:t>을 만족시키기 위해 </a:t>
            </a:r>
            <a:r>
              <a:rPr lang="en-US" altLang="ko-KR" sz="2000" dirty="0" err="1">
                <a:ea typeface="HY울릉도M" pitchFamily="18" charset="-127"/>
              </a:rPr>
              <a:t>d</a:t>
            </a:r>
            <a:r>
              <a:rPr lang="en-US" altLang="ko-KR" sz="2000" dirty="0" err="1" smtClean="0">
                <a:ea typeface="HY울릉도M" pitchFamily="18" charset="-127"/>
              </a:rPr>
              <a:t>t</a:t>
            </a:r>
            <a:r>
              <a:rPr lang="ko-KR" altLang="en-US" sz="2000" dirty="0" smtClean="0">
                <a:ea typeface="HY울릉도M" pitchFamily="18" charset="-127"/>
              </a:rPr>
              <a:t>를 작게 해주어야 하다 보니 계산 시간이 매우 오래 소요되었다</a:t>
            </a:r>
            <a:r>
              <a:rPr lang="en-US" altLang="ko-KR" sz="2000" dirty="0" smtClean="0">
                <a:ea typeface="HY울릉도M" pitchFamily="18" charset="-127"/>
              </a:rPr>
              <a:t>.(Explicit method</a:t>
            </a:r>
            <a:r>
              <a:rPr lang="ko-KR" altLang="en-US" sz="2000" dirty="0" smtClean="0">
                <a:ea typeface="HY울릉도M" pitchFamily="18" charset="-127"/>
              </a:rPr>
              <a:t>의 단점을 확인</a:t>
            </a:r>
            <a:r>
              <a:rPr lang="en-US" altLang="ko-KR" sz="2000" dirty="0" smtClean="0">
                <a:ea typeface="HY울릉도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60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8795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THANK YOU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ASSIGNMENT</a:t>
            </a:r>
            <a:endParaRPr lang="ko-KR" altLang="en-US" sz="4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627" y="2119849"/>
            <a:ext cx="8356746" cy="4366837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3090930" y="2884868"/>
            <a:ext cx="40439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4763037" y="3217572"/>
            <a:ext cx="38529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726806" y="3614670"/>
            <a:ext cx="38529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304210" y="3960253"/>
            <a:ext cx="18609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5425228" y="4692202"/>
            <a:ext cx="32422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2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96" y="2333525"/>
            <a:ext cx="5177307" cy="315733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Finite Difference Methods for Parabolic Problems (Explicit method)</a:t>
            </a:r>
            <a:endParaRPr lang="ko-KR" altLang="en-US" sz="20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16" y="2333525"/>
            <a:ext cx="5790128" cy="4367130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340216" y="6078829"/>
            <a:ext cx="5880280" cy="6347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553" y="5672282"/>
            <a:ext cx="4067175" cy="7239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6954592" y="5710702"/>
            <a:ext cx="4162894" cy="6347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7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048747"/>
            <a:ext cx="2726062" cy="365659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48747"/>
            <a:ext cx="4665522" cy="354068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7397" y="5589431"/>
            <a:ext cx="3058603" cy="1219113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367114" y="2048747"/>
            <a:ext cx="2940140" cy="36565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1808" y="2958519"/>
            <a:ext cx="3429000" cy="400050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6106862" y="2819332"/>
            <a:ext cx="1968192" cy="5134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830001" y="2892984"/>
            <a:ext cx="246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Surface composition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0153" y="2119804"/>
            <a:ext cx="246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Initial composition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096000" y="2070391"/>
            <a:ext cx="1968192" cy="6561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6096000" y="3682006"/>
            <a:ext cx="4665522" cy="19290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7697" y="5705115"/>
            <a:ext cx="39338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err="1" smtClean="0"/>
              <a:t>ResulT</a:t>
            </a:r>
            <a:endParaRPr lang="ko-KR" altLang="en-US" sz="44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67" y="2611841"/>
            <a:ext cx="5722636" cy="33897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4926" y="1979232"/>
            <a:ext cx="174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(1) T=1173K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78272" y="1979232"/>
            <a:ext cx="174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(2) T=1273K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6811" y="6244774"/>
            <a:ext cx="496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dt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= 1s, dx = 1</a:t>
            </a:r>
            <a:r>
              <a:rPr lang="el-GR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μ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m, </a:t>
            </a:r>
            <a:r>
              <a:rPr lang="el-GR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λ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=0.1196479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0157" y="6244774"/>
            <a:ext cx="496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dt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= 1s, dx = 1</a:t>
            </a:r>
            <a:r>
              <a:rPr lang="el-GR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μ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m, </a:t>
            </a:r>
            <a:r>
              <a:rPr lang="el-GR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λ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=0.3932285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022" y="2611840"/>
            <a:ext cx="5715795" cy="3389715"/>
          </a:xfrm>
          <a:prstGeom prst="rect">
            <a:avLst/>
          </a:prstGeom>
        </p:spPr>
      </p:pic>
      <p:cxnSp>
        <p:nvCxnSpPr>
          <p:cNvPr id="15" name="직선 연결선 14"/>
          <p:cNvCxnSpPr/>
          <p:nvPr/>
        </p:nvCxnSpPr>
        <p:spPr>
          <a:xfrm>
            <a:off x="991674" y="3837904"/>
            <a:ext cx="60530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1596980" y="3837904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1429555" y="3837904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1294327" y="3837904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1139781" y="3837904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092559" y="3837904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6939567" y="3812146"/>
            <a:ext cx="95518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7894749" y="3812146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7609268" y="3812146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434330" y="3812146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7126311" y="3812146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7220756" y="3812146"/>
            <a:ext cx="0" cy="1674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5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err="1" smtClean="0"/>
              <a:t>ResulT</a:t>
            </a:r>
            <a:endParaRPr lang="ko-KR" alt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4926" y="1979232"/>
            <a:ext cx="174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(3) T=1373K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78272" y="1979232"/>
            <a:ext cx="174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(4) T=1473K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6811" y="6244774"/>
            <a:ext cx="496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dt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= 1s, dx = 2</a:t>
            </a:r>
            <a:r>
              <a:rPr lang="el-GR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μ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m, </a:t>
            </a:r>
            <a:r>
              <a:rPr lang="el-GR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λ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=0.2716771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0157" y="6244774"/>
            <a:ext cx="496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dt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= 1s, dx = 3</a:t>
            </a:r>
            <a:r>
              <a:rPr lang="el-GR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μ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m, </a:t>
            </a:r>
            <a:r>
              <a:rPr lang="el-GR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λ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=0.290668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58" y="2611840"/>
            <a:ext cx="6002896" cy="353111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454" y="2611839"/>
            <a:ext cx="5940097" cy="3531115"/>
          </a:xfrm>
          <a:prstGeom prst="rect">
            <a:avLst/>
          </a:prstGeom>
        </p:spPr>
      </p:pic>
      <p:cxnSp>
        <p:nvCxnSpPr>
          <p:cNvPr id="15" name="직선 연결선 14"/>
          <p:cNvCxnSpPr/>
          <p:nvPr/>
        </p:nvCxnSpPr>
        <p:spPr>
          <a:xfrm>
            <a:off x="822103" y="3863662"/>
            <a:ext cx="95518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777285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504683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1342624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047484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1129050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6839172" y="3863662"/>
            <a:ext cx="8108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7650051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7401061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7277640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6995378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7068362" y="3863662"/>
            <a:ext cx="0" cy="17772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Analysis</a:t>
            </a:r>
            <a:endParaRPr lang="ko-KR" alt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0216" y="1882641"/>
            <a:ext cx="1127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(a) Injection distance vs Injection time</a:t>
            </a:r>
            <a:endParaRPr lang="ko-KR" altLang="en-US" sz="2000" b="1" dirty="0"/>
          </a:p>
        </p:txBody>
      </p:sp>
      <p:pic>
        <p:nvPicPr>
          <p:cNvPr id="6" name="_x71664104" descr="DRW00000a8c3f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8886" y="4042390"/>
            <a:ext cx="1202540" cy="422251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8012038" y="4003753"/>
            <a:ext cx="1415297" cy="5378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038" y="3327562"/>
            <a:ext cx="1415297" cy="42313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192" y="2539814"/>
            <a:ext cx="6768922" cy="408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Analysis</a:t>
            </a:r>
            <a:endParaRPr lang="ko-KR" alt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40216" y="1882641"/>
            <a:ext cx="1127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(b) Injection distance vs temperature</a:t>
            </a:r>
            <a:endParaRPr lang="ko-KR" altLang="en-US" sz="2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199" y="2732599"/>
            <a:ext cx="1016398" cy="303871"/>
          </a:xfrm>
          <a:prstGeom prst="rect">
            <a:avLst/>
          </a:prstGeom>
        </p:spPr>
      </p:pic>
      <p:pic>
        <p:nvPicPr>
          <p:cNvPr id="5" name="_x71664696" descr="DRW00000a8c3f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1758" y="3178653"/>
            <a:ext cx="2207742" cy="543001"/>
          </a:xfrm>
          <a:prstGeom prst="rect">
            <a:avLst/>
          </a:prstGeom>
          <a:noFill/>
        </p:spPr>
      </p:pic>
      <p:pic>
        <p:nvPicPr>
          <p:cNvPr id="6" name="_x71676968" descr="DRW00000a8c3f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1758" y="3888339"/>
            <a:ext cx="1502472" cy="554484"/>
          </a:xfrm>
          <a:prstGeom prst="rect">
            <a:avLst/>
          </a:prstGeom>
          <a:noFill/>
        </p:spPr>
      </p:pic>
      <p:pic>
        <p:nvPicPr>
          <p:cNvPr id="8" name="_x71764352" descr="DRW00000a8c3f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16051" y="4609508"/>
            <a:ext cx="1510920" cy="591645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758" y="5341333"/>
            <a:ext cx="1125362" cy="71921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192" y="2603810"/>
            <a:ext cx="6442356" cy="390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3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Analysis</a:t>
            </a:r>
            <a:endParaRPr lang="ko-KR" alt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40216" y="1882641"/>
            <a:ext cx="1127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(c) How can you determine the activation energy for the reaction, and what is it?</a:t>
            </a:r>
            <a:endParaRPr lang="ko-KR" altLang="en-US" sz="20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16" y="2449435"/>
            <a:ext cx="6428678" cy="350060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24331" y="3103809"/>
            <a:ext cx="2315083" cy="6880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954665" y="3132245"/>
            <a:ext cx="3577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ln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(t) – (1/T)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기울기를 통해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activation energy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구할 수 있다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lang="ko-KR" altLang="en-US" sz="16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6306" y="6105962"/>
            <a:ext cx="3840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Diffusion controlled reaction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경우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activation energy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는 </a:t>
            </a:r>
            <a:r>
              <a:rPr lang="en-US" altLang="ko-KR" sz="1600" b="1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Qdiff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같다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887872" y="5318975"/>
            <a:ext cx="5881022" cy="6768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291971" y="3960977"/>
            <a:ext cx="3840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∴ Activation energy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order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를 확인함으로써 그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reaction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mechanism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 파악할 수 있다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9928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2222</TotalTime>
  <Words>255</Words>
  <Application>Microsoft Office PowerPoint</Application>
  <PresentationFormat>와이드스크린</PresentationFormat>
  <Paragraphs>39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HY울릉도M</vt:lpstr>
      <vt:lpstr>맑은 고딕</vt:lpstr>
      <vt:lpstr>휴먼매직체</vt:lpstr>
      <vt:lpstr>Cambria Math</vt:lpstr>
      <vt:lpstr>Gill Sans MT</vt:lpstr>
      <vt:lpstr>Wingdings 2</vt:lpstr>
      <vt:lpstr>분할</vt:lpstr>
      <vt:lpstr>소재수치해석 hw 9</vt:lpstr>
      <vt:lpstr>ASSIGNMENT</vt:lpstr>
      <vt:lpstr>background</vt:lpstr>
      <vt:lpstr>Key Code</vt:lpstr>
      <vt:lpstr>ResulT</vt:lpstr>
      <vt:lpstr>ResulT</vt:lpstr>
      <vt:lpstr>Analysis</vt:lpstr>
      <vt:lpstr>Analysis</vt:lpstr>
      <vt:lpstr>Analysis</vt:lpstr>
      <vt:lpstr>Analysis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 1</dc:title>
  <dc:creator>POSTECH</dc:creator>
  <cp:lastModifiedBy>POSTECH</cp:lastModifiedBy>
  <cp:revision>224</cp:revision>
  <dcterms:created xsi:type="dcterms:W3CDTF">2014-03-10T10:12:02Z</dcterms:created>
  <dcterms:modified xsi:type="dcterms:W3CDTF">2014-05-26T20:07:41Z</dcterms:modified>
</cp:coreProperties>
</file>