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73" r:id="rId6"/>
    <p:sldId id="271" r:id="rId7"/>
    <p:sldId id="274" r:id="rId8"/>
    <p:sldId id="270" r:id="rId9"/>
    <p:sldId id="266" r:id="rId10"/>
    <p:sldId id="267" r:id="rId11"/>
    <p:sldId id="268" r:id="rId12"/>
    <p:sldId id="272" r:id="rId13"/>
    <p:sldId id="275" r:id="rId14"/>
    <p:sldId id="276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46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4.png"/><Relationship Id="rId5" Type="http://schemas.openxmlformats.org/officeDocument/2006/relationships/image" Target="../media/image39.png"/><Relationship Id="rId10" Type="http://schemas.openxmlformats.org/officeDocument/2006/relationships/image" Target="../media/image43.png"/><Relationship Id="rId4" Type="http://schemas.openxmlformats.org/officeDocument/2006/relationships/image" Target="../media/image38.png"/><Relationship Id="rId9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/>
              <a:t>소재수치해석 </a:t>
            </a:r>
            <a:r>
              <a:rPr lang="en-US" altLang="ko-KR" sz="4800" dirty="0" err="1" smtClean="0"/>
              <a:t>hw</a:t>
            </a:r>
            <a:r>
              <a:rPr lang="en-US" altLang="ko-KR" sz="4800" smtClean="0"/>
              <a:t> 2</a:t>
            </a:r>
            <a:endParaRPr lang="ko-KR" altLang="en-US" sz="4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1194" y="2292439"/>
            <a:ext cx="10993546" cy="914399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en-US" altLang="ko-KR" sz="2800" dirty="0" smtClean="0"/>
              <a:t>20100091 </a:t>
            </a:r>
            <a:r>
              <a:rPr lang="ko-KR" altLang="en-US" sz="2800" dirty="0" smtClean="0"/>
              <a:t>서</a:t>
            </a:r>
            <a:r>
              <a:rPr lang="en-US" altLang="ko-KR" sz="2800" dirty="0"/>
              <a:t> </a:t>
            </a:r>
            <a:r>
              <a:rPr lang="ko-KR" altLang="en-US" sz="2800" dirty="0" smtClean="0"/>
              <a:t>현 선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9029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/>
              <a:t>2</a:t>
            </a:r>
            <a:r>
              <a:rPr lang="en-US" altLang="ko-KR" sz="4400" dirty="0" smtClean="0"/>
              <a:t>. </a:t>
            </a:r>
            <a:r>
              <a:rPr lang="ko-KR" altLang="en-US" sz="4400" dirty="0" smtClean="0"/>
              <a:t>수정한 </a:t>
            </a:r>
            <a:r>
              <a:rPr lang="en-US" altLang="ko-KR" sz="4400" dirty="0" smtClean="0"/>
              <a:t>CODE</a:t>
            </a:r>
            <a:endParaRPr lang="ko-KR" altLang="en-US" sz="44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4" y="1955800"/>
            <a:ext cx="5919343" cy="455334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199" y="1989590"/>
            <a:ext cx="6353795" cy="3014938"/>
          </a:xfrm>
          <a:prstGeom prst="rect">
            <a:avLst/>
          </a:prstGeom>
        </p:spPr>
      </p:pic>
      <p:grpSp>
        <p:nvGrpSpPr>
          <p:cNvPr id="12" name="그룹 11"/>
          <p:cNvGrpSpPr/>
          <p:nvPr/>
        </p:nvGrpSpPr>
        <p:grpSpPr>
          <a:xfrm>
            <a:off x="1295400" y="5278162"/>
            <a:ext cx="7672697" cy="838200"/>
            <a:chOff x="1295400" y="5334000"/>
            <a:chExt cx="7672697" cy="838200"/>
          </a:xfrm>
        </p:grpSpPr>
        <p:cxnSp>
          <p:nvCxnSpPr>
            <p:cNvPr id="10" name="직선 연결선 9"/>
            <p:cNvCxnSpPr/>
            <p:nvPr/>
          </p:nvCxnSpPr>
          <p:spPr>
            <a:xfrm>
              <a:off x="1295400" y="6172200"/>
              <a:ext cx="43434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926197" y="5334000"/>
              <a:ext cx="5041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3200" b="1" dirty="0" smtClean="0">
                  <a:solidFill>
                    <a:srgbClr val="FF0000"/>
                  </a:solidFill>
                </a:rPr>
                <a:t>Trial </a:t>
              </a:r>
              <a:r>
                <a:rPr lang="ko-KR" altLang="en-US" sz="3200" b="1" dirty="0" smtClean="0">
                  <a:solidFill>
                    <a:srgbClr val="FF0000"/>
                  </a:solidFill>
                </a:rPr>
                <a:t>데이터 표시가능</a:t>
              </a:r>
              <a:r>
                <a:rPr lang="en-US" altLang="ko-KR" sz="3200" b="1" dirty="0" smtClean="0">
                  <a:solidFill>
                    <a:srgbClr val="FF0000"/>
                  </a:solidFill>
                </a:rPr>
                <a:t>!</a:t>
              </a:r>
              <a:endParaRPr lang="ko-KR" altLang="en-US" sz="3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591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3. Result &amp; analysis</a:t>
            </a:r>
            <a:endParaRPr lang="ko-KR" altLang="en-US" sz="44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2444080"/>
            <a:ext cx="3359042" cy="8071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40216" y="1882641"/>
            <a:ext cx="11270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(1) start-point </a:t>
            </a:r>
            <a:r>
              <a:rPr lang="ko-KR" altLang="en-US" sz="2000" b="1" dirty="0" smtClean="0"/>
              <a:t>값에 따른 결과</a:t>
            </a:r>
            <a:r>
              <a:rPr lang="en-US" altLang="ko-KR" sz="2000" b="1" dirty="0"/>
              <a:t> 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절대오차 </a:t>
            </a:r>
            <a:r>
              <a:rPr lang="en-US" altLang="ko-KR" sz="2000" b="1" dirty="0"/>
              <a:t>:</a:t>
            </a:r>
            <a:r>
              <a:rPr lang="en-US" altLang="ko-KR" sz="2000" b="1" dirty="0" smtClean="0"/>
              <a:t> 10^-6</a:t>
            </a:r>
            <a:r>
              <a:rPr lang="ko-KR" altLang="en-US" sz="2000" b="1" dirty="0" smtClean="0"/>
              <a:t>으로 고정</a:t>
            </a:r>
            <a:r>
              <a:rPr lang="en-US" altLang="ko-KR" sz="2000" b="1" dirty="0" smtClean="0"/>
              <a:t>)</a:t>
            </a:r>
            <a:endParaRPr lang="ko-KR" altLang="en-US" sz="2000" b="1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192" y="3428999"/>
            <a:ext cx="3359042" cy="79245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192" y="4414447"/>
            <a:ext cx="3371308" cy="79255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192" y="5399998"/>
            <a:ext cx="3342891" cy="797602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76777" y="2444080"/>
            <a:ext cx="3638446" cy="807120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6777" y="3412529"/>
            <a:ext cx="3638446" cy="832743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76777" y="4439540"/>
            <a:ext cx="4793981" cy="141781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331200" y="2281704"/>
            <a:ext cx="347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solidFill>
                  <a:srgbClr val="FF0000"/>
                </a:solidFill>
              </a:rPr>
              <a:t>Start-point</a:t>
            </a:r>
            <a:r>
              <a:rPr lang="ko-KR" altLang="en-US" sz="2400" dirty="0" smtClean="0">
                <a:solidFill>
                  <a:srgbClr val="FF0000"/>
                </a:solidFill>
              </a:rPr>
              <a:t>가 결과값과 가까울수록 </a:t>
            </a:r>
            <a:r>
              <a:rPr lang="en-US" altLang="ko-KR" sz="2400" dirty="0" smtClean="0">
                <a:solidFill>
                  <a:srgbClr val="FF0000"/>
                </a:solidFill>
              </a:rPr>
              <a:t>trail </a:t>
            </a:r>
            <a:r>
              <a:rPr lang="ko-KR" altLang="en-US" sz="2400" dirty="0" smtClean="0">
                <a:solidFill>
                  <a:srgbClr val="FF0000"/>
                </a:solidFill>
              </a:rPr>
              <a:t>수 감소</a:t>
            </a:r>
            <a:r>
              <a:rPr lang="en-US" altLang="ko-KR" sz="2400" dirty="0" smtClean="0">
                <a:solidFill>
                  <a:srgbClr val="FF0000"/>
                </a:solidFill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solidFill>
                  <a:srgbClr val="FF0000"/>
                </a:solidFill>
              </a:rPr>
              <a:t>Start-point</a:t>
            </a:r>
            <a:r>
              <a:rPr lang="ko-KR" altLang="en-US" sz="2400" dirty="0" smtClean="0">
                <a:solidFill>
                  <a:srgbClr val="FF0000"/>
                </a:solidFill>
              </a:rPr>
              <a:t>를 </a:t>
            </a:r>
            <a:r>
              <a:rPr lang="en-US" altLang="ko-KR" sz="2400" dirty="0" smtClean="0">
                <a:solidFill>
                  <a:srgbClr val="FF0000"/>
                </a:solidFill>
              </a:rPr>
              <a:t>646K </a:t>
            </a:r>
            <a:r>
              <a:rPr lang="ko-KR" altLang="en-US" sz="2400" dirty="0" smtClean="0">
                <a:solidFill>
                  <a:srgbClr val="FF0000"/>
                </a:solidFill>
              </a:rPr>
              <a:t>이상의 값으로 대입할 경우 </a:t>
            </a:r>
            <a:r>
              <a:rPr lang="en-US" altLang="ko-KR" sz="2400" dirty="0" smtClean="0">
                <a:solidFill>
                  <a:srgbClr val="FF0000"/>
                </a:solidFill>
              </a:rPr>
              <a:t>error </a:t>
            </a:r>
            <a:r>
              <a:rPr lang="ko-KR" altLang="en-US" sz="2400" dirty="0" smtClean="0">
                <a:solidFill>
                  <a:srgbClr val="FF0000"/>
                </a:solidFill>
              </a:rPr>
              <a:t>발생</a:t>
            </a:r>
            <a:r>
              <a:rPr lang="en-US" altLang="ko-KR" sz="2400" dirty="0" smtClean="0">
                <a:solidFill>
                  <a:srgbClr val="FF0000"/>
                </a:solidFill>
              </a:rPr>
              <a:t>!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14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3. Result &amp; analysis</a:t>
            </a:r>
            <a:endParaRPr lang="ko-KR" alt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340216" y="1882641"/>
            <a:ext cx="10276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(2) </a:t>
            </a:r>
            <a:r>
              <a:rPr lang="ko-KR" altLang="en-US" sz="2000" b="1" dirty="0" smtClean="0"/>
              <a:t>절대오차에 따른 결과 </a:t>
            </a:r>
            <a:r>
              <a:rPr lang="en-US" altLang="ko-KR" sz="2000" b="1" dirty="0" smtClean="0"/>
              <a:t>(start-point</a:t>
            </a:r>
            <a:r>
              <a:rPr lang="ko-KR" altLang="en-US" sz="2000" b="1" dirty="0" smtClean="0"/>
              <a:t>는 </a:t>
            </a:r>
            <a:r>
              <a:rPr lang="en-US" altLang="ko-KR" sz="2000" b="1" dirty="0" smtClean="0"/>
              <a:t>10K</a:t>
            </a:r>
            <a:r>
              <a:rPr lang="ko-KR" altLang="en-US" sz="2000" b="1" dirty="0" smtClean="0"/>
              <a:t>로 고정</a:t>
            </a:r>
            <a:r>
              <a:rPr lang="en-US" altLang="ko-KR" sz="2000" b="1" dirty="0" smtClean="0"/>
              <a:t>)</a:t>
            </a:r>
            <a:r>
              <a:rPr lang="ko-KR" altLang="en-US" sz="2000" b="1" dirty="0" smtClean="0"/>
              <a:t> </a:t>
            </a:r>
            <a:endParaRPr lang="ko-KR" alt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465885" y="4444010"/>
            <a:ext cx="3479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solidFill>
                  <a:srgbClr val="FF0000"/>
                </a:solidFill>
              </a:rPr>
              <a:t>오차범위가 증가할수록 결과값 또한 점점 참값과 거리가 멀어진다</a:t>
            </a:r>
            <a:r>
              <a:rPr lang="en-US" altLang="ko-KR" sz="2000" dirty="0" smtClean="0">
                <a:solidFill>
                  <a:srgbClr val="FF0000"/>
                </a:solidFill>
              </a:rPr>
              <a:t>!(</a:t>
            </a:r>
            <a:r>
              <a:rPr lang="ko-KR" altLang="en-US" sz="2000" dirty="0" smtClean="0">
                <a:solidFill>
                  <a:srgbClr val="FF0000"/>
                </a:solidFill>
              </a:rPr>
              <a:t>그러나 절대오차이기 때문에 그 크기가 </a:t>
            </a:r>
            <a:r>
              <a:rPr lang="en-US" altLang="ko-KR" sz="2000" dirty="0" smtClean="0">
                <a:solidFill>
                  <a:srgbClr val="FF0000"/>
                </a:solidFill>
              </a:rPr>
              <a:t>bisection</a:t>
            </a:r>
            <a:r>
              <a:rPr lang="ko-KR" altLang="en-US" sz="2000" dirty="0" smtClean="0">
                <a:solidFill>
                  <a:srgbClr val="FF0000"/>
                </a:solidFill>
              </a:rPr>
              <a:t>에 비해 작다</a:t>
            </a:r>
            <a:r>
              <a:rPr lang="en-US" altLang="ko-KR" sz="2000" dirty="0">
                <a:solidFill>
                  <a:srgbClr val="FF0000"/>
                </a:solidFill>
              </a:rPr>
              <a:t>)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solidFill>
                  <a:srgbClr val="FF0000"/>
                </a:solidFill>
              </a:rPr>
              <a:t>오차범위 증가에 따른 </a:t>
            </a:r>
            <a:r>
              <a:rPr lang="en-US" altLang="ko-KR" sz="2000" dirty="0" smtClean="0">
                <a:solidFill>
                  <a:srgbClr val="FF0000"/>
                </a:solidFill>
              </a:rPr>
              <a:t>trial </a:t>
            </a:r>
            <a:r>
              <a:rPr lang="ko-KR" altLang="en-US" sz="2000" dirty="0" smtClean="0">
                <a:solidFill>
                  <a:srgbClr val="FF0000"/>
                </a:solidFill>
              </a:rPr>
              <a:t>수 변화는 크지 않은 편</a:t>
            </a:r>
            <a:r>
              <a:rPr lang="en-US" altLang="ko-KR" sz="2000" dirty="0" smtClean="0">
                <a:solidFill>
                  <a:srgbClr val="FF0000"/>
                </a:solidFill>
              </a:rPr>
              <a:t>!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615" y="2577202"/>
            <a:ext cx="3359042" cy="79245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614" y="3532177"/>
            <a:ext cx="3359043" cy="763419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9614" y="4458121"/>
            <a:ext cx="3359043" cy="79525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9614" y="5415896"/>
            <a:ext cx="3359043" cy="777884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5886" y="2577202"/>
            <a:ext cx="3462397" cy="79245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65885" y="3532177"/>
            <a:ext cx="3462397" cy="78579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51316" y="2721097"/>
                <a:ext cx="125703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b="1" dirty="0" smtClean="0"/>
                  <a:t>오차</a:t>
                </a:r>
                <a:r>
                  <a:rPr lang="en-US" altLang="ko-KR" b="1" dirty="0" smtClean="0"/>
                  <a:t>:</a:t>
                </a:r>
                <a:r>
                  <a:rPr lang="ko-KR" altLang="en-US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endParaRPr lang="en-US" altLang="ko-KR" b="1" dirty="0" smtClean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16" y="2721097"/>
                <a:ext cx="1257030" cy="375552"/>
              </a:xfrm>
              <a:prstGeom prst="rect">
                <a:avLst/>
              </a:prstGeom>
              <a:blipFill rotWithShape="0">
                <a:blip r:embed="rId8"/>
                <a:stretch>
                  <a:fillRect l="-3883" t="-11290" b="-2419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51316" y="3699164"/>
                <a:ext cx="1257030" cy="379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b="1" dirty="0" smtClean="0"/>
                  <a:t>오차</a:t>
                </a:r>
                <a:r>
                  <a:rPr lang="en-US" altLang="ko-KR" b="1" dirty="0" smtClean="0"/>
                  <a:t>:</a:t>
                </a:r>
                <a:r>
                  <a:rPr lang="ko-KR" altLang="en-US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en-US" altLang="ko-KR" b="1" dirty="0" smtClean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16" y="3699164"/>
                <a:ext cx="1257030" cy="379656"/>
              </a:xfrm>
              <a:prstGeom prst="rect">
                <a:avLst/>
              </a:prstGeom>
              <a:blipFill rotWithShape="0">
                <a:blip r:embed="rId9"/>
                <a:stretch>
                  <a:fillRect l="-3883" t="-11290" b="-258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51316" y="4737344"/>
                <a:ext cx="1257030" cy="374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b="1" dirty="0" smtClean="0"/>
                  <a:t>오차</a:t>
                </a:r>
                <a:r>
                  <a:rPr lang="en-US" altLang="ko-KR" b="1" dirty="0" smtClean="0"/>
                  <a:t>:</a:t>
                </a:r>
                <a:r>
                  <a:rPr lang="ko-KR" altLang="en-US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endParaRPr lang="en-US" altLang="ko-KR" b="1" dirty="0" smtClean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16" y="4737344"/>
                <a:ext cx="1257030" cy="374846"/>
              </a:xfrm>
              <a:prstGeom prst="rect">
                <a:avLst/>
              </a:prstGeom>
              <a:blipFill rotWithShape="0">
                <a:blip r:embed="rId10"/>
                <a:stretch>
                  <a:fillRect l="-3883" t="-11290" b="-2419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51316" y="5620172"/>
                <a:ext cx="125703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b="1" dirty="0" smtClean="0"/>
                  <a:t>오차</a:t>
                </a:r>
                <a:r>
                  <a:rPr lang="en-US" altLang="ko-KR" b="1" dirty="0" smtClean="0"/>
                  <a:t>:</a:t>
                </a:r>
                <a:r>
                  <a:rPr lang="ko-KR" altLang="en-US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altLang="ko-KR" b="1" dirty="0" smtClean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16" y="5620172"/>
                <a:ext cx="1257030" cy="375552"/>
              </a:xfrm>
              <a:prstGeom prst="rect">
                <a:avLst/>
              </a:prstGeom>
              <a:blipFill rotWithShape="0">
                <a:blip r:embed="rId11"/>
                <a:stretch>
                  <a:fillRect l="-3883" t="-12903" b="-2419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5208855" y="2728530"/>
                <a:ext cx="125703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b="1" dirty="0" smtClean="0"/>
                  <a:t>오차</a:t>
                </a:r>
                <a:r>
                  <a:rPr lang="en-US" altLang="ko-KR" b="1" dirty="0" smtClean="0"/>
                  <a:t>:</a:t>
                </a:r>
                <a:r>
                  <a:rPr lang="ko-KR" altLang="en-US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altLang="ko-KR" b="1" dirty="0" smtClean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855" y="2728530"/>
                <a:ext cx="1257030" cy="375552"/>
              </a:xfrm>
              <a:prstGeom prst="rect">
                <a:avLst/>
              </a:prstGeom>
              <a:blipFill rotWithShape="0">
                <a:blip r:embed="rId12"/>
                <a:stretch>
                  <a:fillRect l="-3865" t="-13115" b="-2623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5208855" y="3692293"/>
                <a:ext cx="125703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b="1" dirty="0" smtClean="0"/>
                  <a:t>오차</a:t>
                </a:r>
                <a:r>
                  <a:rPr lang="en-US" altLang="ko-KR" b="1" dirty="0" smtClean="0"/>
                  <a:t>:</a:t>
                </a:r>
                <a:r>
                  <a:rPr lang="ko-KR" altLang="en-US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US" altLang="ko-KR" b="1" dirty="0" smtClean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855" y="3692293"/>
                <a:ext cx="1257030" cy="375552"/>
              </a:xfrm>
              <a:prstGeom prst="rect">
                <a:avLst/>
              </a:prstGeom>
              <a:blipFill rotWithShape="0">
                <a:blip r:embed="rId13"/>
                <a:stretch>
                  <a:fillRect l="-3865" t="-13115" b="-2623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313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06594" y="3892241"/>
            <a:ext cx="10993549" cy="1475013"/>
          </a:xfrm>
        </p:spPr>
        <p:txBody>
          <a:bodyPr>
            <a:noAutofit/>
          </a:bodyPr>
          <a:lstStyle/>
          <a:p>
            <a:pPr algn="ctr"/>
            <a:r>
              <a:rPr lang="en-US" altLang="ko-KR" sz="8800" dirty="0" smtClean="0">
                <a:solidFill>
                  <a:schemeClr val="bg1"/>
                </a:solidFill>
              </a:rPr>
              <a:t>conclusion</a:t>
            </a:r>
            <a:endParaRPr lang="ko-KR" alt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conclusion</a:t>
            </a:r>
            <a:endParaRPr lang="ko-KR" altLang="en-US" sz="440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657871"/>
              </p:ext>
            </p:extLst>
          </p:nvPr>
        </p:nvGraphicFramePr>
        <p:xfrm>
          <a:off x="1435100" y="2514600"/>
          <a:ext cx="9309100" cy="3733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54550"/>
                <a:gridCol w="4654550"/>
              </a:tblGrid>
              <a:tr h="4859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Bisection Method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Newton’s Method</a:t>
                      </a:r>
                      <a:endParaRPr lang="ko-KR" altLang="en-US" sz="2400" dirty="0"/>
                    </a:p>
                  </a:txBody>
                  <a:tcPr/>
                </a:tc>
              </a:tr>
              <a:tr h="13501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대입한 구간 안에 해가 존재할 경우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구간의 크기에 관계없이 항상</a:t>
                      </a:r>
                      <a:r>
                        <a:rPr lang="ko-KR" altLang="en-US" sz="2000" baseline="0" dirty="0" smtClean="0"/>
                        <a:t> </a:t>
                      </a:r>
                      <a:r>
                        <a:rPr lang="ko-KR" altLang="en-US" sz="2000" dirty="0" smtClean="0"/>
                        <a:t>해를 구할 수 있지만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구간을 잘못 설정할 경우 올바른 해를 구할 수 없다</a:t>
                      </a:r>
                      <a:r>
                        <a:rPr lang="en-US" altLang="ko-KR" sz="2000" dirty="0" smtClean="0"/>
                        <a:t>.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Start-point </a:t>
                      </a:r>
                      <a:r>
                        <a:rPr lang="ko-KR" altLang="en-US" sz="2000" dirty="0" smtClean="0"/>
                        <a:t>값을 한 개만 대입해주면 되지만 그래프의 모양에 따라 </a:t>
                      </a:r>
                      <a:r>
                        <a:rPr lang="en-US" altLang="ko-KR" sz="2000" dirty="0" smtClean="0"/>
                        <a:t>start-point</a:t>
                      </a:r>
                      <a:r>
                        <a:rPr lang="ko-KR" altLang="en-US" sz="2000" dirty="0" smtClean="0"/>
                        <a:t>값을 잘못 대입할 경우 해를 구하지 못할 수도 있다</a:t>
                      </a:r>
                      <a:r>
                        <a:rPr lang="en-US" altLang="ko-KR" sz="2000" dirty="0" smtClean="0"/>
                        <a:t>.</a:t>
                      </a:r>
                      <a:endParaRPr lang="ko-KR" altLang="en-US" sz="2000" dirty="0"/>
                    </a:p>
                  </a:txBody>
                  <a:tcPr/>
                </a:tc>
              </a:tr>
              <a:tr h="13501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오차범위를 줄일수록</a:t>
                      </a:r>
                      <a:r>
                        <a:rPr lang="en-US" altLang="ko-KR" sz="2000" dirty="0" smtClean="0"/>
                        <a:t>(</a:t>
                      </a:r>
                      <a:r>
                        <a:rPr lang="ko-KR" altLang="en-US" sz="2000" dirty="0" smtClean="0"/>
                        <a:t>즉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정밀도를 높일수록</a:t>
                      </a:r>
                      <a:r>
                        <a:rPr lang="en-US" altLang="ko-KR" sz="2000" dirty="0" smtClean="0"/>
                        <a:t>) trial</a:t>
                      </a:r>
                      <a:r>
                        <a:rPr lang="ko-KR" altLang="en-US" sz="2000" dirty="0" smtClean="0"/>
                        <a:t>수가 많이 증가하기</a:t>
                      </a:r>
                      <a:r>
                        <a:rPr lang="ko-KR" altLang="en-US" sz="2000" baseline="0" dirty="0" smtClean="0"/>
                        <a:t> 때문에 계산시간이 오래 걸린다</a:t>
                      </a:r>
                      <a:r>
                        <a:rPr lang="en-US" altLang="ko-KR" sz="2000" baseline="0" dirty="0" smtClean="0"/>
                        <a:t>.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오차범위를 줄이더라도</a:t>
                      </a:r>
                      <a:r>
                        <a:rPr lang="en-US" altLang="ko-KR" sz="2000" dirty="0" smtClean="0"/>
                        <a:t>(</a:t>
                      </a:r>
                      <a:r>
                        <a:rPr lang="ko-KR" altLang="en-US" sz="2000" dirty="0" smtClean="0"/>
                        <a:t>즉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정밀도를 높이더라도</a:t>
                      </a:r>
                      <a:r>
                        <a:rPr lang="en-US" altLang="ko-KR" sz="2000" dirty="0" smtClean="0"/>
                        <a:t>) trial</a:t>
                      </a:r>
                      <a:r>
                        <a:rPr lang="ko-KR" altLang="en-US" sz="2000" dirty="0" smtClean="0"/>
                        <a:t>수의 변화가 크지 않아 계산을 비교적 빠르게 할 수 있다</a:t>
                      </a:r>
                      <a:r>
                        <a:rPr lang="en-US" altLang="ko-KR" sz="2000" dirty="0" smtClean="0"/>
                        <a:t>.</a:t>
                      </a:r>
                      <a:endParaRPr lang="ko-KR" altLang="en-US" sz="2000" dirty="0"/>
                    </a:p>
                  </a:txBody>
                  <a:tcPr/>
                </a:tc>
              </a:tr>
              <a:tr h="54755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Code</a:t>
                      </a:r>
                      <a:r>
                        <a:rPr lang="ko-KR" altLang="en-US" sz="2000" dirty="0" smtClean="0"/>
                        <a:t>의 길이가 상대적으로 더 길다</a:t>
                      </a:r>
                      <a:r>
                        <a:rPr lang="en-US" altLang="ko-KR" sz="2000" dirty="0" smtClean="0"/>
                        <a:t>.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Code</a:t>
                      </a:r>
                      <a:r>
                        <a:rPr lang="ko-KR" altLang="en-US" sz="2000" dirty="0" smtClean="0"/>
                        <a:t>의 길이가 상대적으로 더 짧다</a:t>
                      </a:r>
                      <a:r>
                        <a:rPr lang="en-US" altLang="ko-KR" sz="2000" dirty="0" smtClean="0"/>
                        <a:t>.</a:t>
                      </a:r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1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81194" y="3879541"/>
            <a:ext cx="10993549" cy="1475013"/>
          </a:xfrm>
        </p:spPr>
        <p:txBody>
          <a:bodyPr>
            <a:noAutofit/>
          </a:bodyPr>
          <a:lstStyle/>
          <a:p>
            <a:pPr algn="ctr"/>
            <a:r>
              <a:rPr lang="en-US" altLang="ko-KR" sz="8800" dirty="0" smtClean="0">
                <a:solidFill>
                  <a:schemeClr val="bg1"/>
                </a:solidFill>
              </a:rPr>
              <a:t>THANK YOU</a:t>
            </a:r>
            <a:endParaRPr lang="ko-KR" alt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ASSIGNMENT</a:t>
            </a:r>
            <a:endParaRPr lang="ko-KR" altLang="en-US" sz="4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7741"/>
            <a:ext cx="4493084" cy="476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78817" y="2047741"/>
            <a:ext cx="432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1. Bisection Method</a:t>
            </a:r>
            <a:endParaRPr lang="ko-KR" altLang="en-US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817" y="2515094"/>
            <a:ext cx="3977756" cy="3521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446248" y="2047741"/>
            <a:ext cx="432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</a:t>
            </a:r>
            <a:r>
              <a:rPr lang="en-US" altLang="ko-KR" b="1" dirty="0" smtClean="0"/>
              <a:t>. Newton’s Method</a:t>
            </a:r>
            <a:endParaRPr lang="ko-KR" altLang="en-US" b="1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3994" y="2515094"/>
            <a:ext cx="3906727" cy="3521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0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81194" y="3904941"/>
            <a:ext cx="10993549" cy="1475013"/>
          </a:xfrm>
        </p:spPr>
        <p:txBody>
          <a:bodyPr>
            <a:noAutofit/>
          </a:bodyPr>
          <a:lstStyle/>
          <a:p>
            <a:pPr algn="ctr"/>
            <a:r>
              <a:rPr lang="en-US" altLang="ko-KR" sz="8800" dirty="0" smtClean="0">
                <a:solidFill>
                  <a:schemeClr val="bg1"/>
                </a:solidFill>
              </a:rPr>
              <a:t>Bisection Method</a:t>
            </a:r>
            <a:endParaRPr lang="ko-KR" alt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6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123" y="1860550"/>
            <a:ext cx="4744123" cy="499745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1. </a:t>
            </a:r>
            <a:r>
              <a:rPr lang="ko-KR" altLang="en-US" sz="4400" dirty="0" smtClean="0"/>
              <a:t>처음 </a:t>
            </a:r>
            <a:r>
              <a:rPr lang="en-US" altLang="ko-KR" sz="4400" dirty="0" smtClean="0"/>
              <a:t>Code</a:t>
            </a:r>
            <a:endParaRPr lang="ko-KR" altLang="en-US" sz="44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" y="1860550"/>
            <a:ext cx="7125046" cy="4540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9317" y="3260518"/>
            <a:ext cx="504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FF0000"/>
                </a:solidFill>
              </a:rPr>
              <a:t>Trial </a:t>
            </a:r>
            <a:r>
              <a:rPr lang="ko-KR" altLang="en-US" sz="3200" b="1" dirty="0" smtClean="0">
                <a:solidFill>
                  <a:srgbClr val="FF0000"/>
                </a:solidFill>
              </a:rPr>
              <a:t>데이터를 표시할 수 없다</a:t>
            </a:r>
            <a:r>
              <a:rPr lang="en-US" altLang="ko-KR" sz="3200" b="1" dirty="0">
                <a:solidFill>
                  <a:srgbClr val="FF0000"/>
                </a:solidFill>
              </a:rPr>
              <a:t>!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7763417" y="5804095"/>
            <a:ext cx="3970829" cy="412234"/>
            <a:chOff x="7848600" y="4914900"/>
            <a:chExt cx="3970829" cy="412234"/>
          </a:xfrm>
        </p:grpSpPr>
        <p:cxnSp>
          <p:nvCxnSpPr>
            <p:cNvPr id="10" name="직선 연결선 9"/>
            <p:cNvCxnSpPr/>
            <p:nvPr/>
          </p:nvCxnSpPr>
          <p:spPr>
            <a:xfrm>
              <a:off x="8166100" y="4914900"/>
              <a:ext cx="128126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>
              <a:off x="10172700" y="4914900"/>
              <a:ext cx="7239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848600" y="4957802"/>
              <a:ext cx="2120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b="1" dirty="0" smtClean="0">
                  <a:solidFill>
                    <a:srgbClr val="FF0000"/>
                  </a:solidFill>
                </a:rPr>
                <a:t>상대오차</a:t>
              </a:r>
              <a:r>
                <a:rPr lang="en-US" altLang="ko-KR" b="1" dirty="0" smtClean="0">
                  <a:solidFill>
                    <a:srgbClr val="FF0000"/>
                  </a:solidFill>
                </a:rPr>
                <a:t> &lt; 10^-6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698529" y="4957802"/>
              <a:ext cx="2120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err="1" smtClean="0">
                  <a:solidFill>
                    <a:srgbClr val="FF0000"/>
                  </a:solidFill>
                </a:rPr>
                <a:t>Max_trial</a:t>
              </a:r>
              <a:r>
                <a:rPr lang="en-US" altLang="ko-KR" b="1" dirty="0" smtClean="0">
                  <a:solidFill>
                    <a:srgbClr val="FF0000"/>
                  </a:solidFill>
                </a:rPr>
                <a:t> &gt;=100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133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/>
              <a:t>2</a:t>
            </a:r>
            <a:r>
              <a:rPr lang="en-US" altLang="ko-KR" sz="4400" dirty="0" smtClean="0"/>
              <a:t>. </a:t>
            </a:r>
            <a:r>
              <a:rPr lang="ko-KR" altLang="en-US" sz="4400" dirty="0" smtClean="0"/>
              <a:t>수정한</a:t>
            </a:r>
            <a:r>
              <a:rPr lang="ko-KR" altLang="en-US" sz="4400" dirty="0" smtClean="0"/>
              <a:t> </a:t>
            </a:r>
            <a:r>
              <a:rPr lang="en-US" altLang="ko-KR" sz="4400" dirty="0" smtClean="0"/>
              <a:t>Code</a:t>
            </a:r>
            <a:endParaRPr lang="ko-KR" altLang="en-US" sz="44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7700"/>
            <a:ext cx="7540058" cy="43307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199" y="2209800"/>
            <a:ext cx="5437171" cy="4546600"/>
          </a:xfrm>
          <a:prstGeom prst="rect">
            <a:avLst/>
          </a:prstGeom>
        </p:spPr>
      </p:pic>
      <p:grpSp>
        <p:nvGrpSpPr>
          <p:cNvPr id="7" name="그룹 6"/>
          <p:cNvGrpSpPr/>
          <p:nvPr/>
        </p:nvGrpSpPr>
        <p:grpSpPr>
          <a:xfrm>
            <a:off x="3292308" y="4057650"/>
            <a:ext cx="8318500" cy="831697"/>
            <a:chOff x="-1204603" y="5315103"/>
            <a:chExt cx="8318500" cy="831697"/>
          </a:xfrm>
        </p:grpSpPr>
        <p:cxnSp>
          <p:nvCxnSpPr>
            <p:cNvPr id="8" name="직선 연결선 7"/>
            <p:cNvCxnSpPr/>
            <p:nvPr/>
          </p:nvCxnSpPr>
          <p:spPr>
            <a:xfrm>
              <a:off x="2770497" y="6146800"/>
              <a:ext cx="43434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-1204603" y="5315103"/>
              <a:ext cx="5041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3200" b="1" dirty="0" smtClean="0">
                  <a:solidFill>
                    <a:srgbClr val="FF0000"/>
                  </a:solidFill>
                </a:rPr>
                <a:t>Trial </a:t>
              </a:r>
              <a:r>
                <a:rPr lang="ko-KR" altLang="en-US" sz="3200" b="1" dirty="0" smtClean="0">
                  <a:solidFill>
                    <a:srgbClr val="FF0000"/>
                  </a:solidFill>
                </a:rPr>
                <a:t>데이터 표시가능</a:t>
              </a:r>
              <a:r>
                <a:rPr lang="en-US" altLang="ko-KR" sz="3200" b="1" dirty="0" smtClean="0">
                  <a:solidFill>
                    <a:srgbClr val="FF0000"/>
                  </a:solidFill>
                </a:rPr>
                <a:t>!</a:t>
              </a:r>
              <a:endParaRPr lang="ko-KR" altLang="en-US" sz="3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901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/>
              <a:t>2</a:t>
            </a:r>
            <a:r>
              <a:rPr lang="en-US" altLang="ko-KR" sz="4400" dirty="0" smtClean="0"/>
              <a:t>. Result &amp; analysis</a:t>
            </a:r>
            <a:endParaRPr lang="ko-KR" alt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40216" y="1882641"/>
            <a:ext cx="11270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(1) lower, upper bound </a:t>
            </a:r>
            <a:r>
              <a:rPr lang="ko-KR" altLang="en-US" sz="2000" b="1" dirty="0" smtClean="0"/>
              <a:t>값에 따른 결과</a:t>
            </a:r>
            <a:r>
              <a:rPr lang="en-US" altLang="ko-KR" sz="2000" b="1" dirty="0"/>
              <a:t> </a:t>
            </a:r>
            <a:r>
              <a:rPr lang="en-US" altLang="ko-KR" sz="2000" b="1" dirty="0" smtClean="0"/>
              <a:t>(</a:t>
            </a:r>
            <a:r>
              <a:rPr lang="ko-KR" altLang="en-US" sz="2000" b="1" dirty="0" smtClean="0"/>
              <a:t>상대오차 </a:t>
            </a:r>
            <a:r>
              <a:rPr lang="en-US" altLang="ko-KR" sz="2000" b="1" dirty="0"/>
              <a:t>:</a:t>
            </a:r>
            <a:r>
              <a:rPr lang="en-US" altLang="ko-KR" sz="2000" b="1" dirty="0" smtClean="0"/>
              <a:t> 10^-6</a:t>
            </a:r>
            <a:r>
              <a:rPr lang="ko-KR" altLang="en-US" sz="2000" b="1" dirty="0" smtClean="0"/>
              <a:t>으로 고정</a:t>
            </a:r>
            <a:r>
              <a:rPr lang="en-US" altLang="ko-KR" sz="2000" b="1" dirty="0" smtClean="0"/>
              <a:t>)</a:t>
            </a:r>
            <a:endParaRPr lang="ko-KR" altLang="en-US" sz="20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17" y="2304902"/>
            <a:ext cx="3567113" cy="80103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217" y="3205234"/>
            <a:ext cx="3567113" cy="812438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217" y="4116968"/>
            <a:ext cx="3567113" cy="784259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217" y="5000523"/>
            <a:ext cx="3567114" cy="796908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216" y="5896727"/>
            <a:ext cx="3567113" cy="796908"/>
          </a:xfrm>
          <a:prstGeom prst="rect">
            <a:avLst/>
          </a:prstGeom>
        </p:spPr>
      </p:pic>
      <p:grpSp>
        <p:nvGrpSpPr>
          <p:cNvPr id="14" name="그룹 13"/>
          <p:cNvGrpSpPr/>
          <p:nvPr/>
        </p:nvGrpSpPr>
        <p:grpSpPr>
          <a:xfrm>
            <a:off x="4110530" y="2641780"/>
            <a:ext cx="3222822" cy="3734633"/>
            <a:chOff x="4110530" y="2641780"/>
            <a:chExt cx="3222822" cy="3734633"/>
          </a:xfrm>
        </p:grpSpPr>
        <p:cxnSp>
          <p:nvCxnSpPr>
            <p:cNvPr id="10" name="직선 화살표 연결선 9"/>
            <p:cNvCxnSpPr/>
            <p:nvPr/>
          </p:nvCxnSpPr>
          <p:spPr>
            <a:xfrm>
              <a:off x="4110530" y="2641780"/>
              <a:ext cx="0" cy="373463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35611" y="3780644"/>
              <a:ext cx="309774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smtClean="0">
                  <a:solidFill>
                    <a:srgbClr val="FF0000"/>
                  </a:solidFill>
                </a:rPr>
                <a:t>구간의 넓이가 </a:t>
              </a:r>
              <a:r>
                <a:rPr lang="ko-KR" altLang="en-US" sz="2400" dirty="0" smtClean="0">
                  <a:solidFill>
                    <a:srgbClr val="FF0000"/>
                  </a:solidFill>
                </a:rPr>
                <a:t>감소할수록 </a:t>
              </a:r>
              <a:r>
                <a:rPr lang="en-US" altLang="ko-KR" sz="2400" dirty="0" smtClean="0">
                  <a:solidFill>
                    <a:srgbClr val="FF0000"/>
                  </a:solidFill>
                </a:rPr>
                <a:t>trial </a:t>
              </a:r>
              <a:r>
                <a:rPr lang="ko-KR" altLang="en-US" sz="2400" dirty="0" smtClean="0">
                  <a:solidFill>
                    <a:srgbClr val="FF0000"/>
                  </a:solidFill>
                </a:rPr>
                <a:t>횟수도 감소하기는 하나 그 차이가 크지 않다</a:t>
              </a:r>
              <a:r>
                <a:rPr lang="en-US" altLang="ko-KR" sz="2400" dirty="0">
                  <a:solidFill>
                    <a:srgbClr val="FF0000"/>
                  </a:solidFill>
                </a:rPr>
                <a:t>!</a:t>
              </a:r>
              <a:endParaRPr lang="ko-KR" altLang="en-US" sz="24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2" name="그림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6553" y="2280209"/>
            <a:ext cx="4136794" cy="850421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36553" y="3318555"/>
            <a:ext cx="4136794" cy="92417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994862" y="4509096"/>
            <a:ext cx="3220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FF0000"/>
                </a:solidFill>
              </a:rPr>
              <a:t>구간 안에 해가 존재하지 않을 경우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올바른 해를 구할 수 없다</a:t>
            </a:r>
            <a:r>
              <a:rPr lang="en-US" altLang="ko-KR" sz="2400" dirty="0" smtClean="0">
                <a:solidFill>
                  <a:srgbClr val="FF0000"/>
                </a:solidFill>
              </a:rPr>
              <a:t>!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4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/>
              <a:t>2</a:t>
            </a:r>
            <a:r>
              <a:rPr lang="en-US" altLang="ko-KR" sz="4400" dirty="0" smtClean="0"/>
              <a:t>. Result &amp; analysis</a:t>
            </a:r>
            <a:endParaRPr lang="ko-KR" alt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40216" y="1882641"/>
            <a:ext cx="10276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(2) </a:t>
            </a:r>
            <a:r>
              <a:rPr lang="ko-KR" altLang="en-US" sz="2000" b="1" dirty="0" smtClean="0"/>
              <a:t>상대오차에 따른 결과 </a:t>
            </a:r>
            <a:r>
              <a:rPr lang="en-US" altLang="ko-KR" sz="2000" b="1" dirty="0" smtClean="0"/>
              <a:t>(lower, upper bound</a:t>
            </a:r>
            <a:r>
              <a:rPr lang="ko-KR" altLang="en-US" sz="2000" b="1" dirty="0" smtClean="0"/>
              <a:t>는 </a:t>
            </a:r>
            <a:r>
              <a:rPr lang="en-US" altLang="ko-KR" sz="2000" b="1" dirty="0" smtClean="0"/>
              <a:t>200 ~ 400K</a:t>
            </a:r>
            <a:r>
              <a:rPr lang="ko-KR" altLang="en-US" sz="2000" b="1" dirty="0" smtClean="0"/>
              <a:t>로 고정</a:t>
            </a:r>
            <a:r>
              <a:rPr lang="en-US" altLang="ko-KR" sz="2000" b="1" dirty="0" smtClean="0"/>
              <a:t>)</a:t>
            </a:r>
            <a:r>
              <a:rPr lang="ko-KR" altLang="en-US" sz="2000" b="1" dirty="0" smtClean="0"/>
              <a:t> </a:t>
            </a:r>
            <a:endParaRPr lang="ko-KR" altLang="en-US" sz="2000" b="1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346" y="2543009"/>
            <a:ext cx="3567114" cy="796908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8346" y="3534994"/>
            <a:ext cx="3567114" cy="812439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8346" y="4569089"/>
            <a:ext cx="3567114" cy="809558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8346" y="5620172"/>
            <a:ext cx="3567114" cy="799744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6412" y="2536882"/>
            <a:ext cx="3607284" cy="80303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6412" y="3533782"/>
            <a:ext cx="3607284" cy="7974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51316" y="2721097"/>
                <a:ext cx="125703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b="1" dirty="0" smtClean="0"/>
                  <a:t>오차</a:t>
                </a:r>
                <a:r>
                  <a:rPr lang="en-US" altLang="ko-KR" b="1" dirty="0" smtClean="0"/>
                  <a:t>:</a:t>
                </a:r>
                <a:r>
                  <a:rPr lang="ko-KR" altLang="en-US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endParaRPr lang="en-US" altLang="ko-KR" b="1" dirty="0" smtClean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16" y="2721097"/>
                <a:ext cx="1257030" cy="375552"/>
              </a:xfrm>
              <a:prstGeom prst="rect">
                <a:avLst/>
              </a:prstGeom>
              <a:blipFill rotWithShape="0">
                <a:blip r:embed="rId8"/>
                <a:stretch>
                  <a:fillRect l="-3883" t="-11290" b="-2419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51316" y="3713721"/>
                <a:ext cx="1257030" cy="379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b="1" dirty="0" smtClean="0"/>
                  <a:t>오차</a:t>
                </a:r>
                <a:r>
                  <a:rPr lang="en-US" altLang="ko-KR" b="1" dirty="0" smtClean="0"/>
                  <a:t>:</a:t>
                </a:r>
                <a:r>
                  <a:rPr lang="ko-KR" altLang="en-US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en-US" altLang="ko-KR" b="1" dirty="0" smtClean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16" y="3713721"/>
                <a:ext cx="1257030" cy="379656"/>
              </a:xfrm>
              <a:prstGeom prst="rect">
                <a:avLst/>
              </a:prstGeom>
              <a:blipFill rotWithShape="0">
                <a:blip r:embed="rId9"/>
                <a:stretch>
                  <a:fillRect l="-3883" t="-9677" b="-258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51316" y="4777082"/>
                <a:ext cx="1257030" cy="374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b="1" dirty="0" smtClean="0"/>
                  <a:t>오차</a:t>
                </a:r>
                <a:r>
                  <a:rPr lang="en-US" altLang="ko-KR" b="1" dirty="0" smtClean="0"/>
                  <a:t>:</a:t>
                </a:r>
                <a:r>
                  <a:rPr lang="ko-KR" altLang="en-US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endParaRPr lang="en-US" altLang="ko-KR" b="1" dirty="0" smtClean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16" y="4777082"/>
                <a:ext cx="1257030" cy="374846"/>
              </a:xfrm>
              <a:prstGeom prst="rect">
                <a:avLst/>
              </a:prstGeom>
              <a:blipFill rotWithShape="0">
                <a:blip r:embed="rId10"/>
                <a:stretch>
                  <a:fillRect l="-3883" t="-13115" b="-2623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51316" y="5789668"/>
                <a:ext cx="125703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b="1" dirty="0" smtClean="0"/>
                  <a:t>오차</a:t>
                </a:r>
                <a:r>
                  <a:rPr lang="en-US" altLang="ko-KR" b="1" dirty="0" smtClean="0"/>
                  <a:t>:</a:t>
                </a:r>
                <a:r>
                  <a:rPr lang="ko-KR" altLang="en-US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altLang="ko-KR" b="1" dirty="0" smtClean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16" y="5789668"/>
                <a:ext cx="1257030" cy="375552"/>
              </a:xfrm>
              <a:prstGeom prst="rect">
                <a:avLst/>
              </a:prstGeom>
              <a:blipFill rotWithShape="0">
                <a:blip r:embed="rId11"/>
                <a:stretch>
                  <a:fillRect l="-3883" t="-13115" b="-2623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599382" y="2721097"/>
                <a:ext cx="125703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b="1" dirty="0" smtClean="0"/>
                  <a:t>오차</a:t>
                </a:r>
                <a:r>
                  <a:rPr lang="en-US" altLang="ko-KR" b="1" dirty="0" smtClean="0"/>
                  <a:t>:</a:t>
                </a:r>
                <a:r>
                  <a:rPr lang="ko-KR" altLang="en-US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altLang="ko-KR" b="1" dirty="0" smtClean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382" y="2721097"/>
                <a:ext cx="1257030" cy="375552"/>
              </a:xfrm>
              <a:prstGeom prst="rect">
                <a:avLst/>
              </a:prstGeom>
              <a:blipFill rotWithShape="0">
                <a:blip r:embed="rId12"/>
                <a:stretch>
                  <a:fillRect l="-4369" t="-11290" b="-2419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599382" y="3713721"/>
                <a:ext cx="125703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b="1" dirty="0" smtClean="0"/>
                  <a:t>오차</a:t>
                </a:r>
                <a:r>
                  <a:rPr lang="en-US" altLang="ko-KR" b="1" dirty="0" smtClean="0"/>
                  <a:t>:</a:t>
                </a:r>
                <a:r>
                  <a:rPr lang="ko-KR" altLang="en-US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US" altLang="ko-KR" b="1" dirty="0" smtClean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382" y="3713721"/>
                <a:ext cx="1257030" cy="375552"/>
              </a:xfrm>
              <a:prstGeom prst="rect">
                <a:avLst/>
              </a:prstGeom>
              <a:blipFill rotWithShape="0">
                <a:blip r:embed="rId13"/>
                <a:stretch>
                  <a:fillRect l="-4369" t="-11290" b="-2419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6856412" y="4597899"/>
            <a:ext cx="347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400" dirty="0" smtClean="0">
                <a:solidFill>
                  <a:srgbClr val="FF0000"/>
                </a:solidFill>
              </a:rPr>
              <a:t>오차범위가 증가할수록 해가 점점 참값과 멀어진다</a:t>
            </a:r>
            <a:r>
              <a:rPr lang="en-US" altLang="ko-KR" sz="2400" dirty="0" smtClean="0">
                <a:solidFill>
                  <a:srgbClr val="FF000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400" dirty="0" smtClean="0">
                <a:solidFill>
                  <a:srgbClr val="FF0000"/>
                </a:solidFill>
              </a:rPr>
              <a:t>오차범위 증가에 따라 </a:t>
            </a:r>
            <a:r>
              <a:rPr lang="en-US" altLang="ko-KR" sz="2400" dirty="0" smtClean="0">
                <a:solidFill>
                  <a:srgbClr val="FF0000"/>
                </a:solidFill>
              </a:rPr>
              <a:t>trial </a:t>
            </a:r>
            <a:r>
              <a:rPr lang="ko-KR" altLang="en-US" sz="2400" dirty="0" smtClean="0">
                <a:solidFill>
                  <a:srgbClr val="FF0000"/>
                </a:solidFill>
              </a:rPr>
              <a:t>수가 크게 감소</a:t>
            </a:r>
            <a:r>
              <a:rPr lang="en-US" altLang="ko-KR" sz="2400" dirty="0" smtClean="0">
                <a:solidFill>
                  <a:srgbClr val="FF0000"/>
                </a:solidFill>
              </a:rPr>
              <a:t>!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20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06594" y="3892241"/>
            <a:ext cx="10993549" cy="1475013"/>
          </a:xfrm>
        </p:spPr>
        <p:txBody>
          <a:bodyPr>
            <a:noAutofit/>
          </a:bodyPr>
          <a:lstStyle/>
          <a:p>
            <a:pPr algn="ctr"/>
            <a:r>
              <a:rPr lang="en-US" altLang="ko-KR" sz="8800" dirty="0" smtClean="0">
                <a:solidFill>
                  <a:schemeClr val="bg1"/>
                </a:solidFill>
              </a:rPr>
              <a:t>newton’s</a:t>
            </a:r>
            <a:r>
              <a:rPr lang="en-US" altLang="ko-KR" sz="8800" dirty="0" smtClean="0">
                <a:solidFill>
                  <a:schemeClr val="bg1"/>
                </a:solidFill>
              </a:rPr>
              <a:t> Method</a:t>
            </a:r>
            <a:endParaRPr lang="ko-KR" alt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89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1. </a:t>
            </a:r>
            <a:r>
              <a:rPr lang="ko-KR" altLang="en-US" sz="4400" dirty="0" smtClean="0"/>
              <a:t>처음 </a:t>
            </a:r>
            <a:r>
              <a:rPr lang="en-US" altLang="ko-KR" sz="4400" dirty="0" smtClean="0"/>
              <a:t>code</a:t>
            </a:r>
            <a:endParaRPr lang="ko-KR" altLang="en-US" sz="44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07" y="2026674"/>
            <a:ext cx="7075141" cy="4678926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6926" y="2039087"/>
            <a:ext cx="5395074" cy="3789638"/>
          </a:xfrm>
          <a:prstGeom prst="rect">
            <a:avLst/>
          </a:prstGeom>
        </p:spPr>
      </p:pic>
      <p:grpSp>
        <p:nvGrpSpPr>
          <p:cNvPr id="17" name="그룹 16"/>
          <p:cNvGrpSpPr/>
          <p:nvPr/>
        </p:nvGrpSpPr>
        <p:grpSpPr>
          <a:xfrm>
            <a:off x="8026400" y="4635695"/>
            <a:ext cx="4165600" cy="412234"/>
            <a:chOff x="8026400" y="4914900"/>
            <a:chExt cx="4165600" cy="412234"/>
          </a:xfrm>
        </p:grpSpPr>
        <p:cxnSp>
          <p:nvCxnSpPr>
            <p:cNvPr id="12" name="직선 연결선 11"/>
            <p:cNvCxnSpPr/>
            <p:nvPr/>
          </p:nvCxnSpPr>
          <p:spPr>
            <a:xfrm>
              <a:off x="8026400" y="4914900"/>
              <a:ext cx="21209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>
              <a:off x="10782300" y="4914900"/>
              <a:ext cx="7239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026400" y="4957802"/>
              <a:ext cx="2120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b="1" dirty="0" smtClean="0">
                  <a:solidFill>
                    <a:srgbClr val="FF0000"/>
                  </a:solidFill>
                </a:rPr>
                <a:t>절대오차</a:t>
              </a:r>
              <a:r>
                <a:rPr lang="en-US" altLang="ko-KR" b="1" dirty="0">
                  <a:solidFill>
                    <a:srgbClr val="FF0000"/>
                  </a:solidFill>
                </a:rPr>
                <a:t> </a:t>
              </a:r>
              <a:r>
                <a:rPr lang="en-US" altLang="ko-KR" b="1" dirty="0" smtClean="0">
                  <a:solidFill>
                    <a:srgbClr val="FF0000"/>
                  </a:solidFill>
                </a:rPr>
                <a:t>&lt; 10^-6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071100" y="4957802"/>
              <a:ext cx="2120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err="1" smtClean="0">
                  <a:solidFill>
                    <a:srgbClr val="FF0000"/>
                  </a:solidFill>
                </a:rPr>
                <a:t>Max_trial</a:t>
              </a:r>
              <a:r>
                <a:rPr lang="en-US" altLang="ko-KR" b="1" dirty="0" smtClean="0">
                  <a:solidFill>
                    <a:srgbClr val="FF0000"/>
                  </a:solidFill>
                </a:rPr>
                <a:t> &gt;=100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835817" y="3641518"/>
            <a:ext cx="504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FF0000"/>
                </a:solidFill>
              </a:rPr>
              <a:t>Trial </a:t>
            </a:r>
            <a:r>
              <a:rPr lang="ko-KR" altLang="en-US" sz="3200" b="1" dirty="0" smtClean="0">
                <a:solidFill>
                  <a:srgbClr val="FF0000"/>
                </a:solidFill>
              </a:rPr>
              <a:t>데이터를 표시할 수 없다</a:t>
            </a:r>
            <a:r>
              <a:rPr lang="en-US" altLang="ko-KR" sz="3200" b="1" dirty="0">
                <a:solidFill>
                  <a:srgbClr val="FF0000"/>
                </a:solidFill>
              </a:rPr>
              <a:t>!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53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분할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분할</Template>
  <TotalTime>421</TotalTime>
  <Words>374</Words>
  <Application>Microsoft Office PowerPoint</Application>
  <PresentationFormat>와이드스크린</PresentationFormat>
  <Paragraphs>59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휴먼매직체</vt:lpstr>
      <vt:lpstr>Arial</vt:lpstr>
      <vt:lpstr>Cambria Math</vt:lpstr>
      <vt:lpstr>Gill Sans MT</vt:lpstr>
      <vt:lpstr>Wingdings 2</vt:lpstr>
      <vt:lpstr>분할</vt:lpstr>
      <vt:lpstr>소재수치해석 hw 2</vt:lpstr>
      <vt:lpstr>ASSIGNMENT</vt:lpstr>
      <vt:lpstr>Bisection Method</vt:lpstr>
      <vt:lpstr>1. 처음 Code</vt:lpstr>
      <vt:lpstr>2. 수정한 Code</vt:lpstr>
      <vt:lpstr>2. Result &amp; analysis</vt:lpstr>
      <vt:lpstr>2. Result &amp; analysis</vt:lpstr>
      <vt:lpstr>newton’s Method</vt:lpstr>
      <vt:lpstr>1. 처음 code</vt:lpstr>
      <vt:lpstr>2. 수정한 CODE</vt:lpstr>
      <vt:lpstr>3. Result &amp; analysis</vt:lpstr>
      <vt:lpstr>3. Result &amp; analysis</vt:lpstr>
      <vt:lpstr>conclusion</vt:lpstr>
      <vt:lpstr>conclusion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 1</dc:title>
  <dc:creator>POSTECH</dc:creator>
  <cp:lastModifiedBy>POSTECH</cp:lastModifiedBy>
  <cp:revision>34</cp:revision>
  <dcterms:created xsi:type="dcterms:W3CDTF">2014-03-10T10:12:02Z</dcterms:created>
  <dcterms:modified xsi:type="dcterms:W3CDTF">2014-03-17T12:23:53Z</dcterms:modified>
</cp:coreProperties>
</file>