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5" r:id="rId3"/>
    <p:sldId id="287" r:id="rId4"/>
    <p:sldId id="289" r:id="rId5"/>
    <p:sldId id="288" r:id="rId6"/>
    <p:sldId id="290" r:id="rId7"/>
    <p:sldId id="29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FA6"/>
    <a:srgbClr val="C3B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4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80" y="68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yapple/Desktop/POSTECH_%5b2021&#4354;&#4455;&#4523;%202&#4370;&#4449;&#4520;&#4352;&#4469;%5d/&#4361;&#4457;&#4364;&#4450;&#4361;&#4462;&#4366;&#4469;&#4370;&#4450;&#4361;&#4453;&#4520;/&#4359;&#4449;&#4527;&#4369;&#4461;&#4364;&#4449;&#4357;&#4461;/HW6_&#4367;&#4450;&#4536;&#4366;&#4455;/Midpoint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yapple/Desktop/POSTECH_%5b2021&#4354;&#4455;&#4523;%202&#4370;&#4449;&#4520;&#4352;&#4469;%5d/&#4361;&#4457;&#4364;&#4450;&#4361;&#4462;&#4366;&#4469;&#4370;&#4450;&#4361;&#4453;&#4520;/&#4359;&#4449;&#4527;&#4369;&#4461;&#4364;&#4449;&#4357;&#4461;/HW6_&#4367;&#4450;&#4536;&#4366;&#4455;/Romberg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rdyapple/Desktop/POSTECH_%5b2021&#4354;&#4455;&#4523;%202&#4370;&#4449;&#4520;&#4352;&#4469;%5d/&#4361;&#4457;&#4364;&#4450;&#4361;&#4462;&#4366;&#4469;&#4370;&#4450;&#4361;&#4453;&#4520;/&#4359;&#4449;&#4527;&#4369;&#4461;&#4364;&#4449;&#4357;&#4461;/HW6_&#4367;&#4450;&#4536;&#4366;&#4455;/Romberg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000" b="1" dirty="0"/>
              <a:t>Midpoint</a:t>
            </a:r>
            <a:r>
              <a:rPr lang="en-US" altLang="ko-KR" sz="2000" b="1" baseline="0" dirty="0"/>
              <a:t> Rule Error (%)</a:t>
            </a:r>
            <a:endParaRPr lang="ko-KR" alt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x"/>
            <c:size val="7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Midpoint!$A$1:$A$64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xVal>
          <c:yVal>
            <c:numRef>
              <c:f>Midpoint!$C$1:$C$64</c:f>
              <c:numCache>
                <c:formatCode>General</c:formatCode>
                <c:ptCount val="64"/>
                <c:pt idx="0">
                  <c:v>19.765929289999999</c:v>
                </c:pt>
                <c:pt idx="1">
                  <c:v>15.86475896</c:v>
                </c:pt>
                <c:pt idx="2">
                  <c:v>7.9500388900000001</c:v>
                </c:pt>
                <c:pt idx="3">
                  <c:v>4.6488942399999997</c:v>
                </c:pt>
                <c:pt idx="4">
                  <c:v>3.0277238999999998</c:v>
                </c:pt>
                <c:pt idx="5">
                  <c:v>2.1223646899999999</c:v>
                </c:pt>
                <c:pt idx="6">
                  <c:v>1.56805018</c:v>
                </c:pt>
                <c:pt idx="7">
                  <c:v>1.20489231</c:v>
                </c:pt>
                <c:pt idx="8">
                  <c:v>0.95437216999999996</c:v>
                </c:pt>
                <c:pt idx="9">
                  <c:v>0.77440790999999998</c:v>
                </c:pt>
                <c:pt idx="10">
                  <c:v>0.64084207000000004</c:v>
                </c:pt>
                <c:pt idx="11">
                  <c:v>0.53901931999999997</c:v>
                </c:pt>
                <c:pt idx="12">
                  <c:v>0.45963680000000001</c:v>
                </c:pt>
                <c:pt idx="13">
                  <c:v>0.39656171000000001</c:v>
                </c:pt>
                <c:pt idx="14">
                  <c:v>0.34561953000000001</c:v>
                </c:pt>
                <c:pt idx="15">
                  <c:v>0.30388958999999999</c:v>
                </c:pt>
                <c:pt idx="16">
                  <c:v>0.26927926000000002</c:v>
                </c:pt>
                <c:pt idx="17">
                  <c:v>0.24025762000000001</c:v>
                </c:pt>
                <c:pt idx="18">
                  <c:v>0.21568387999999999</c:v>
                </c:pt>
                <c:pt idx="19">
                  <c:v>0.19469400000000001</c:v>
                </c:pt>
                <c:pt idx="20">
                  <c:v>0.17662385999999999</c:v>
                </c:pt>
                <c:pt idx="21">
                  <c:v>0.16095629</c:v>
                </c:pt>
                <c:pt idx="22">
                  <c:v>0.14728368</c:v>
                </c:pt>
                <c:pt idx="23">
                  <c:v>0.13528129999999999</c:v>
                </c:pt>
                <c:pt idx="24">
                  <c:v>0.12468791</c:v>
                </c:pt>
                <c:pt idx="25">
                  <c:v>0.11529135</c:v>
                </c:pt>
                <c:pt idx="26">
                  <c:v>0.10691796000000001</c:v>
                </c:pt>
                <c:pt idx="27">
                  <c:v>9.9424460000000006E-2</c:v>
                </c:pt>
                <c:pt idx="28">
                  <c:v>9.2691789999999996E-2</c:v>
                </c:pt>
                <c:pt idx="29">
                  <c:v>8.6620340000000004E-2</c:v>
                </c:pt>
                <c:pt idx="30">
                  <c:v>8.1126320000000002E-2</c:v>
                </c:pt>
                <c:pt idx="31">
                  <c:v>7.6138769999999995E-2</c:v>
                </c:pt>
                <c:pt idx="32">
                  <c:v>7.1597309999999997E-2</c:v>
                </c:pt>
                <c:pt idx="33">
                  <c:v>6.7450300000000005E-2</c:v>
                </c:pt>
                <c:pt idx="34">
                  <c:v>6.3653349999999997E-2</c:v>
                </c:pt>
                <c:pt idx="35">
                  <c:v>6.0168149999999997E-2</c:v>
                </c:pt>
                <c:pt idx="36">
                  <c:v>5.6961499999999998E-2</c:v>
                </c:pt>
                <c:pt idx="37">
                  <c:v>5.4004480000000001E-2</c:v>
                </c:pt>
                <c:pt idx="38">
                  <c:v>5.1271850000000001E-2</c:v>
                </c:pt>
                <c:pt idx="39">
                  <c:v>4.8741470000000002E-2</c:v>
                </c:pt>
                <c:pt idx="40">
                  <c:v>4.639385E-2</c:v>
                </c:pt>
                <c:pt idx="41">
                  <c:v>4.4211830000000001E-2</c:v>
                </c:pt>
                <c:pt idx="42">
                  <c:v>4.2180179999999998E-2</c:v>
                </c:pt>
                <c:pt idx="43">
                  <c:v>4.0285399999999999E-2</c:v>
                </c:pt>
                <c:pt idx="44">
                  <c:v>3.8515460000000001E-2</c:v>
                </c:pt>
                <c:pt idx="45">
                  <c:v>3.6859650000000001E-2</c:v>
                </c:pt>
                <c:pt idx="46">
                  <c:v>3.5308350000000002E-2</c:v>
                </c:pt>
                <c:pt idx="47">
                  <c:v>3.3852939999999998E-2</c:v>
                </c:pt>
                <c:pt idx="48">
                  <c:v>3.2485699999999999E-2</c:v>
                </c:pt>
                <c:pt idx="49">
                  <c:v>3.1199640000000001E-2</c:v>
                </c:pt>
                <c:pt idx="50">
                  <c:v>2.998845E-2</c:v>
                </c:pt>
                <c:pt idx="51">
                  <c:v>2.8846440000000001E-2</c:v>
                </c:pt>
                <c:pt idx="52">
                  <c:v>2.776843E-2</c:v>
                </c:pt>
                <c:pt idx="53">
                  <c:v>2.6749740000000001E-2</c:v>
                </c:pt>
                <c:pt idx="54">
                  <c:v>2.5786090000000001E-2</c:v>
                </c:pt>
                <c:pt idx="55">
                  <c:v>2.4873579999999999E-2</c:v>
                </c:pt>
                <c:pt idx="56">
                  <c:v>2.4008669999999999E-2</c:v>
                </c:pt>
                <c:pt idx="57">
                  <c:v>2.3188090000000001E-2</c:v>
                </c:pt>
                <c:pt idx="58">
                  <c:v>2.2408859999999999E-2</c:v>
                </c:pt>
                <c:pt idx="59">
                  <c:v>2.166827E-2</c:v>
                </c:pt>
                <c:pt idx="60">
                  <c:v>2.0963780000000001E-2</c:v>
                </c:pt>
                <c:pt idx="61">
                  <c:v>2.0293100000000001E-2</c:v>
                </c:pt>
                <c:pt idx="62">
                  <c:v>1.9654100000000001E-2</c:v>
                </c:pt>
                <c:pt idx="63">
                  <c:v>1.9044800000000001E-2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4BD-7647-AFA2-799A780FA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795663"/>
        <c:axId val="680352559"/>
      </c:scatterChart>
      <c:valAx>
        <c:axId val="6207956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 dirty="0"/>
                  <a:t>Segment</a:t>
                </a:r>
                <a:endParaRPr lang="ko-KR" alt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80352559"/>
        <c:crosses val="autoZero"/>
        <c:crossBetween val="midCat"/>
      </c:valAx>
      <c:valAx>
        <c:axId val="680352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 dirty="0"/>
                  <a:t>Error (%)</a:t>
                </a:r>
                <a:endParaRPr lang="ko-KR" alt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2079566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ore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000" b="1"/>
              <a:t>Romberg Integration Error</a:t>
            </a:r>
            <a:r>
              <a:rPr lang="en-US" altLang="ko-KR" sz="2000"/>
              <a:t> (%)</a:t>
            </a:r>
            <a:endParaRPr lang="ko-KR" alt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Romberg</c:v>
          </c:tx>
          <c:spPr>
            <a:ln w="19050" cap="rnd">
              <a:noFill/>
              <a:round/>
            </a:ln>
            <a:effectLst/>
          </c:spPr>
          <c:marker>
            <c:symbol val="x"/>
            <c:size val="7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Romberg!$A$10:$A$19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16</c:v>
                </c:pt>
                <c:pt idx="7">
                  <c:v>16</c:v>
                </c:pt>
                <c:pt idx="8">
                  <c:v>32</c:v>
                </c:pt>
                <c:pt idx="9">
                  <c:v>64</c:v>
                </c:pt>
              </c:numCache>
            </c:numRef>
          </c:xVal>
          <c:yVal>
            <c:numRef>
              <c:f>Romberg!$C$10:$C$19</c:f>
              <c:numCache>
                <c:formatCode>General</c:formatCode>
                <c:ptCount val="10"/>
                <c:pt idx="0">
                  <c:v>89.466840094819403</c:v>
                </c:pt>
                <c:pt idx="1">
                  <c:v>34.850455401290411</c:v>
                </c:pt>
                <c:pt idx="2">
                  <c:v>16.64499363359479</c:v>
                </c:pt>
                <c:pt idx="3">
                  <c:v>9.4928482221519541</c:v>
                </c:pt>
                <c:pt idx="4">
                  <c:v>1.0403122925865043</c:v>
                </c:pt>
                <c:pt idx="5">
                  <c:v>2.4219769895075678</c:v>
                </c:pt>
                <c:pt idx="6">
                  <c:v>6.0955786117856586E-7</c:v>
                </c:pt>
                <c:pt idx="7">
                  <c:v>6.5019708773485604E-2</c:v>
                </c:pt>
                <c:pt idx="8">
                  <c:v>6.0955786117856586E-7</c:v>
                </c:pt>
                <c:pt idx="9">
                  <c:v>6.0955786117856586E-7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A1-6847-9E5A-B39730B7B1CB}"/>
            </c:ext>
          </c:extLst>
        </c:ser>
        <c:ser>
          <c:idx val="1"/>
          <c:order val="1"/>
          <c:tx>
            <c:v>Midpoint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noFill/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Romberg!$A$10:$A$19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16</c:v>
                </c:pt>
                <c:pt idx="7">
                  <c:v>16</c:v>
                </c:pt>
                <c:pt idx="8">
                  <c:v>32</c:v>
                </c:pt>
                <c:pt idx="9">
                  <c:v>64</c:v>
                </c:pt>
              </c:numCache>
            </c:numRef>
          </c:xVal>
          <c:yVal>
            <c:numRef>
              <c:f>Romberg!$D$10:$D$19</c:f>
              <c:numCache>
                <c:formatCode>General</c:formatCode>
                <c:ptCount val="10"/>
                <c:pt idx="0">
                  <c:v>19.765929289999999</c:v>
                </c:pt>
                <c:pt idx="1">
                  <c:v>15.86475896</c:v>
                </c:pt>
                <c:pt idx="2">
                  <c:v>4.6488942399999997</c:v>
                </c:pt>
                <c:pt idx="4">
                  <c:v>1.20489231</c:v>
                </c:pt>
                <c:pt idx="6">
                  <c:v>0.30388958999999999</c:v>
                </c:pt>
                <c:pt idx="8">
                  <c:v>7.6138769999999995E-2</c:v>
                </c:pt>
                <c:pt idx="9">
                  <c:v>1.9044800000000001E-2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0A1-6847-9E5A-B39730B7B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1926143"/>
        <c:axId val="621927375"/>
      </c:scatterChart>
      <c:valAx>
        <c:axId val="621926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Segment</a:t>
                </a:r>
                <a:endParaRPr lang="ko-KR" alt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21927375"/>
        <c:crosses val="autoZero"/>
        <c:crossBetween val="midCat"/>
      </c:valAx>
      <c:valAx>
        <c:axId val="62192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Error</a:t>
                </a:r>
                <a:r>
                  <a:rPr lang="en-US" altLang="ko-KR" sz="1600" b="1" baseline="0"/>
                  <a:t> (%)</a:t>
                </a:r>
                <a:endParaRPr lang="ko-KR" alt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21926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ore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000" b="1"/>
              <a:t>Romberg Integration Error (%)</a:t>
            </a:r>
            <a:endParaRPr lang="ko-KR" alt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Romberg</c:v>
          </c:tx>
          <c:spPr>
            <a:ln w="19050" cap="rnd">
              <a:noFill/>
              <a:round/>
            </a:ln>
            <a:effectLst/>
          </c:spPr>
          <c:marker>
            <c:symbol val="x"/>
            <c:size val="7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Romberg!$A$16:$A$19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xVal>
          <c:yVal>
            <c:numRef>
              <c:f>Romberg!$C$16:$C$19</c:f>
              <c:numCache>
                <c:formatCode>General</c:formatCode>
                <c:ptCount val="4"/>
                <c:pt idx="0">
                  <c:v>6.0955786117856586E-7</c:v>
                </c:pt>
                <c:pt idx="1">
                  <c:v>6.5019708773485604E-2</c:v>
                </c:pt>
                <c:pt idx="2">
                  <c:v>6.0955786117856586E-7</c:v>
                </c:pt>
                <c:pt idx="3">
                  <c:v>6.0955786117856586E-7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62-624F-AD67-46B9D86EEA1B}"/>
            </c:ext>
          </c:extLst>
        </c:ser>
        <c:ser>
          <c:idx val="1"/>
          <c:order val="1"/>
          <c:tx>
            <c:v>Midpoint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noFill/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Romberg!$A$16:$A$19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</c:numCache>
            </c:numRef>
          </c:xVal>
          <c:yVal>
            <c:numRef>
              <c:f>Romberg!$D$16:$D$19</c:f>
              <c:numCache>
                <c:formatCode>General</c:formatCode>
                <c:ptCount val="4"/>
                <c:pt idx="0">
                  <c:v>0.30388958999999999</c:v>
                </c:pt>
                <c:pt idx="2">
                  <c:v>7.6138769999999995E-2</c:v>
                </c:pt>
                <c:pt idx="3">
                  <c:v>1.9044800000000001E-2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62-624F-AD67-46B9D86EE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1926143"/>
        <c:axId val="621927375"/>
      </c:scatterChart>
      <c:valAx>
        <c:axId val="621926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Segment</a:t>
                </a:r>
                <a:endParaRPr lang="ko-KR" alt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21927375"/>
        <c:crosses val="autoZero"/>
        <c:crossBetween val="midCat"/>
      </c:valAx>
      <c:valAx>
        <c:axId val="62192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Error</a:t>
                </a:r>
                <a:r>
                  <a:rPr lang="en-US" altLang="ko-KR" sz="1600" b="1" baseline="0"/>
                  <a:t> (%)</a:t>
                </a:r>
                <a:endParaRPr lang="ko-KR" altLang="en-US" sz="16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ore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ore-KR"/>
          </a:p>
        </c:txPr>
        <c:crossAx val="621926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ore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ore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F5B9C1-6FF2-4E49-AB0C-45E37859B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FB880CB-075B-4D70-8EEB-A220B8ED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6BF937-7865-4B36-921B-610097A8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01ACB6-EFEF-475B-BC73-E40B710C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C135D0-B3F0-46AE-B0BF-209EA0B2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40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F10889-A5CB-44D0-970D-EBDABBF1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9F362A-D1F2-4ACE-9DE1-18AC342BD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98A321-7FA9-4ED5-9EB1-C00D0EA24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EE09A8-9CCA-442B-A526-53A42A08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B2AEAD-4CF7-47ED-8F6A-D72591A4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037086-FA39-471F-8BCD-ECAC475B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14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9B0DCC-C3B1-4F04-AC08-9B0D56B3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EE541A-AE93-4A3A-931A-321E06213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C31E3-E000-4572-8A4A-BC0FBC24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05F866-E540-43A1-8E04-B4540004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2DBAE-416E-4B14-AE21-440B60C5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06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ACE99B-1BD1-4ED6-89BE-408A68340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E8F63E-2203-4425-B499-1A6DA1ED0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43481B-1B74-44E8-BE04-B35556A2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A5E51B-8D7B-4829-8204-E83C25AB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D72D36-C36B-4F45-AAC1-B2DC28C6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29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A44D03-9AF8-4A55-9BD0-4DBE4B3A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9D1271-55E0-47A1-A8F1-C224D8FB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D4464-59DC-4B4F-8C82-9E7F248D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03397C-FBF1-4DB0-879F-03411845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D9343C-E60F-48D6-862A-96F6200F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1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7EDD0D-0754-48CD-8722-2AC33B83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37962-324A-4F1F-B7E7-61A51D862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A41033-A8CF-4AB5-90AA-C54651A1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A9F7D4-54B0-4004-8A56-F92C6581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F618CF-3C59-4F65-B6B1-DAC3E306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42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78D71-9DD5-4311-BA73-93020E8A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6E8B09-7AD4-4103-8809-08A66DBE5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0AFB49-D202-425D-BE8B-C3FA9F6A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B4CE85-6D8D-4BB1-971C-D354BF8F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C41D07-495E-4137-927A-000D588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308552-246E-4983-9977-F7B13D31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8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171E32-522F-41BB-833B-545F70D3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68BA206-4D58-4D9B-9948-EA60AE6A7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54F336-173D-4B8E-9601-FB1E37DF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7747CB8-EE29-428E-8F1F-ACD5A4350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299DD1-8901-456C-9007-13C624659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C0A924E-6895-4C43-8EAE-BEA4DCE9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9FA1F0-753A-4F7B-8348-73A44B31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60B2F48-B08B-4155-BE96-A925B7FF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9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CBA06-5024-44F1-9C61-50500545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007553-4C87-468D-9F2D-FB603279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AE54FA-3674-4746-BF82-EC7EBD91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3DC853-FD31-4E8D-B420-7A33B879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8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14E9EB06-1BB6-4F2E-8626-387F4AC6E755}"/>
              </a:ext>
            </a:extLst>
          </p:cNvPr>
          <p:cNvSpPr/>
          <p:nvPr userDrawn="1"/>
        </p:nvSpPr>
        <p:spPr>
          <a:xfrm>
            <a:off x="0" y="6410960"/>
            <a:ext cx="12192000" cy="284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5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79E07A-94A6-483A-8849-8E6DE692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D9BE1B-817F-40D8-90C8-F91D32CF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AF10F4-65E3-4CFA-A184-E376868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0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0F596F-BEC0-4D71-9113-57C383FD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9061D6-B6C2-4D4E-8AB4-9F136FED4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8FE8EA-4580-4B75-A339-AF7C68F6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A7BF5E-A4D8-4810-8B67-EEEFDD71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0C3C6B-DEFF-4516-B444-489DBE7C3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8592AB-03CB-4ED9-97EA-3D751979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C2A3F89-EDBA-451E-A4FC-BA419B5B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560B53-86D9-4B99-B984-9F66917E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8E5F9A-464D-4909-8E4F-684A1F5A6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50C2-589C-42C8-B763-56D87D9D16BD}" type="datetimeFigureOut">
              <a:rPr lang="ko-KR" altLang="en-US" smtClean="0"/>
              <a:t>2021. 11. 8.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C7EE71-2568-4BC3-BE32-43343DE69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1DF1FC-575E-4EA7-B81C-814C78880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67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A22A71-41D0-496C-964C-0175C6758C97}"/>
              </a:ext>
            </a:extLst>
          </p:cNvPr>
          <p:cNvSpPr txBox="1"/>
          <p:nvPr/>
        </p:nvSpPr>
        <p:spPr>
          <a:xfrm>
            <a:off x="3092552" y="2097349"/>
            <a:ext cx="61754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b="1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소재수치해석</a:t>
            </a:r>
            <a:endParaRPr lang="en-US" altLang="ko-KR" sz="66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endParaRPr lang="en-US" altLang="ko-KR" sz="40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3600" b="1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신소재공학과  박영훈</a:t>
            </a:r>
            <a:endParaRPr lang="en-US" altLang="ko-KR" sz="3600" b="1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911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91783D2F-737E-4797-9853-8C85BE37E236}"/>
              </a:ext>
            </a:extLst>
          </p:cNvPr>
          <p:cNvCxnSpPr/>
          <p:nvPr/>
        </p:nvCxnSpPr>
        <p:spPr>
          <a:xfrm>
            <a:off x="-12000" y="979331"/>
            <a:ext cx="1220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ADC96B8-21F1-4CA5-82F2-62149BA3A81F}"/>
              </a:ext>
            </a:extLst>
          </p:cNvPr>
          <p:cNvSpPr txBox="1"/>
          <p:nvPr/>
        </p:nvSpPr>
        <p:spPr>
          <a:xfrm>
            <a:off x="162560" y="330561"/>
            <a:ext cx="84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HW6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4E03B-DC2B-4AB1-AA88-841F77488FB8}"/>
              </a:ext>
            </a:extLst>
          </p:cNvPr>
          <p:cNvSpPr txBox="1"/>
          <p:nvPr/>
        </p:nvSpPr>
        <p:spPr>
          <a:xfrm flipH="1">
            <a:off x="1005840" y="174504"/>
            <a:ext cx="88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정해진 구간에서 주어진 식을 적분하라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AF540B-B28E-E24F-8563-C8CDE6333864}"/>
              </a:ext>
            </a:extLst>
          </p:cNvPr>
          <p:cNvSpPr txBox="1"/>
          <p:nvPr/>
        </p:nvSpPr>
        <p:spPr>
          <a:xfrm>
            <a:off x="423746" y="1289548"/>
            <a:ext cx="204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주어진 식</a:t>
            </a:r>
            <a:endParaRPr kumimoji="1" lang="ko-Kore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EC6D1A-D344-8A40-B9B3-B533A2BCF71E}"/>
                  </a:ext>
                </a:extLst>
              </p:cNvPr>
              <p:cNvSpPr txBox="1"/>
              <p:nvPr/>
            </p:nvSpPr>
            <p:spPr>
              <a:xfrm>
                <a:off x="323385" y="1782891"/>
                <a:ext cx="6110868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ore-KR" alt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=0.2+25</m:t>
                      </m:r>
                      <m:r>
                        <a:rPr lang="ko-Kore-KR" alt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−200</m:t>
                      </m:r>
                      <m:sSup>
                        <m:sSup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+675</m:t>
                      </m:r>
                      <m:sSup>
                        <m:sSup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−900</m:t>
                      </m:r>
                      <m:sSup>
                        <m:sSup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+400</m:t>
                      </m:r>
                      <m:sSup>
                        <m:sSup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EC6D1A-D344-8A40-B9B3-B533A2BCF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85" y="1782891"/>
                <a:ext cx="6110868" cy="37241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96CDC5BD-5F6D-184F-B6F1-80A85BF2A981}"/>
              </a:ext>
            </a:extLst>
          </p:cNvPr>
          <p:cNvSpPr txBox="1"/>
          <p:nvPr/>
        </p:nvSpPr>
        <p:spPr>
          <a:xfrm>
            <a:off x="7786078" y="1289548"/>
            <a:ext cx="204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구간</a:t>
            </a:r>
            <a:endParaRPr kumimoji="1" lang="ko-Kore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CC847E-D56D-0947-81C5-8604F468B4BF}"/>
              </a:ext>
            </a:extLst>
          </p:cNvPr>
          <p:cNvSpPr txBox="1"/>
          <p:nvPr/>
        </p:nvSpPr>
        <p:spPr>
          <a:xfrm>
            <a:off x="8003528" y="1782891"/>
            <a:ext cx="9255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altLang="ko-Kore-KR" dirty="0">
                <a:latin typeface="+mn-ea"/>
              </a:rPr>
              <a:t>[</a:t>
            </a:r>
            <a:r>
              <a:rPr lang="en-US" altLang="ko-KR" dirty="0">
                <a:latin typeface="+mn-ea"/>
              </a:rPr>
              <a:t>0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,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0.8]</a:t>
            </a:r>
            <a:endParaRPr lang="ko-Kore-KR" altLang="en-US" dirty="0">
              <a:latin typeface="+mn-e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9D77EB-EE4B-BA48-B40C-7DD4E7581E6A}"/>
              </a:ext>
            </a:extLst>
          </p:cNvPr>
          <p:cNvSpPr txBox="1"/>
          <p:nvPr/>
        </p:nvSpPr>
        <p:spPr>
          <a:xfrm>
            <a:off x="423746" y="2462439"/>
            <a:ext cx="204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ko-KR" altLang="en-US" dirty="0"/>
              <a:t>선택한 방법</a:t>
            </a:r>
            <a:endParaRPr kumimoji="1" lang="ko-Kore-KR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01AF16-26A3-B246-91AF-0DA8898FBE9B}"/>
              </a:ext>
            </a:extLst>
          </p:cNvPr>
          <p:cNvSpPr txBox="1"/>
          <p:nvPr/>
        </p:nvSpPr>
        <p:spPr>
          <a:xfrm>
            <a:off x="423746" y="2954243"/>
            <a:ext cx="204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1. Midpoint Rule </a:t>
            </a:r>
            <a:endParaRPr kumimoji="1" lang="ko-Kore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9379892-B194-A24F-BCF7-515A72B49624}"/>
                  </a:ext>
                </a:extLst>
              </p:cNvPr>
              <p:cNvSpPr txBox="1"/>
              <p:nvPr/>
            </p:nvSpPr>
            <p:spPr>
              <a:xfrm>
                <a:off x="-122663" y="3446047"/>
                <a:ext cx="6110868" cy="7206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ko-Kore-KR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9379892-B194-A24F-BCF7-515A72B49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663" y="3446047"/>
                <a:ext cx="6110868" cy="720647"/>
              </a:xfrm>
              <a:prstGeom prst="rect">
                <a:avLst/>
              </a:prstGeom>
              <a:blipFill>
                <a:blip r:embed="rId3"/>
                <a:stretch>
                  <a:fillRect l="-4564" t="-148276" b="-225862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5DE01EBB-CB66-2840-8E91-15AB19866059}"/>
              </a:ext>
            </a:extLst>
          </p:cNvPr>
          <p:cNvSpPr txBox="1"/>
          <p:nvPr/>
        </p:nvSpPr>
        <p:spPr>
          <a:xfrm>
            <a:off x="423746" y="4578466"/>
            <a:ext cx="281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2. Romberg Integration</a:t>
            </a:r>
            <a:endParaRPr kumimoji="1" lang="ko-Kore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CA1B39E-F308-0F4A-8ECB-BDA45450E01E}"/>
                  </a:ext>
                </a:extLst>
              </p:cNvPr>
              <p:cNvSpPr txBox="1"/>
              <p:nvPr/>
            </p:nvSpPr>
            <p:spPr>
              <a:xfrm>
                <a:off x="-223024" y="5074887"/>
                <a:ext cx="6311590" cy="987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ko-Kore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−1,1</m:t>
                              </m:r>
                            </m:sub>
                          </m:sSub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nary>
                            <m:naryPr>
                              <m:chr m:val="∑"/>
                              <m:limLoc m:val="undOvr"/>
                              <m:ctrlP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sup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CA1B39E-F308-0F4A-8ECB-BDA45450E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3024" y="5074887"/>
                <a:ext cx="6311590" cy="987130"/>
              </a:xfrm>
              <a:prstGeom prst="rect">
                <a:avLst/>
              </a:prstGeom>
              <a:blipFill>
                <a:blip r:embed="rId4"/>
                <a:stretch>
                  <a:fillRect t="-78481" b="-125316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2FB8C3B-1141-E144-9BE1-13BEB299D2F8}"/>
                  </a:ext>
                </a:extLst>
              </p:cNvPr>
              <p:cNvSpPr txBox="1"/>
              <p:nvPr/>
            </p:nvSpPr>
            <p:spPr>
              <a:xfrm>
                <a:off x="4847733" y="5258880"/>
                <a:ext cx="6311590" cy="6191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−1,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2FB8C3B-1141-E144-9BE1-13BEB299D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733" y="5258880"/>
                <a:ext cx="6311590" cy="619144"/>
              </a:xfrm>
              <a:prstGeom prst="rect">
                <a:avLst/>
              </a:prstGeom>
              <a:blipFill>
                <a:blip r:embed="rId5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6958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그림 32">
            <a:extLst>
              <a:ext uri="{FF2B5EF4-FFF2-40B4-BE49-F238E27FC236}">
                <a16:creationId xmlns:a16="http://schemas.microsoft.com/office/drawing/2014/main" id="{C7164328-BDAE-D34D-B5FC-FD5ED941C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4" y="1385722"/>
            <a:ext cx="5715000" cy="4610100"/>
          </a:xfrm>
          <a:prstGeom prst="rect">
            <a:avLst/>
          </a:prstGeom>
        </p:spPr>
      </p:pic>
      <p:cxnSp>
        <p:nvCxnSpPr>
          <p:cNvPr id="5" name="직선 연결선 3">
            <a:extLst>
              <a:ext uri="{FF2B5EF4-FFF2-40B4-BE49-F238E27FC236}">
                <a16:creationId xmlns:a16="http://schemas.microsoft.com/office/drawing/2014/main" id="{F68B98EA-00ED-3B4A-8489-DC15909B00A9}"/>
              </a:ext>
            </a:extLst>
          </p:cNvPr>
          <p:cNvCxnSpPr/>
          <p:nvPr/>
        </p:nvCxnSpPr>
        <p:spPr>
          <a:xfrm>
            <a:off x="-12000" y="979331"/>
            <a:ext cx="1220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4279529-1247-E54C-BCC0-9356A4B85CD4}"/>
              </a:ext>
            </a:extLst>
          </p:cNvPr>
          <p:cNvSpPr txBox="1"/>
          <p:nvPr/>
        </p:nvSpPr>
        <p:spPr>
          <a:xfrm>
            <a:off x="162560" y="330561"/>
            <a:ext cx="84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PART1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157DA-9D19-4346-9CC6-61E06BB90807}"/>
              </a:ext>
            </a:extLst>
          </p:cNvPr>
          <p:cNvSpPr txBox="1"/>
          <p:nvPr/>
        </p:nvSpPr>
        <p:spPr>
          <a:xfrm flipH="1">
            <a:off x="1005840" y="174504"/>
            <a:ext cx="88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Midpoint Rule</a:t>
            </a:r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2F2FDA8-1C2D-2047-83EF-73EDB054CAA7}"/>
                  </a:ext>
                </a:extLst>
              </p:cNvPr>
              <p:cNvSpPr txBox="1"/>
              <p:nvPr/>
            </p:nvSpPr>
            <p:spPr>
              <a:xfrm>
                <a:off x="2999679" y="2720952"/>
                <a:ext cx="3144644" cy="8707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ko-Kore-KR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ore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ko-Kore-KR" b="0" i="0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2F2FDA8-1C2D-2047-83EF-73EDB054C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79" y="2720952"/>
                <a:ext cx="3144644" cy="870751"/>
              </a:xfrm>
              <a:prstGeom prst="rect">
                <a:avLst/>
              </a:prstGeom>
              <a:blipFill>
                <a:blip r:embed="rId3"/>
                <a:stretch>
                  <a:fillRect l="-22177" t="-98551" b="-147826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직사각형 12">
            <a:extLst>
              <a:ext uri="{FF2B5EF4-FFF2-40B4-BE49-F238E27FC236}">
                <a16:creationId xmlns:a16="http://schemas.microsoft.com/office/drawing/2014/main" id="{D14C2BED-80F3-8545-BDAE-913D660C29E3}"/>
              </a:ext>
            </a:extLst>
          </p:cNvPr>
          <p:cNvSpPr/>
          <p:nvPr/>
        </p:nvSpPr>
        <p:spPr>
          <a:xfrm>
            <a:off x="858645" y="3746811"/>
            <a:ext cx="3713356" cy="1137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56CD8E7-1845-5F41-A804-45F28A1B7436}"/>
              </a:ext>
            </a:extLst>
          </p:cNvPr>
          <p:cNvCxnSpPr/>
          <p:nvPr/>
        </p:nvCxnSpPr>
        <p:spPr>
          <a:xfrm flipV="1">
            <a:off x="7560527" y="1289548"/>
            <a:ext cx="0" cy="4320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9050A9BF-63EC-DE4A-8717-215411621579}"/>
              </a:ext>
            </a:extLst>
          </p:cNvPr>
          <p:cNvCxnSpPr/>
          <p:nvPr/>
        </p:nvCxnSpPr>
        <p:spPr>
          <a:xfrm>
            <a:off x="6846849" y="4895871"/>
            <a:ext cx="432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자유형 19">
            <a:extLst>
              <a:ext uri="{FF2B5EF4-FFF2-40B4-BE49-F238E27FC236}">
                <a16:creationId xmlns:a16="http://schemas.microsoft.com/office/drawing/2014/main" id="{69DEED3E-622B-B044-9A76-05AEDF354C33}"/>
              </a:ext>
            </a:extLst>
          </p:cNvPr>
          <p:cNvSpPr/>
          <p:nvPr/>
        </p:nvSpPr>
        <p:spPr>
          <a:xfrm>
            <a:off x="7036420" y="2847705"/>
            <a:ext cx="3713356" cy="910256"/>
          </a:xfrm>
          <a:custGeom>
            <a:avLst/>
            <a:gdLst>
              <a:gd name="connsiteX0" fmla="*/ 0 w 3713356"/>
              <a:gd name="connsiteY0" fmla="*/ 910256 h 910256"/>
              <a:gd name="connsiteX1" fmla="*/ 1962614 w 3713356"/>
              <a:gd name="connsiteY1" fmla="*/ 7007 h 910256"/>
              <a:gd name="connsiteX2" fmla="*/ 3713356 w 3713356"/>
              <a:gd name="connsiteY2" fmla="*/ 564568 h 91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3356" h="910256">
                <a:moveTo>
                  <a:pt x="0" y="910256"/>
                </a:moveTo>
                <a:cubicBezTo>
                  <a:pt x="671860" y="487439"/>
                  <a:pt x="1343721" y="64622"/>
                  <a:pt x="1962614" y="7007"/>
                </a:cubicBezTo>
                <a:cubicBezTo>
                  <a:pt x="2581507" y="-50608"/>
                  <a:pt x="3147431" y="256980"/>
                  <a:pt x="3713356" y="564568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6A2944-C767-5C46-8E79-3B6DB07A4BB8}"/>
                  </a:ext>
                </a:extLst>
              </p:cNvPr>
              <p:cNvSpPr txBox="1"/>
              <p:nvPr/>
            </p:nvSpPr>
            <p:spPr>
              <a:xfrm>
                <a:off x="7844884" y="4897257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ore-KR" altLang="en-US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6A2944-C767-5C46-8E79-3B6DB07A4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884" y="4897257"/>
                <a:ext cx="49065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4A9860B-437F-FB4F-BE71-BEA6F10CF68B}"/>
                  </a:ext>
                </a:extLst>
              </p:cNvPr>
              <p:cNvSpPr txBox="1"/>
              <p:nvPr/>
            </p:nvSpPr>
            <p:spPr>
              <a:xfrm>
                <a:off x="7209264" y="4884235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4A9860B-437F-FB4F-BE71-BEA6F10CF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264" y="4884235"/>
                <a:ext cx="4906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0FF24D-8B62-FC49-9052-269BFEC6C4BF}"/>
                  </a:ext>
                </a:extLst>
              </p:cNvPr>
              <p:cNvSpPr txBox="1"/>
              <p:nvPr/>
            </p:nvSpPr>
            <p:spPr>
              <a:xfrm>
                <a:off x="10676195" y="3321440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0FF24D-8B62-FC49-9052-269BFEC6C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6195" y="3321440"/>
                <a:ext cx="490654" cy="369332"/>
              </a:xfrm>
              <a:prstGeom prst="rect">
                <a:avLst/>
              </a:prstGeom>
              <a:blipFill>
                <a:blip r:embed="rId6"/>
                <a:stretch>
                  <a:fillRect l="-2500" r="-32500" b="-16667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1AFA083-8ADE-B64C-A82D-91DCBE885828}"/>
                  </a:ext>
                </a:extLst>
              </p:cNvPr>
              <p:cNvSpPr txBox="1"/>
              <p:nvPr/>
            </p:nvSpPr>
            <p:spPr>
              <a:xfrm>
                <a:off x="11027458" y="4699569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1AFA083-8ADE-B64C-A82D-91DCBE885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7458" y="4699569"/>
                <a:ext cx="49065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529F9D-9769-9B4E-897C-C2F2550B8EF4}"/>
                  </a:ext>
                </a:extLst>
              </p:cNvPr>
              <p:cNvSpPr txBox="1"/>
              <p:nvPr/>
            </p:nvSpPr>
            <p:spPr>
              <a:xfrm>
                <a:off x="7315200" y="920216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529F9D-9769-9B4E-897C-C2F2550B8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920216"/>
                <a:ext cx="490654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5D93E2-B78C-FD48-811A-DC8B0FF7D2DE}"/>
                  </a:ext>
                </a:extLst>
              </p:cNvPr>
              <p:cNvSpPr txBox="1"/>
              <p:nvPr/>
            </p:nvSpPr>
            <p:spPr>
              <a:xfrm>
                <a:off x="9299941" y="4907508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F5D93E2-B78C-FD48-811A-DC8B0FF7D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941" y="4907508"/>
                <a:ext cx="49065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직사각형 27">
            <a:extLst>
              <a:ext uri="{FF2B5EF4-FFF2-40B4-BE49-F238E27FC236}">
                <a16:creationId xmlns:a16="http://schemas.microsoft.com/office/drawing/2014/main" id="{C17BDAE8-6468-4A43-B29E-50F73312247B}"/>
              </a:ext>
            </a:extLst>
          </p:cNvPr>
          <p:cNvSpPr/>
          <p:nvPr/>
        </p:nvSpPr>
        <p:spPr>
          <a:xfrm>
            <a:off x="8084635" y="3055434"/>
            <a:ext cx="180000" cy="18255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66619712-B627-6546-847F-E7797C9CBEF2}"/>
              </a:ext>
            </a:extLst>
          </p:cNvPr>
          <p:cNvSpPr/>
          <p:nvPr/>
        </p:nvSpPr>
        <p:spPr>
          <a:xfrm>
            <a:off x="8270052" y="3010337"/>
            <a:ext cx="180000" cy="1872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84FD0AF-E8F1-6F41-B878-6D05DA51E798}"/>
              </a:ext>
            </a:extLst>
          </p:cNvPr>
          <p:cNvSpPr/>
          <p:nvPr/>
        </p:nvSpPr>
        <p:spPr>
          <a:xfrm>
            <a:off x="9365268" y="2867024"/>
            <a:ext cx="180000" cy="2015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0FC534C-2F16-0546-BC88-088D4FC3AA0D}"/>
                  </a:ext>
                </a:extLst>
              </p:cNvPr>
              <p:cNvSpPr txBox="1"/>
              <p:nvPr/>
            </p:nvSpPr>
            <p:spPr>
              <a:xfrm>
                <a:off x="8627139" y="3783526"/>
                <a:ext cx="4906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ore-KR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0FC534C-2F16-0546-BC88-088D4FC3A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139" y="3783526"/>
                <a:ext cx="49065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14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3">
            <a:extLst>
              <a:ext uri="{FF2B5EF4-FFF2-40B4-BE49-F238E27FC236}">
                <a16:creationId xmlns:a16="http://schemas.microsoft.com/office/drawing/2014/main" id="{F68B98EA-00ED-3B4A-8489-DC15909B00A9}"/>
              </a:ext>
            </a:extLst>
          </p:cNvPr>
          <p:cNvCxnSpPr/>
          <p:nvPr/>
        </p:nvCxnSpPr>
        <p:spPr>
          <a:xfrm>
            <a:off x="-12000" y="979331"/>
            <a:ext cx="1220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4279529-1247-E54C-BCC0-9356A4B85CD4}"/>
              </a:ext>
            </a:extLst>
          </p:cNvPr>
          <p:cNvSpPr txBox="1"/>
          <p:nvPr/>
        </p:nvSpPr>
        <p:spPr>
          <a:xfrm>
            <a:off x="162560" y="330561"/>
            <a:ext cx="84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PART1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157DA-9D19-4346-9CC6-61E06BB90807}"/>
              </a:ext>
            </a:extLst>
          </p:cNvPr>
          <p:cNvSpPr txBox="1"/>
          <p:nvPr/>
        </p:nvSpPr>
        <p:spPr>
          <a:xfrm flipH="1">
            <a:off x="1005840" y="174504"/>
            <a:ext cx="88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Midpoint Rule </a:t>
            </a:r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DEB87F-D0D9-3246-8092-5910534B027A}"/>
              </a:ext>
            </a:extLst>
          </p:cNvPr>
          <p:cNvSpPr txBox="1"/>
          <p:nvPr/>
        </p:nvSpPr>
        <p:spPr>
          <a:xfrm>
            <a:off x="2107206" y="3219948"/>
            <a:ext cx="461665" cy="3608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ko-Kore-KR" dirty="0">
                <a:solidFill>
                  <a:srgbClr val="FF0000"/>
                </a:solidFill>
              </a:rPr>
              <a:t>…</a:t>
            </a:r>
            <a:endParaRPr kumimoji="1" lang="ko-Kore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9FC7A7-F8CE-694D-B460-026A3E5784BA}"/>
              </a:ext>
            </a:extLst>
          </p:cNvPr>
          <p:cNvSpPr txBox="1"/>
          <p:nvPr/>
        </p:nvSpPr>
        <p:spPr>
          <a:xfrm>
            <a:off x="2107206" y="5000438"/>
            <a:ext cx="461665" cy="3608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ko-Kore-KR" dirty="0">
                <a:solidFill>
                  <a:srgbClr val="FF0000"/>
                </a:solidFill>
              </a:rPr>
              <a:t>…</a:t>
            </a:r>
            <a:endParaRPr kumimoji="1" lang="ko-Kore-KR" altLang="en-US" dirty="0">
              <a:solidFill>
                <a:srgbClr val="FF0000"/>
              </a:solidFill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9E11ED3-E705-A444-BB1C-AD320C2DF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171629"/>
            <a:ext cx="3898900" cy="191770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00984333-4FB9-E740-8447-764C396E7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3769907"/>
            <a:ext cx="3898900" cy="104140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3CBBB594-8E1E-0745-A22D-D47A586CE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5495875"/>
            <a:ext cx="3898900" cy="431800"/>
          </a:xfrm>
          <a:prstGeom prst="rect">
            <a:avLst/>
          </a:prstGeom>
        </p:spPr>
      </p:pic>
      <p:graphicFrame>
        <p:nvGraphicFramePr>
          <p:cNvPr id="20" name="차트 19">
            <a:extLst>
              <a:ext uri="{FF2B5EF4-FFF2-40B4-BE49-F238E27FC236}">
                <a16:creationId xmlns:a16="http://schemas.microsoft.com/office/drawing/2014/main" id="{49D7558F-0E53-1245-B93B-EF7D72EFC9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458919"/>
              </p:ext>
            </p:extLst>
          </p:nvPr>
        </p:nvGraphicFramePr>
        <p:xfrm>
          <a:off x="6429608" y="1171629"/>
          <a:ext cx="5178192" cy="517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6681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3258F7C8-B5B9-D04E-9566-9C5BBFAAE4B6}"/>
              </a:ext>
            </a:extLst>
          </p:cNvPr>
          <p:cNvCxnSpPr>
            <a:cxnSpLocks/>
          </p:cNvCxnSpPr>
          <p:nvPr/>
        </p:nvCxnSpPr>
        <p:spPr>
          <a:xfrm>
            <a:off x="6763679" y="2399625"/>
            <a:ext cx="145463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3">
            <a:extLst>
              <a:ext uri="{FF2B5EF4-FFF2-40B4-BE49-F238E27FC236}">
                <a16:creationId xmlns:a16="http://schemas.microsoft.com/office/drawing/2014/main" id="{F68B98EA-00ED-3B4A-8489-DC15909B00A9}"/>
              </a:ext>
            </a:extLst>
          </p:cNvPr>
          <p:cNvCxnSpPr/>
          <p:nvPr/>
        </p:nvCxnSpPr>
        <p:spPr>
          <a:xfrm>
            <a:off x="-12000" y="979331"/>
            <a:ext cx="1220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4279529-1247-E54C-BCC0-9356A4B85CD4}"/>
              </a:ext>
            </a:extLst>
          </p:cNvPr>
          <p:cNvSpPr txBox="1"/>
          <p:nvPr/>
        </p:nvSpPr>
        <p:spPr>
          <a:xfrm>
            <a:off x="162560" y="330561"/>
            <a:ext cx="84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PART2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157DA-9D19-4346-9CC6-61E06BB90807}"/>
              </a:ext>
            </a:extLst>
          </p:cNvPr>
          <p:cNvSpPr txBox="1"/>
          <p:nvPr/>
        </p:nvSpPr>
        <p:spPr>
          <a:xfrm flipH="1">
            <a:off x="1005840" y="174504"/>
            <a:ext cx="88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Romberg Integration</a:t>
            </a:r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6B5147-4B6F-554E-BD7C-A568EF1C0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0" y="1289548"/>
            <a:ext cx="4532506" cy="158278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9E67159-B6FC-AB42-AA85-D06381169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0" y="3013457"/>
            <a:ext cx="4532506" cy="150055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67EE995-89FE-A440-BD61-3A5FD5C533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0" y="4655145"/>
            <a:ext cx="4532506" cy="14800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D21989-04F6-F749-BA3D-81BA9550AE27}"/>
                  </a:ext>
                </a:extLst>
              </p:cNvPr>
              <p:cNvSpPr txBox="1"/>
              <p:nvPr/>
            </p:nvSpPr>
            <p:spPr>
              <a:xfrm>
                <a:off x="7766755" y="2039597"/>
                <a:ext cx="4278762" cy="6191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−1,</m:t>
                              </m:r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D21989-04F6-F749-BA3D-81BA9550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755" y="2039597"/>
                <a:ext cx="4278762" cy="619144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직사각형 11">
            <a:extLst>
              <a:ext uri="{FF2B5EF4-FFF2-40B4-BE49-F238E27FC236}">
                <a16:creationId xmlns:a16="http://schemas.microsoft.com/office/drawing/2014/main" id="{DCB67A1E-C84C-6143-842E-FD48658DAE78}"/>
              </a:ext>
            </a:extLst>
          </p:cNvPr>
          <p:cNvSpPr/>
          <p:nvPr/>
        </p:nvSpPr>
        <p:spPr>
          <a:xfrm>
            <a:off x="457200" y="1148417"/>
            <a:ext cx="4348975" cy="17238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2EC148-DEE0-4748-8156-D44DA7AF81DC}"/>
                  </a:ext>
                </a:extLst>
              </p:cNvPr>
              <p:cNvSpPr txBox="1"/>
              <p:nvPr/>
            </p:nvSpPr>
            <p:spPr>
              <a:xfrm>
                <a:off x="4584585" y="1630758"/>
                <a:ext cx="3010830" cy="1241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1,1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2,1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2,2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3,1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2EC148-DEE0-4748-8156-D44DA7AF8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585" y="1630758"/>
                <a:ext cx="3010830" cy="1241558"/>
              </a:xfrm>
              <a:prstGeom prst="rect">
                <a:avLst/>
              </a:prstGeom>
              <a:blipFill>
                <a:blip r:embed="rId6"/>
                <a:stretch>
                  <a:fillRect t="-3030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직사각형 14">
            <a:extLst>
              <a:ext uri="{FF2B5EF4-FFF2-40B4-BE49-F238E27FC236}">
                <a16:creationId xmlns:a16="http://schemas.microsoft.com/office/drawing/2014/main" id="{9206A7A4-6BD4-5047-B37A-9BFA9E76931A}"/>
              </a:ext>
            </a:extLst>
          </p:cNvPr>
          <p:cNvSpPr/>
          <p:nvPr/>
        </p:nvSpPr>
        <p:spPr>
          <a:xfrm>
            <a:off x="4806174" y="2238018"/>
            <a:ext cx="1957505" cy="323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1D0D141-9D84-2D47-A1C8-A82842750D39}"/>
                  </a:ext>
                </a:extLst>
              </p:cNvPr>
              <p:cNvSpPr txBox="1"/>
              <p:nvPr/>
            </p:nvSpPr>
            <p:spPr>
              <a:xfrm>
                <a:off x="4806174" y="3458137"/>
                <a:ext cx="1662289" cy="604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ore-K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ko-Kore-KR" alt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ko-Kore-KR" alt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1D0D141-9D84-2D47-A1C8-A82842750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174" y="3458137"/>
                <a:ext cx="1662289" cy="604589"/>
              </a:xfrm>
              <a:prstGeom prst="rect">
                <a:avLst/>
              </a:prstGeom>
              <a:blipFill>
                <a:blip r:embed="rId7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직사각형 20">
            <a:extLst>
              <a:ext uri="{FF2B5EF4-FFF2-40B4-BE49-F238E27FC236}">
                <a16:creationId xmlns:a16="http://schemas.microsoft.com/office/drawing/2014/main" id="{A8DFF018-B905-BD4A-86DE-CA1F8CC14AB4}"/>
              </a:ext>
            </a:extLst>
          </p:cNvPr>
          <p:cNvSpPr/>
          <p:nvPr/>
        </p:nvSpPr>
        <p:spPr>
          <a:xfrm>
            <a:off x="457200" y="3006848"/>
            <a:ext cx="4348975" cy="15071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079328C-C603-0A48-971F-8E05C9B372D1}"/>
              </a:ext>
            </a:extLst>
          </p:cNvPr>
          <p:cNvCxnSpPr>
            <a:cxnSpLocks/>
          </p:cNvCxnSpPr>
          <p:nvPr/>
        </p:nvCxnSpPr>
        <p:spPr>
          <a:xfrm>
            <a:off x="6312123" y="3760431"/>
            <a:ext cx="79987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554549-03AE-A142-908A-61071BA07D8B}"/>
                  </a:ext>
                </a:extLst>
              </p:cNvPr>
              <p:cNvSpPr txBox="1"/>
              <p:nvPr/>
            </p:nvSpPr>
            <p:spPr>
              <a:xfrm>
                <a:off x="6933080" y="3452052"/>
                <a:ext cx="1662289" cy="604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ore-K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ko-Kore-KR" alt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altLang="ko-Kore-KR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ko-Kore-KR" alt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D554549-03AE-A142-908A-61071BA07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080" y="3452052"/>
                <a:ext cx="1662289" cy="6045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직사각형 24">
            <a:extLst>
              <a:ext uri="{FF2B5EF4-FFF2-40B4-BE49-F238E27FC236}">
                <a16:creationId xmlns:a16="http://schemas.microsoft.com/office/drawing/2014/main" id="{F33FCE50-582D-8B4A-BC61-309102CE3C73}"/>
              </a:ext>
            </a:extLst>
          </p:cNvPr>
          <p:cNvSpPr/>
          <p:nvPr/>
        </p:nvSpPr>
        <p:spPr>
          <a:xfrm>
            <a:off x="457199" y="4661166"/>
            <a:ext cx="4348975" cy="14739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775978C-A4FA-864F-993D-B5224EA34E0A}"/>
                  </a:ext>
                </a:extLst>
              </p:cNvPr>
              <p:cNvSpPr txBox="1"/>
              <p:nvPr/>
            </p:nvSpPr>
            <p:spPr>
              <a:xfrm>
                <a:off x="5049808" y="4849952"/>
                <a:ext cx="4882373" cy="9871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ko-Kore-KR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ko-Kore-KR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ore-KR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ko-Kore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−1,1</m:t>
                              </m:r>
                            </m:sub>
                          </m:sSub>
                          <m:r>
                            <a:rPr lang="ko-Kore-KR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ore-KR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nary>
                            <m:naryPr>
                              <m:chr m:val="∑"/>
                              <m:limLoc m:val="undOvr"/>
                              <m:ctrlP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ko-Kore-KR" altLang="en-US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ko-Kore-KR" alt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sup>
                            <m:e>
                              <m:r>
                                <a:rPr lang="ko-Kore-KR" alt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ko-Kore-KR" alt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ko-Kore-KR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775978C-A4FA-864F-993D-B5224EA34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808" y="4849952"/>
                <a:ext cx="4882373" cy="987130"/>
              </a:xfrm>
              <a:prstGeom prst="rect">
                <a:avLst/>
              </a:prstGeom>
              <a:blipFill>
                <a:blip r:embed="rId9"/>
                <a:stretch>
                  <a:fillRect t="-79487" b="-126923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60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3">
            <a:extLst>
              <a:ext uri="{FF2B5EF4-FFF2-40B4-BE49-F238E27FC236}">
                <a16:creationId xmlns:a16="http://schemas.microsoft.com/office/drawing/2014/main" id="{F68B98EA-00ED-3B4A-8489-DC15909B00A9}"/>
              </a:ext>
            </a:extLst>
          </p:cNvPr>
          <p:cNvCxnSpPr/>
          <p:nvPr/>
        </p:nvCxnSpPr>
        <p:spPr>
          <a:xfrm>
            <a:off x="-12000" y="979331"/>
            <a:ext cx="1220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4279529-1247-E54C-BCC0-9356A4B85CD4}"/>
              </a:ext>
            </a:extLst>
          </p:cNvPr>
          <p:cNvSpPr txBox="1"/>
          <p:nvPr/>
        </p:nvSpPr>
        <p:spPr>
          <a:xfrm>
            <a:off x="162560" y="330561"/>
            <a:ext cx="84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PART2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157DA-9D19-4346-9CC6-61E06BB90807}"/>
              </a:ext>
            </a:extLst>
          </p:cNvPr>
          <p:cNvSpPr txBox="1"/>
          <p:nvPr/>
        </p:nvSpPr>
        <p:spPr>
          <a:xfrm flipH="1">
            <a:off x="1005840" y="174504"/>
            <a:ext cx="88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Romberg Integration</a:t>
            </a:r>
            <a:endParaRPr lang="ko-KR" altLang="en-US" sz="3600" b="1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FFDAAA-D1ED-6F4B-9A95-2935A63AB911}"/>
                  </a:ext>
                </a:extLst>
              </p:cNvPr>
              <p:cNvSpPr txBox="1"/>
              <p:nvPr/>
            </p:nvSpPr>
            <p:spPr>
              <a:xfrm>
                <a:off x="448734" y="1368570"/>
                <a:ext cx="2012244" cy="18963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1,1</m:t>
                                          </m:r>
                                        </m:sub>
                                      </m:sSub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=0.17280000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2,1</m:t>
                                          </m:r>
                                        </m:sub>
                                      </m:sSub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altLang="ko-Kore-KR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1.06880000 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3,1</m:t>
                                          </m:r>
                                        </m:sub>
                                      </m:sSub>
                                      <m:r>
                                        <a:rPr lang="en-US" altLang="ko-Kore-KR" i="1">
                                          <a:latin typeface="Cambria Math" panose="02040503050406030204" pitchFamily="18" charset="0"/>
                                        </a:rPr>
                                        <m:t>=1.4848</m:t>
                                      </m:r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0000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4,1</m:t>
                                      </m:r>
                                    </m:sub>
                                  </m:sSub>
                                  <m:r>
                                    <a:rPr lang="en-US" altLang="ko-Kore-KR" i="1">
                                      <a:latin typeface="Cambria Math" panose="02040503050406030204" pitchFamily="18" charset="0"/>
                                    </a:rPr>
                                    <m:t>=1.6008</m:t>
                                  </m:r>
                                  <m:r>
                                    <a:rPr lang="en-US" altLang="ko-Kore-KR" b="0" i="1" smtClean="0">
                                      <a:latin typeface="Cambria Math" panose="02040503050406030204" pitchFamily="18" charset="0"/>
                                    </a:rPr>
                                    <m:t>0000</m:t>
                                  </m:r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FFDAAA-D1ED-6F4B-9A95-2935A63AB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34" y="1368570"/>
                <a:ext cx="2012244" cy="1896353"/>
              </a:xfrm>
              <a:prstGeom prst="rect">
                <a:avLst/>
              </a:prstGeom>
              <a:blipFill>
                <a:blip r:embed="rId2"/>
                <a:stretch>
                  <a:fillRect r="-6289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A1F769C-DBF7-5B41-A77A-E5E488015A5A}"/>
                  </a:ext>
                </a:extLst>
              </p:cNvPr>
              <p:cNvSpPr txBox="1"/>
              <p:nvPr/>
            </p:nvSpPr>
            <p:spPr>
              <a:xfrm>
                <a:off x="2591925" y="1528088"/>
                <a:ext cx="2012244" cy="16902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r>
                                            <a:rPr lang="en-US" altLang="ko-Kore-K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altLang="ko-Kore-KR" i="1">
                                          <a:latin typeface="Cambria Math" panose="02040503050406030204" pitchFamily="18" charset="0"/>
                                        </a:rPr>
                                        <m:t>=1.36746667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3,</m:t>
                                          </m:r>
                                          <m:r>
                                            <a:rPr lang="en-US" altLang="ko-Kore-K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altLang="ko-Kore-KR" i="1">
                                          <a:latin typeface="Cambria Math" panose="02040503050406030204" pitchFamily="18" charset="0"/>
                                        </a:rPr>
                                        <m:t>=1.62346667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</m:t>
                                      </m:r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ko-Kore-KR" i="1">
                                      <a:latin typeface="Cambria Math" panose="02040503050406030204" pitchFamily="18" charset="0"/>
                                    </a:rPr>
                                    <m:t>=1.63946667</m:t>
                                  </m:r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A1F769C-DBF7-5B41-A77A-E5E488015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925" y="1528088"/>
                <a:ext cx="2012244" cy="1690206"/>
              </a:xfrm>
              <a:prstGeom prst="rect">
                <a:avLst/>
              </a:prstGeom>
              <a:blipFill>
                <a:blip r:embed="rId3"/>
                <a:stretch>
                  <a:fillRect t="-8955" r="-1887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0E5FE55-A8FC-F844-B448-7F0B88F003E6}"/>
                  </a:ext>
                </a:extLst>
              </p:cNvPr>
              <p:cNvSpPr txBox="1"/>
              <p:nvPr/>
            </p:nvSpPr>
            <p:spPr>
              <a:xfrm>
                <a:off x="4735116" y="1670622"/>
                <a:ext cx="2012244" cy="1536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ko-Kore-KR" altLang="en-US" i="1" smtClean="0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ore-KR" altLang="en-US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ko-Kore-KR" altLang="en-US" i="0">
                                              <a:latin typeface="Cambria Math" panose="02040503050406030204" pitchFamily="18" charset="0"/>
                                            </a:rPr>
                                            <m:t>3,</m:t>
                                          </m:r>
                                          <m:r>
                                            <a:rPr lang="en-US" altLang="ko-Kore-KR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US" altLang="ko-Kore-KR" i="1">
                                          <a:latin typeface="Cambria Math" panose="02040503050406030204" pitchFamily="18" charset="0"/>
                                        </a:rPr>
                                        <m:t>=1.64053333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</m:t>
                                      </m:r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altLang="ko-Kore-KR" i="1">
                                      <a:latin typeface="Cambria Math" panose="02040503050406030204" pitchFamily="18" charset="0"/>
                                    </a:rPr>
                                    <m:t>=1.64053333</m:t>
                                  </m:r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0E5FE55-A8FC-F844-B448-7F0B88F00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116" y="1670622"/>
                <a:ext cx="2012244" cy="1536383"/>
              </a:xfrm>
              <a:prstGeom prst="rect">
                <a:avLst/>
              </a:prstGeom>
              <a:blipFill>
                <a:blip r:embed="rId4"/>
                <a:stretch>
                  <a:fillRect t="-10656" r="-1250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71D0AD-7EBC-624E-9F0B-E11812914351}"/>
                  </a:ext>
                </a:extLst>
              </p:cNvPr>
              <p:cNvSpPr txBox="1"/>
              <p:nvPr/>
            </p:nvSpPr>
            <p:spPr>
              <a:xfrm>
                <a:off x="6878307" y="1823022"/>
                <a:ext cx="2012244" cy="1382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ko-Kore-KR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ko-Kore-KR" altLang="en-US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eqArr>
                                    <m:eqArr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ko-Kore-KR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ko-Kore-KR" alt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ore-KR" alt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ko-Kore-KR" altLang="en-US" i="0">
                                          <a:latin typeface="Cambria Math" panose="02040503050406030204" pitchFamily="18" charset="0"/>
                                        </a:rPr>
                                        <m:t>4,</m:t>
                                      </m:r>
                                      <m:r>
                                        <a:rPr lang="en-US" altLang="ko-Kore-KR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altLang="ko-Kore-KR" i="1">
                                      <a:latin typeface="Cambria Math" panose="02040503050406030204" pitchFamily="18" charset="0"/>
                                    </a:rPr>
                                    <m:t>=1.64053333</m:t>
                                  </m:r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ko-Kore-KR" alt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E71D0AD-7EBC-624E-9F0B-E11812914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307" y="1823022"/>
                <a:ext cx="2012244" cy="1382558"/>
              </a:xfrm>
              <a:prstGeom prst="rect">
                <a:avLst/>
              </a:prstGeom>
              <a:blipFill>
                <a:blip r:embed="rId5"/>
                <a:stretch>
                  <a:fillRect t="-10909" r="-1887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4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차트 9">
            <a:extLst>
              <a:ext uri="{FF2B5EF4-FFF2-40B4-BE49-F238E27FC236}">
                <a16:creationId xmlns:a16="http://schemas.microsoft.com/office/drawing/2014/main" id="{7554E591-227D-4742-B2D0-36EFF1A43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453864"/>
              </p:ext>
            </p:extLst>
          </p:nvPr>
        </p:nvGraphicFramePr>
        <p:xfrm>
          <a:off x="47020" y="282222"/>
          <a:ext cx="6048980" cy="604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A9E17E81-13B3-4C4B-9151-20DBE090A7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575947"/>
              </p:ext>
            </p:extLst>
          </p:nvPr>
        </p:nvGraphicFramePr>
        <p:xfrm>
          <a:off x="6096000" y="283202"/>
          <a:ext cx="6048000" cy="6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E553BD39-EB17-A149-804F-DB4521E106DF}"/>
              </a:ext>
            </a:extLst>
          </p:cNvPr>
          <p:cNvSpPr/>
          <p:nvPr/>
        </p:nvSpPr>
        <p:spPr>
          <a:xfrm>
            <a:off x="1445668" y="5193778"/>
            <a:ext cx="3713356" cy="1137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862B91BE-8FBE-1F48-938A-A544E646F873}"/>
              </a:ext>
            </a:extLst>
          </p:cNvPr>
          <p:cNvCxnSpPr>
            <a:cxnSpLocks/>
          </p:cNvCxnSpPr>
          <p:nvPr/>
        </p:nvCxnSpPr>
        <p:spPr>
          <a:xfrm>
            <a:off x="5159024" y="5763714"/>
            <a:ext cx="145463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43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클래식블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4B80"/>
      </a:accent1>
      <a:accent2>
        <a:srgbClr val="1282B0"/>
      </a:accent2>
      <a:accent3>
        <a:srgbClr val="C5C2B3"/>
      </a:accent3>
      <a:accent4>
        <a:srgbClr val="BEAD75"/>
      </a:accent4>
      <a:accent5>
        <a:srgbClr val="3371AE"/>
      </a:accent5>
      <a:accent6>
        <a:srgbClr val="5F8BC8"/>
      </a:accent6>
      <a:hlink>
        <a:srgbClr val="323F4F"/>
      </a:hlink>
      <a:folHlink>
        <a:srgbClr val="323F4F"/>
      </a:folHlink>
    </a:clrScheme>
    <a:fontScheme name="나눔스퀘어">
      <a:majorFont>
        <a:latin typeface="Arial"/>
        <a:ea typeface="나눔스퀘어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116</Words>
  <Application>Microsoft Macintosh PowerPoint</Application>
  <PresentationFormat>와이드스크린</PresentationFormat>
  <Paragraphs>51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나눔스퀘어</vt:lpstr>
      <vt:lpstr>나눔스퀘어 ExtraBold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박영훈(신소재공학과)</cp:lastModifiedBy>
  <cp:revision>43</cp:revision>
  <dcterms:created xsi:type="dcterms:W3CDTF">2019-12-23T00:32:35Z</dcterms:created>
  <dcterms:modified xsi:type="dcterms:W3CDTF">2021-11-08T18:31:52Z</dcterms:modified>
</cp:coreProperties>
</file>