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1060;&#52285;&#54840;\Desktop\POSTECH\2017-2&#54617;&#44592;\&#49548;&#51116;&#49688;&#52824;&#54644;&#49437;\chap05\chap05\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1060;&#52285;&#54840;\Desktop\POSTECH\2017-2&#54617;&#44592;\&#49548;&#51116;&#49688;&#52824;&#54644;&#49437;\chap05\chap05\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51060;&#52285;&#54840;\Desktop\POSTECH\2017-2&#54617;&#44592;\&#49548;&#51116;&#49688;&#52824;&#54644;&#49437;\chap05\chap05\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 smtClean="0"/>
              <a:t>Regression</a:t>
            </a:r>
            <a:r>
              <a:rPr lang="en-US" altLang="ko-KR" baseline="0" dirty="0" smtClean="0"/>
              <a:t> Analysis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EOML</c:v>
          </c:tx>
          <c:trendline>
            <c:trendlineType val="linear"/>
            <c:dispRSqr val="1"/>
            <c:dispEq val="1"/>
            <c:trendlineLbl>
              <c:layout>
                <c:manualLayout>
                  <c:x val="2.5717410323709538E-2"/>
                  <c:y val="-0.13948272090988625"/>
                </c:manualLayout>
              </c:layout>
              <c:numFmt formatCode="General" sourceLinked="0"/>
            </c:trendlineLbl>
          </c:trendline>
          <c:xVal>
            <c:numRef>
              <c:f>Sheet1!$D$1:$D$39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Sheet1!$E$1:$E$39</c:f>
              <c:numCache>
                <c:formatCode>General</c:formatCode>
                <c:ptCount val="39"/>
                <c:pt idx="0">
                  <c:v>14769.230769</c:v>
                </c:pt>
                <c:pt idx="1">
                  <c:v>14652.631579000001</c:v>
                </c:pt>
                <c:pt idx="2">
                  <c:v>14529.729729999999</c:v>
                </c:pt>
                <c:pt idx="3">
                  <c:v>14411.111111</c:v>
                </c:pt>
                <c:pt idx="4">
                  <c:v>14299.428571</c:v>
                </c:pt>
                <c:pt idx="5">
                  <c:v>14172.54902</c:v>
                </c:pt>
                <c:pt idx="6">
                  <c:v>14053.679654</c:v>
                </c:pt>
                <c:pt idx="7">
                  <c:v>13937.5</c:v>
                </c:pt>
                <c:pt idx="8">
                  <c:v>13815.053763</c:v>
                </c:pt>
                <c:pt idx="9">
                  <c:v>13696</c:v>
                </c:pt>
                <c:pt idx="10">
                  <c:v>13577.429467</c:v>
                </c:pt>
                <c:pt idx="11">
                  <c:v>13457.142857000001</c:v>
                </c:pt>
                <c:pt idx="12">
                  <c:v>13337.891738</c:v>
                </c:pt>
                <c:pt idx="13">
                  <c:v>13217.582418</c:v>
                </c:pt>
                <c:pt idx="14">
                  <c:v>13098.666667</c:v>
                </c:pt>
                <c:pt idx="15">
                  <c:v>12979.166667</c:v>
                </c:pt>
                <c:pt idx="16">
                  <c:v>12857.289003</c:v>
                </c:pt>
                <c:pt idx="17">
                  <c:v>12739.393939</c:v>
                </c:pt>
                <c:pt idx="18">
                  <c:v>12619.548871999999</c:v>
                </c:pt>
                <c:pt idx="19">
                  <c:v>12500</c:v>
                </c:pt>
                <c:pt idx="20">
                  <c:v>12378.947367999999</c:v>
                </c:pt>
                <c:pt idx="21">
                  <c:v>12258.585859000001</c:v>
                </c:pt>
                <c:pt idx="22">
                  <c:v>12137.084398999999</c:v>
                </c:pt>
                <c:pt idx="23">
                  <c:v>12016.666667</c:v>
                </c:pt>
                <c:pt idx="24">
                  <c:v>11899.733333</c:v>
                </c:pt>
                <c:pt idx="25">
                  <c:v>11775.824176</c:v>
                </c:pt>
                <c:pt idx="26">
                  <c:v>11655.840456</c:v>
                </c:pt>
                <c:pt idx="27">
                  <c:v>11538.095238</c:v>
                </c:pt>
                <c:pt idx="28">
                  <c:v>11415.673981</c:v>
                </c:pt>
                <c:pt idx="29">
                  <c:v>11296</c:v>
                </c:pt>
                <c:pt idx="30">
                  <c:v>11177.060932</c:v>
                </c:pt>
                <c:pt idx="31">
                  <c:v>11056.25</c:v>
                </c:pt>
                <c:pt idx="32">
                  <c:v>10936.796537</c:v>
                </c:pt>
                <c:pt idx="33">
                  <c:v>10815.686275</c:v>
                </c:pt>
                <c:pt idx="34">
                  <c:v>10697.142857000001</c:v>
                </c:pt>
                <c:pt idx="35">
                  <c:v>10580</c:v>
                </c:pt>
                <c:pt idx="36">
                  <c:v>10459.099098999999</c:v>
                </c:pt>
                <c:pt idx="37">
                  <c:v>10338.947367999999</c:v>
                </c:pt>
                <c:pt idx="38">
                  <c:v>10219.487179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BF-4663-B591-5628011BF25E}"/>
            </c:ext>
          </c:extLst>
        </c:ser>
        <c:ser>
          <c:idx val="2"/>
          <c:order val="1"/>
          <c:tx>
            <c:v>EOFF</c:v>
          </c:tx>
          <c:spPr>
            <a:ln w="19050" cap="rnd">
              <a:noFill/>
              <a:round/>
            </a:ln>
            <a:effectLst/>
          </c:spPr>
          <c:trendline>
            <c:trendlineType val="linear"/>
            <c:dispRSqr val="1"/>
            <c:dispEq val="1"/>
            <c:trendlineLbl>
              <c:layout>
                <c:manualLayout>
                  <c:x val="0.25049453193350829"/>
                  <c:y val="5.5715952172645085E-2"/>
                </c:manualLayout>
              </c:layout>
              <c:numFmt formatCode="General" sourceLinked="0"/>
            </c:trendlineLbl>
          </c:trendline>
          <c:xVal>
            <c:numRef>
              <c:f>Sheet2!$D$1:$D$20</c:f>
              <c:numCache>
                <c:formatCode>General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</c:numCache>
            </c:numRef>
          </c:xVal>
          <c:yVal>
            <c:numRef>
              <c:f>Sheet2!$E$1:$E$20</c:f>
              <c:numCache>
                <c:formatCode>General</c:formatCode>
                <c:ptCount val="20"/>
                <c:pt idx="0">
                  <c:v>12418.461538</c:v>
                </c:pt>
                <c:pt idx="1">
                  <c:v>12240</c:v>
                </c:pt>
                <c:pt idx="2">
                  <c:v>12057.657658</c:v>
                </c:pt>
                <c:pt idx="3">
                  <c:v>11877.777778</c:v>
                </c:pt>
                <c:pt idx="4">
                  <c:v>11698.285714</c:v>
                </c:pt>
                <c:pt idx="5">
                  <c:v>11513.725490000001</c:v>
                </c:pt>
                <c:pt idx="6">
                  <c:v>11335.064935</c:v>
                </c:pt>
                <c:pt idx="7">
                  <c:v>11156.25</c:v>
                </c:pt>
                <c:pt idx="8">
                  <c:v>10979.21147</c:v>
                </c:pt>
                <c:pt idx="9">
                  <c:v>10800</c:v>
                </c:pt>
                <c:pt idx="10">
                  <c:v>10615.673981</c:v>
                </c:pt>
                <c:pt idx="11">
                  <c:v>10438.095238</c:v>
                </c:pt>
                <c:pt idx="12">
                  <c:v>10258.689458999999</c:v>
                </c:pt>
                <c:pt idx="13">
                  <c:v>10079.120879</c:v>
                </c:pt>
                <c:pt idx="14">
                  <c:v>9896.5333329999994</c:v>
                </c:pt>
                <c:pt idx="15">
                  <c:v>9716.6666669999995</c:v>
                </c:pt>
                <c:pt idx="16">
                  <c:v>9536.5728899999995</c:v>
                </c:pt>
                <c:pt idx="17">
                  <c:v>9357.5757580000009</c:v>
                </c:pt>
                <c:pt idx="18">
                  <c:v>9176.9423559999996</c:v>
                </c:pt>
                <c:pt idx="19">
                  <c:v>9000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3BF-4663-B591-5628011BF25E}"/>
            </c:ext>
          </c:extLst>
        </c:ser>
        <c:ser>
          <c:idx val="3"/>
          <c:order val="2"/>
          <c:tx>
            <c:v>AOKL</c:v>
          </c:tx>
          <c:spPr>
            <a:ln w="19050" cap="rnd">
              <a:noFill/>
              <a:round/>
            </a:ln>
            <a:effectLst/>
          </c:spPr>
          <c:trendline>
            <c:trendlineType val="linear"/>
            <c:dispRSqr val="1"/>
            <c:dispEq val="1"/>
            <c:trendlineLbl>
              <c:layout>
                <c:manualLayout>
                  <c:x val="-0.17560192475940509"/>
                  <c:y val="1.9903762029746283E-3"/>
                </c:manualLayout>
              </c:layout>
              <c:numFmt formatCode="General" sourceLinked="0"/>
            </c:trendlineLbl>
          </c:trendline>
          <c:xVal>
            <c:numRef>
              <c:f>Sheet4!$D$1:$D$39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Sheet4!$E$1:$E$39</c:f>
              <c:numCache>
                <c:formatCode>General</c:formatCode>
                <c:ptCount val="39"/>
                <c:pt idx="0">
                  <c:v>2659.9043379999998</c:v>
                </c:pt>
                <c:pt idx="1">
                  <c:v>2419.885049</c:v>
                </c:pt>
                <c:pt idx="2">
                  <c:v>2179.9644739999999</c:v>
                </c:pt>
                <c:pt idx="3">
                  <c:v>1938.9251979999999</c:v>
                </c:pt>
                <c:pt idx="4">
                  <c:v>1699.9780940000001</c:v>
                </c:pt>
                <c:pt idx="5">
                  <c:v>1459.0574549999999</c:v>
                </c:pt>
                <c:pt idx="6">
                  <c:v>1219.2071679999999</c:v>
                </c:pt>
                <c:pt idx="7">
                  <c:v>979.52000299999997</c:v>
                </c:pt>
                <c:pt idx="8">
                  <c:v>739.725863</c:v>
                </c:pt>
                <c:pt idx="9">
                  <c:v>499.84236299999998</c:v>
                </c:pt>
                <c:pt idx="10">
                  <c:v>259.14909799999998</c:v>
                </c:pt>
                <c:pt idx="11">
                  <c:v>19.506052</c:v>
                </c:pt>
                <c:pt idx="12">
                  <c:v>-220.71132600000001</c:v>
                </c:pt>
                <c:pt idx="13">
                  <c:v>-460.69596300000001</c:v>
                </c:pt>
                <c:pt idx="14">
                  <c:v>-700.67260399999998</c:v>
                </c:pt>
                <c:pt idx="15">
                  <c:v>-940.226135</c:v>
                </c:pt>
                <c:pt idx="16">
                  <c:v>-1180.092122</c:v>
                </c:pt>
                <c:pt idx="17">
                  <c:v>-1420.470955</c:v>
                </c:pt>
                <c:pt idx="18">
                  <c:v>-1660.976263</c:v>
                </c:pt>
                <c:pt idx="19">
                  <c:v>-1900.5131650000001</c:v>
                </c:pt>
                <c:pt idx="20">
                  <c:v>-2140.350813</c:v>
                </c:pt>
                <c:pt idx="21">
                  <c:v>-2380.173182</c:v>
                </c:pt>
                <c:pt idx="22">
                  <c:v>-2620.0525889999999</c:v>
                </c:pt>
                <c:pt idx="23">
                  <c:v>-2860.581823</c:v>
                </c:pt>
                <c:pt idx="24">
                  <c:v>-3100.153906</c:v>
                </c:pt>
                <c:pt idx="25">
                  <c:v>-3340.3064159999999</c:v>
                </c:pt>
                <c:pt idx="26">
                  <c:v>-3580.2469160000001</c:v>
                </c:pt>
                <c:pt idx="27">
                  <c:v>-3821.4321169999998</c:v>
                </c:pt>
                <c:pt idx="28">
                  <c:v>-4062.1715380000001</c:v>
                </c:pt>
                <c:pt idx="29">
                  <c:v>-4300.3491640000002</c:v>
                </c:pt>
                <c:pt idx="30">
                  <c:v>-4542.7605039999999</c:v>
                </c:pt>
                <c:pt idx="31">
                  <c:v>-4783.5447389999999</c:v>
                </c:pt>
                <c:pt idx="32">
                  <c:v>-5021.3574200000003</c:v>
                </c:pt>
                <c:pt idx="33">
                  <c:v>-5261.3709440000002</c:v>
                </c:pt>
                <c:pt idx="34">
                  <c:v>-5501.3270899999998</c:v>
                </c:pt>
                <c:pt idx="35">
                  <c:v>-5750.2129150000001</c:v>
                </c:pt>
                <c:pt idx="36">
                  <c:v>-6000.5159219999996</c:v>
                </c:pt>
                <c:pt idx="37">
                  <c:v>-6252.8900460000004</c:v>
                </c:pt>
                <c:pt idx="38">
                  <c:v>-6550.311009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3BF-4663-B591-5628011BF25E}"/>
            </c:ext>
          </c:extLst>
        </c:ser>
        <c:ser>
          <c:idx val="0"/>
          <c:order val="3"/>
          <c:tx>
            <c:v>AOKF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4852552718291157"/>
                  <c:y val="-5.395905071457534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</c:trendlineLbl>
          </c:trendline>
          <c:xVal>
            <c:numRef>
              <c:f>Sheet5!$D$1:$D$20</c:f>
              <c:numCache>
                <c:formatCode>General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0.17399999999999999</c:v>
                </c:pt>
                <c:pt idx="7">
                  <c:v>0.2</c:v>
                </c:pt>
                <c:pt idx="8">
                  <c:v>0.224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0.32400000000000001</c:v>
                </c:pt>
                <c:pt idx="13">
                  <c:v>0.34899999999999998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0.44900000000000001</c:v>
                </c:pt>
                <c:pt idx="18">
                  <c:v>0.47399999999999998</c:v>
                </c:pt>
                <c:pt idx="19">
                  <c:v>0.5</c:v>
                </c:pt>
              </c:numCache>
            </c:numRef>
          </c:xVal>
          <c:yVal>
            <c:numRef>
              <c:f>Sheet5!$E$1:$E$20</c:f>
              <c:numCache>
                <c:formatCode>General</c:formatCode>
                <c:ptCount val="20"/>
                <c:pt idx="0">
                  <c:v>6739.8666130000001</c:v>
                </c:pt>
                <c:pt idx="1">
                  <c:v>6379.8797430000004</c:v>
                </c:pt>
                <c:pt idx="2">
                  <c:v>6019.8871129999998</c:v>
                </c:pt>
                <c:pt idx="3">
                  <c:v>5659.8855460000004</c:v>
                </c:pt>
                <c:pt idx="4">
                  <c:v>5299.9036749999996</c:v>
                </c:pt>
                <c:pt idx="5">
                  <c:v>4939.9009269999997</c:v>
                </c:pt>
                <c:pt idx="6">
                  <c:v>4645.6275439999999</c:v>
                </c:pt>
                <c:pt idx="7">
                  <c:v>4219.8968210000003</c:v>
                </c:pt>
                <c:pt idx="8">
                  <c:v>3917.6045810000001</c:v>
                </c:pt>
                <c:pt idx="9">
                  <c:v>3499.8789259999999</c:v>
                </c:pt>
                <c:pt idx="10">
                  <c:v>3139.8829150000001</c:v>
                </c:pt>
                <c:pt idx="11">
                  <c:v>2779.8687989999999</c:v>
                </c:pt>
                <c:pt idx="12">
                  <c:v>2474.4041940000002</c:v>
                </c:pt>
                <c:pt idx="13">
                  <c:v>2115.281266</c:v>
                </c:pt>
                <c:pt idx="14">
                  <c:v>1699.854092</c:v>
                </c:pt>
                <c:pt idx="15">
                  <c:v>1339.8650769999999</c:v>
                </c:pt>
                <c:pt idx="16">
                  <c:v>979.833258</c:v>
                </c:pt>
                <c:pt idx="17">
                  <c:v>684.36816699999997</c:v>
                </c:pt>
                <c:pt idx="18">
                  <c:v>328.26643999999999</c:v>
                </c:pt>
                <c:pt idx="19">
                  <c:v>-100.491702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3BF-4663-B591-5628011BF2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0351344"/>
        <c:axId val="1370350096"/>
      </c:scatterChart>
      <c:valAx>
        <c:axId val="1370351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0350096"/>
        <c:crosses val="autoZero"/>
        <c:crossBetween val="midCat"/>
      </c:valAx>
      <c:valAx>
        <c:axId val="137035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70351344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Regression of EOFB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Sheet3!$D$1:$D$16</c:f>
              <c:numCache>
                <c:formatCode>General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0.7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0.82499999999999996</c:v>
                </c:pt>
                <c:pt idx="10">
                  <c:v>0.85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0.95</c:v>
                </c:pt>
                <c:pt idx="15">
                  <c:v>0.97499999999999998</c:v>
                </c:pt>
              </c:numCache>
            </c:numRef>
          </c:xVal>
          <c:yVal>
            <c:numRef>
              <c:f>Sheet3!$E$1:$E$16</c:f>
              <c:numCache>
                <c:formatCode>General</c:formatCode>
                <c:ptCount val="16"/>
                <c:pt idx="0">
                  <c:v>6995.8333329999996</c:v>
                </c:pt>
                <c:pt idx="1">
                  <c:v>6997.3333329999996</c:v>
                </c:pt>
                <c:pt idx="2">
                  <c:v>6997.8021980000003</c:v>
                </c:pt>
                <c:pt idx="3">
                  <c:v>6997.1509969999997</c:v>
                </c:pt>
                <c:pt idx="4">
                  <c:v>6995.2380949999997</c:v>
                </c:pt>
                <c:pt idx="5">
                  <c:v>6996.8652039999997</c:v>
                </c:pt>
                <c:pt idx="6">
                  <c:v>6997.3333329999996</c:v>
                </c:pt>
                <c:pt idx="7">
                  <c:v>6996.4157709999999</c:v>
                </c:pt>
                <c:pt idx="8">
                  <c:v>6993.75</c:v>
                </c:pt>
                <c:pt idx="9">
                  <c:v>6995.6709959999998</c:v>
                </c:pt>
                <c:pt idx="10">
                  <c:v>6996.0784309999999</c:v>
                </c:pt>
                <c:pt idx="11">
                  <c:v>6994.2857139999996</c:v>
                </c:pt>
                <c:pt idx="12">
                  <c:v>6988.8888889999998</c:v>
                </c:pt>
                <c:pt idx="13">
                  <c:v>6990.9909909999997</c:v>
                </c:pt>
                <c:pt idx="14">
                  <c:v>6997.8947369999996</c:v>
                </c:pt>
                <c:pt idx="15">
                  <c:v>6998.9743589999998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4DF-4157-81DD-5C04D75701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3405392"/>
        <c:axId val="1443404976"/>
      </c:scatterChart>
      <c:valAx>
        <c:axId val="144340539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43404976"/>
        <c:crosses val="autoZero"/>
        <c:crossBetween val="midCat"/>
      </c:valAx>
      <c:valAx>
        <c:axId val="1443404976"/>
        <c:scaling>
          <c:orientation val="minMax"/>
          <c:max val="7100"/>
          <c:min val="6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43405392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Regression of AOPB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Sheet6!$D$1:$D$16</c:f>
              <c:numCache>
                <c:formatCode>General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0.64900000000000002</c:v>
                </c:pt>
                <c:pt idx="3">
                  <c:v>0.67500000000000004</c:v>
                </c:pt>
                <c:pt idx="4">
                  <c:v>0.69899999999999995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0.77400000000000002</c:v>
                </c:pt>
                <c:pt idx="8">
                  <c:v>0.8</c:v>
                </c:pt>
                <c:pt idx="9">
                  <c:v>0.82399999999999995</c:v>
                </c:pt>
                <c:pt idx="10">
                  <c:v>0.85</c:v>
                </c:pt>
                <c:pt idx="11">
                  <c:v>0.875</c:v>
                </c:pt>
                <c:pt idx="12">
                  <c:v>0.89900000000000002</c:v>
                </c:pt>
                <c:pt idx="13">
                  <c:v>0.92500000000000004</c:v>
                </c:pt>
                <c:pt idx="14">
                  <c:v>0.94899999999999995</c:v>
                </c:pt>
                <c:pt idx="15">
                  <c:v>0.97499999999999998</c:v>
                </c:pt>
              </c:numCache>
            </c:numRef>
          </c:xVal>
          <c:yVal>
            <c:numRef>
              <c:f>Sheet6!$E$1:$E$16</c:f>
              <c:numCache>
                <c:formatCode>General</c:formatCode>
                <c:ptCount val="16"/>
                <c:pt idx="0">
                  <c:v>2599.746498</c:v>
                </c:pt>
                <c:pt idx="1">
                  <c:v>2599.7267919999999</c:v>
                </c:pt>
                <c:pt idx="2">
                  <c:v>2545.7438229999998</c:v>
                </c:pt>
                <c:pt idx="3">
                  <c:v>2599.7316540000002</c:v>
                </c:pt>
                <c:pt idx="4">
                  <c:v>2544.8617720000002</c:v>
                </c:pt>
                <c:pt idx="5">
                  <c:v>2599.8543869999999</c:v>
                </c:pt>
                <c:pt idx="6">
                  <c:v>2599.8712949999999</c:v>
                </c:pt>
                <c:pt idx="7">
                  <c:v>2538.8950410000002</c:v>
                </c:pt>
                <c:pt idx="8">
                  <c:v>2599.8851079999999</c:v>
                </c:pt>
                <c:pt idx="9">
                  <c:v>2529.4507699999999</c:v>
                </c:pt>
                <c:pt idx="10">
                  <c:v>2599.8789740000002</c:v>
                </c:pt>
                <c:pt idx="11">
                  <c:v>2599.8818940000001</c:v>
                </c:pt>
                <c:pt idx="12">
                  <c:v>2493.0689000000002</c:v>
                </c:pt>
                <c:pt idx="13">
                  <c:v>2599.9051979999999</c:v>
                </c:pt>
                <c:pt idx="14">
                  <c:v>2404.2585680000002</c:v>
                </c:pt>
                <c:pt idx="15">
                  <c:v>2599.9128879999998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2D-4B11-92EF-245C3BC87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3939072"/>
        <c:axId val="1443939488"/>
      </c:scatterChart>
      <c:valAx>
        <c:axId val="144393907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43939488"/>
        <c:crosses val="autoZero"/>
        <c:crossBetween val="midCat"/>
      </c:valAx>
      <c:valAx>
        <c:axId val="144393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43939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ko-KR" altLang="en-US" dirty="0" smtClean="0"/>
              <a:t>소재수치해석 </a:t>
            </a:r>
            <a:r>
              <a:rPr lang="en-US" altLang="ko-KR" dirty="0" smtClean="0"/>
              <a:t>HW5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신소재 </a:t>
            </a:r>
            <a:r>
              <a:rPr lang="en-US" altLang="ko-KR" dirty="0" smtClean="0"/>
              <a:t>20140561 </a:t>
            </a:r>
            <a:r>
              <a:rPr lang="ko-KR" altLang="en-US" dirty="0" smtClean="0"/>
              <a:t>이창호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08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y = a + </a:t>
            </a:r>
            <a:r>
              <a:rPr lang="en-US" altLang="ko-KR" dirty="0" err="1" smtClean="0"/>
              <a:t>bx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37550" y="1586814"/>
                <a:ext cx="10800564" cy="480092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Enthalpy of Mixing in Liquid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  <m:sup/>
                        </m:sSubSup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/>
                            </m:sSubSup>
                          </m:e>
                        </m:d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𝑏</m:t>
                    </m:r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/>
                    </m:sSubSup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Enthalpy of Formation in FCC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sub>
                          <m:sup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𝑭𝑪𝑪</m:t>
                            </m:r>
                          </m:sup>
                        </m:sSub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−∆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𝐵𝐶𝐶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𝐹𝐶𝐶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𝐹𝐶𝐶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𝐹𝐶𝐶</m:t>
                            </m:r>
                          </m:sup>
                        </m:sSubSup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𝐹𝐶𝐶</m:t>
                                </m:r>
                              </m:sup>
                            </m:sSubSup>
                          </m:e>
                        </m:d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Enthalpy of Formation in BCC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sub>
                          <m:sup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𝑪𝑪</m:t>
                            </m:r>
                          </m:sup>
                        </m:sSub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−∆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sup>
                        </m:sSub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sup>
                        </m:sSubSup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𝐶𝐶</m:t>
                                </m:r>
                              </m:sup>
                            </m:sSubSup>
                          </m:e>
                        </m:d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+(−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𝑩𝑪𝑪</m:t>
                        </m:r>
                      </m:sup>
                    </m:sSubSup>
                    <m:r>
                      <a:rPr lang="en-US" altLang="ko-KR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ko-KR" altLang="en-US" dirty="0"/>
              </a:p>
              <a:p>
                <a:r>
                  <a:rPr lang="en-US" altLang="ko-KR" dirty="0" smtClean="0"/>
                  <a:t>Activity of Ks in Liquid at 1500K (REF: Liquid Ks)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/>
                            </m:sSubSup>
                          </m:e>
                        </m:d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(1−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/>
                            </m:sSub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/>
                    </m:sSubSup>
                    <m:r>
                      <a:rPr lang="en-US" altLang="ko-KR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ko-KR" altLang="en-US" b="1" dirty="0"/>
              </a:p>
              <a:p>
                <a:r>
                  <a:rPr lang="en-US" altLang="ko-KR" dirty="0" smtClean="0"/>
                  <a:t>Activity of Ks in FCC at 1100K (REF: BCC Ks)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𝐹𝐶𝐶</m:t>
                                </m:r>
                              </m:sup>
                            </m:sSubSup>
                          </m:e>
                        </m:d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−∆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𝐾𝑠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𝐵𝐶𝐶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𝐹𝐶𝐶</m:t>
                            </m:r>
                          </m:sup>
                        </m:sSubSup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(1−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𝐹𝐶𝐶</m:t>
                                </m:r>
                              </m:sup>
                            </m:sSub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𝑭𝑪𝑪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Activity of Ps in BCC at 1100K (REF: FCC Ps)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r>
                              <a:rPr lang="en-US" altLang="ko-K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ln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⁡(1−</m:t>
                            </m:r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𝐶𝐶</m:t>
                                </m:r>
                              </m:sup>
                            </m:sSub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−∆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𝐶𝐶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𝐾𝑠</m:t>
                                </m:r>
                              </m:sub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𝐶𝐶</m:t>
                                </m:r>
                              </m:sup>
                            </m:sSubSup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+(−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𝑲𝒔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𝑩𝑪𝑪</m:t>
                        </m:r>
                      </m:sup>
                    </m:sSubSup>
                  </m:oMath>
                </a14:m>
                <a:endParaRPr lang="en-US" altLang="ko-KR" dirty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Enthalpy 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=−2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, Activity 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=−4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endParaRPr lang="ko-KR" altLang="en-US" dirty="0"/>
              </a:p>
              <a:p>
                <a:endParaRPr lang="ko-KR" altLang="en-US" dirty="0"/>
              </a:p>
              <a:p>
                <a:endParaRPr lang="en-US" altLang="ko-KR" dirty="0" smtClean="0"/>
              </a:p>
              <a:p>
                <a:endParaRPr lang="ko-KR" altLang="en-US" dirty="0"/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7550" y="1586814"/>
                <a:ext cx="10800564" cy="4800924"/>
              </a:xfrm>
              <a:blipFill>
                <a:blip r:embed="rId2"/>
                <a:stretch>
                  <a:fillRect l="-16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직사각형 4"/>
              <p:cNvSpPr/>
              <p:nvPr/>
            </p:nvSpPr>
            <p:spPr>
              <a:xfrm>
                <a:off x="3890797" y="680411"/>
                <a:ext cx="5940216" cy="4569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</a:rPr>
                      <m:t>∆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𝑥𝑠</m:t>
                        </m:r>
                      </m:sup>
                    </m:sSup>
                    <m:r>
                      <a:rPr lang="en-US" altLang="ko-K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 (1−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 (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+(1−2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𝑏𝑋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</p:txBody>
          </p:sp>
        </mc:Choice>
        <mc:Fallback>
          <p:sp>
            <p:nvSpPr>
              <p:cNvPr id="5" name="직사각형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797" y="680411"/>
                <a:ext cx="5940216" cy="456985"/>
              </a:xfrm>
              <a:prstGeom prst="rect">
                <a:avLst/>
              </a:prstGeom>
              <a:blipFill>
                <a:blip r:embed="rId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0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9600"/>
            <a:ext cx="9352176" cy="543176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646" y="922565"/>
            <a:ext cx="474345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64404"/>
              </p:ext>
            </p:extLst>
          </p:nvPr>
        </p:nvGraphicFramePr>
        <p:xfrm>
          <a:off x="677335" y="609600"/>
          <a:ext cx="5288036" cy="543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233699"/>
              </p:ext>
            </p:extLst>
          </p:nvPr>
        </p:nvGraphicFramePr>
        <p:xfrm>
          <a:off x="5965371" y="609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053453"/>
              </p:ext>
            </p:extLst>
          </p:nvPr>
        </p:nvGraphicFramePr>
        <p:xfrm>
          <a:off x="5965371" y="35829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07626" y="1930400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6995.6566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00369" y="420266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2599.8395</a:t>
            </a:r>
          </a:p>
        </p:txBody>
      </p:sp>
    </p:spTree>
    <p:extLst>
      <p:ext uri="{BB962C8B-B14F-4D97-AF65-F5344CB8AC3E}">
        <p14:creationId xmlns:p14="http://schemas.microsoft.com/office/powerpoint/2010/main" val="23559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553029"/>
                <a:ext cx="8596668" cy="4488333"/>
              </a:xfrm>
            </p:spPr>
            <p:txBody>
              <a:bodyPr/>
              <a:lstStyle/>
              <a:p>
                <a:r>
                  <a:rPr lang="en-US" altLang="ko-KR" dirty="0" smtClean="0"/>
                  <a:t>Enthalpy 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=−2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 smtClean="0"/>
                  <a:t>&gt;&gt;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ko-KR" altLang="en-US" dirty="0"/>
                  <a:t> </a:t>
                </a:r>
                <a:endParaRPr lang="en-US" altLang="ko-KR" dirty="0" smtClean="0"/>
              </a:p>
              <a:p>
                <a:r>
                  <a:rPr lang="en-US" altLang="ko-KR" dirty="0" smtClean="0"/>
                  <a:t>Activity </a:t>
                </a:r>
                <a:r>
                  <a:rPr lang="en-US" altLang="ko-KR" dirty="0"/>
                  <a:t>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=−4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b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&gt;&gt;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ko-KR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553029"/>
                <a:ext cx="8596668" cy="4488333"/>
              </a:xfrm>
              <a:blipFill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8272934"/>
                  </p:ext>
                </p:extLst>
              </p:nvPr>
            </p:nvGraphicFramePr>
            <p:xfrm>
              <a:off x="677334" y="2693021"/>
              <a:ext cx="9669251" cy="2585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8107">
                      <a:extLst>
                        <a:ext uri="{9D8B030D-6E8A-4147-A177-3AD203B41FA5}">
                          <a16:colId xmlns:a16="http://schemas.microsoft.com/office/drawing/2014/main" val="1604090928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3455231223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758069130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136476429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2685453862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3973222983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3707132252"/>
                        </a:ext>
                      </a:extLst>
                    </a:gridCol>
                  </a:tblGrid>
                  <a:tr h="18542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Liquid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FCC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BCC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5071175"/>
                      </a:ext>
                    </a:extLst>
                  </a:tr>
                  <a:tr h="18542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Enthalpy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Activity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Enthalpy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Activity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Enthalpy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Activity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63433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14894.2306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2907.1657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12597.6095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7100.8699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7000.8969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2688.2673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371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572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-4794.9255</a:t>
                          </a:r>
                          <a:endParaRPr lang="ko-KR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-9623.5520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-7199.9779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-14350.4832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-6.6542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-155.4394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06069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0.999997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0.999975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0.999997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0.090489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0.111884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06211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2397.4628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2405.8880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3599.9890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3587.6208</a:t>
                          </a:r>
                          <a:endParaRPr lang="ko-KR" altLang="en-US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6995.6566</a:t>
                          </a:r>
                          <a:endParaRPr lang="ko-KR" altLang="en-US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2599.8395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0961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12496.7678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501.2777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8997.6205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6743.2491</a:t>
                          </a:r>
                          <a:endParaRPr lang="ko-KR" alt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252736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8272934"/>
                  </p:ext>
                </p:extLst>
              </p:nvPr>
            </p:nvGraphicFramePr>
            <p:xfrm>
              <a:off x="677334" y="2693021"/>
              <a:ext cx="9669251" cy="2585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8107">
                      <a:extLst>
                        <a:ext uri="{9D8B030D-6E8A-4147-A177-3AD203B41FA5}">
                          <a16:colId xmlns:a16="http://schemas.microsoft.com/office/drawing/2014/main" val="1604090928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3455231223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758069130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136476429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2685453862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3973222983"/>
                        </a:ext>
                      </a:extLst>
                    </a:gridCol>
                    <a:gridCol w="1463524">
                      <a:extLst>
                        <a:ext uri="{9D8B030D-6E8A-4147-A177-3AD203B41FA5}">
                          <a16:colId xmlns:a16="http://schemas.microsoft.com/office/drawing/2014/main" val="370713225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Liquid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FCC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BCC</a:t>
                          </a:r>
                          <a:endParaRPr lang="ko-KR" alt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507117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Enthalpy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Activity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Enthalpy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Activity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Enthalpy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dirty="0" smtClean="0"/>
                            <a:t>Activity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663433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685" t="-206557" r="-989726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14894.2306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2907.1657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12597.6095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7100.8699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7000.8969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2688.2673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0371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685" t="-306557" r="-989726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4572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-4794.9255</a:t>
                          </a:r>
                          <a:endParaRPr lang="ko-KR" alt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-9623.5520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-7199.9779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-14350.4832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-6.6542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-155.4394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06069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685" t="-406557" r="-989726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0.999997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0.999975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0.999997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0.999903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0.090489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0.111884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06211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685" t="-506557" r="-989726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2397.4628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2405.8880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3599.9890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3587.6208</a:t>
                          </a:r>
                          <a:endParaRPr lang="ko-KR" altLang="en-US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6995.6566</a:t>
                          </a:r>
                          <a:endParaRPr lang="ko-KR" altLang="en-US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dirty="0" smtClean="0"/>
                            <a:t>2599.8395</a:t>
                          </a:r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0961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3"/>
                          <a:stretch>
                            <a:fillRect l="-685" t="-606557" r="-989726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12496.7678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501.2777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8997.6205</a:t>
                          </a:r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ko-KR" dirty="0" smtClean="0"/>
                            <a:t>6743.2491</a:t>
                          </a:r>
                          <a:endParaRPr lang="ko-KR" alt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25273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75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1335315"/>
                <a:ext cx="10424813" cy="5036456"/>
              </a:xfrm>
            </p:spPr>
            <p:txBody>
              <a:bodyPr>
                <a:normAutofit lnSpcReduction="10000"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 smtClean="0">
                    <a:ea typeface="HY궁서" panose="02030600000101010101" pitchFamily="18" charset="-127"/>
                  </a:rPr>
                  <a:t>In Liquid (1500K</a:t>
                </a:r>
                <a:r>
                  <a:rPr lang="en-US" altLang="ko-KR" dirty="0">
                    <a:ea typeface="HY궁서" panose="02030600000101010101" pitchFamily="18" charset="-127"/>
                  </a:rPr>
                  <a:t>): </a:t>
                </a:r>
                <a:r>
                  <a:rPr lang="en-US" altLang="ko-KR" dirty="0" smtClean="0">
                    <a:ea typeface="HY궁서" panose="02030600000101010101" pitchFamily="18" charset="-127"/>
                  </a:rPr>
                  <a:t>Sub-regular solution</a:t>
                </a:r>
                <a:endParaRPr lang="en-US" altLang="ko-KR" dirty="0">
                  <a:ea typeface="HY궁서" panose="02030600000101010101" pitchFamily="18" charset="-127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0,0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12496.7678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0,1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=501.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2777</m:t>
                    </m:r>
                  </m:oMath>
                </a14:m>
                <a:endParaRPr lang="en-US" altLang="ko-KR" b="0" i="1" dirty="0" smtClean="0">
                  <a:latin typeface="Cambria Math" panose="02040503050406030204" pitchFamily="18" charset="0"/>
                  <a:ea typeface="HY궁서" panose="02030600000101010101" pitchFamily="18" charset="-127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1,0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=2397.46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28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1,1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=2405.8880</m:t>
                    </m:r>
                  </m:oMath>
                </a14:m>
                <a:endParaRPr lang="ko-KR" altLang="en-US" sz="5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12496.7678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−7.99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70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1−2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𝐾𝑠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2397.462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8−5.6168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altLang="ko-KR" dirty="0">
                  <a:ea typeface="Cambria Math" panose="02040503050406030204" pitchFamily="18" charset="0"/>
                </a:endParaRPr>
              </a:p>
              <a:p>
                <a:pPr lvl="1"/>
                <a:endParaRPr lang="en-US" altLang="ko-KR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 smtClean="0">
                    <a:ea typeface="HY궁서" panose="02030600000101010101" pitchFamily="18" charset="-127"/>
                  </a:rPr>
                  <a:t>In FCC (1100K): Sub-regular solution</a:t>
                </a:r>
                <a:endParaRPr lang="en-US" altLang="ko-KR" dirty="0">
                  <a:ea typeface="HY궁서" panose="02030600000101010101" pitchFamily="18" charset="-127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0,0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=8997.6205−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0,1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=6743.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2491</m:t>
                    </m:r>
                  </m:oMath>
                </a14:m>
                <a:endParaRPr lang="en-US" altLang="ko-KR" i="1" dirty="0" smtClean="0">
                  <a:latin typeface="Cambria Math" panose="02040503050406030204" pitchFamily="18" charset="0"/>
                  <a:ea typeface="HY궁서" panose="02030600000101010101" pitchFamily="18" charset="-127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1,0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=3599.98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90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1,1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=3587.6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208</m:t>
                    </m:r>
                  </m:oMath>
                </a14:m>
                <a:endParaRPr lang="ko-KR" altLang="en-US" sz="5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8997.620500−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2.0494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+(1−2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𝐾𝑠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)(3599.98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90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1.1244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sz="800" dirty="0">
                  <a:ea typeface="Cambria Math" panose="02040503050406030204" pitchFamily="18" charset="0"/>
                </a:endParaRPr>
              </a:p>
              <a:p>
                <a:pPr lvl="1"/>
                <a:endParaRPr lang="ko-KR" altLang="en-US" sz="500" dirty="0"/>
              </a:p>
              <a:p>
                <a:pPr lvl="1"/>
                <a:endParaRPr lang="en-US" altLang="ko-K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dirty="0" smtClean="0">
                    <a:ea typeface="HY궁서" panose="02030600000101010101" pitchFamily="18" charset="-127"/>
                  </a:rPr>
                  <a:t>In BCC (1100K): Regular solution</a:t>
                </a:r>
                <a:endParaRPr lang="en-US" altLang="ko-KR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0,0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6995.6566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0,1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=2599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.8395</m:t>
                    </m:r>
                  </m:oMath>
                </a14:m>
                <a:endParaRPr lang="en-US" altLang="ko-KR" b="0" i="1" dirty="0" smtClean="0">
                  <a:latin typeface="Cambria Math" panose="02040503050406030204" pitchFamily="18" charset="0"/>
                  <a:ea typeface="HY궁서" panose="02030600000101010101" pitchFamily="18" charset="-127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6995.6566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3.9962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</m:t>
                        </m:r>
                      </m:e>
                    </m:d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335315"/>
                <a:ext cx="10424813" cy="5036456"/>
              </a:xfrm>
              <a:blipFill>
                <a:blip r:embed="rId2"/>
                <a:stretch>
                  <a:fillRect l="-117" t="-1211" b="-1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103766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</TotalTime>
  <Words>89</Words>
  <Application>Microsoft Office PowerPoint</Application>
  <PresentationFormat>와이드스크린</PresentationFormat>
  <Paragraphs>79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HY궁서</vt:lpstr>
      <vt:lpstr>HY그래픽M</vt:lpstr>
      <vt:lpstr>맑은 고딕</vt:lpstr>
      <vt:lpstr>Arial</vt:lpstr>
      <vt:lpstr>Cambria Math</vt:lpstr>
      <vt:lpstr>Trebuchet MS</vt:lpstr>
      <vt:lpstr>Wingdings 3</vt:lpstr>
      <vt:lpstr>패싯</vt:lpstr>
      <vt:lpstr> 소재수치해석 HW5</vt:lpstr>
      <vt:lpstr> y = a + bx</vt:lpstr>
      <vt:lpstr>PowerPoint 프레젠테이션</vt:lpstr>
      <vt:lpstr>PowerPoint 프레젠테이션</vt:lpstr>
      <vt:lpstr>Data</vt:lpstr>
      <vt:lpstr>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HW1</dc:title>
  <dc:creator>이창호</dc:creator>
  <cp:lastModifiedBy>이창호</cp:lastModifiedBy>
  <cp:revision>51</cp:revision>
  <dcterms:created xsi:type="dcterms:W3CDTF">2017-09-05T01:33:39Z</dcterms:created>
  <dcterms:modified xsi:type="dcterms:W3CDTF">2017-10-22T20:50:06Z</dcterms:modified>
</cp:coreProperties>
</file>