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5" name="Picture 21" descr="padand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253" r="1352" b="2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en-US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859D07-4B1C-4139-A7CA-EDB6B0153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21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58D7-B77C-466B-B32B-4B60C6B67E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13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51CEB-E83D-451C-B943-742CC514C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3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r>
              <a:rPr lang="ko-KR" altLang="en-US" noProof="0" smtClean="0"/>
              <a:t>차트를 추가하려면 아이콘을 클릭하십시오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2175C-F0FC-4A34-96AE-6D82409D4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56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D7F8-6E7D-4264-80E9-5449B2C41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56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AC1C6-0514-4F4B-A87F-64CBB1738C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37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3C04-4025-4FA1-A470-BFB651928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03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249F0-5A72-4135-B12A-23B3C69E7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68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F1B80-0BF9-400C-8411-FEAA86457D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25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56A11-E1EC-4275-BAEE-64B78F7E0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96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C1685-9EFE-4232-8734-575147A77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30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0C81A-BB28-4A92-B33E-866CE8B0DB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62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8917-8509-406E-AA32-41274E7656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96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6C9B72F-B8E0-4F27-9BB2-57FB16718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21" descr="justpa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253" r="1352" b="2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accent5">
                    <a:lumMod val="50000"/>
                  </a:schemeClr>
                </a:solidFill>
              </a:rPr>
              <a:t>소재수치해석 </a:t>
            </a: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HW#1</a:t>
            </a:r>
            <a:endParaRPr lang="ko-KR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20110078 </a:t>
            </a:r>
            <a:r>
              <a:rPr lang="ko-KR" altLang="en-US" dirty="0" smtClean="0"/>
              <a:t>설동혁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5093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8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추가실험</a:t>
            </a:r>
            <a:endParaRPr lang="ko-KR" altLang="en-US" sz="48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 rotWithShape="1">
          <a:blip r:embed="rId2"/>
          <a:srcRect l="69072" t="37204" r="18710" b="28817"/>
          <a:stretch/>
        </p:blipFill>
        <p:spPr bwMode="auto">
          <a:xfrm>
            <a:off x="1115616" y="1484784"/>
            <a:ext cx="3205446" cy="5014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3212976"/>
            <a:ext cx="4371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결론 </a:t>
            </a:r>
            <a:r>
              <a:rPr lang="en-US" altLang="ko-KR" dirty="0" smtClean="0"/>
              <a:t>2 </a:t>
            </a:r>
            <a:r>
              <a:rPr lang="ko-KR" altLang="en-US" dirty="0" smtClean="0"/>
              <a:t>확인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8</a:t>
            </a:r>
            <a:r>
              <a:rPr lang="ko-KR" altLang="en-US" dirty="0" smtClean="0"/>
              <a:t>로 수렴시키는 경우 </a:t>
            </a:r>
            <a:r>
              <a:rPr lang="en-US" altLang="ko-KR" dirty="0" smtClean="0"/>
              <a:t>2^-20</a:t>
            </a:r>
            <a:r>
              <a:rPr lang="ko-KR" altLang="en-US" dirty="0" smtClean="0"/>
              <a:t>까지 구분하는</a:t>
            </a:r>
            <a:endParaRPr lang="en-US" altLang="ko-KR" dirty="0" smtClean="0"/>
          </a:p>
          <a:p>
            <a:r>
              <a:rPr lang="ko-KR" altLang="en-US" dirty="0" smtClean="0"/>
              <a:t>것을 확인할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824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 Q.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현재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사용하고 있는 컴퓨터가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single precision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에서 구분할 수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있는 수의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정밀도가 어느 정도인지 프로그램을 짜서 확인하고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이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system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이 몇 개의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bit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로 가수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(mantissa)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를 표현하는지 판정하시오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20072" r="73512" b="61617"/>
          <a:stretch/>
        </p:blipFill>
        <p:spPr bwMode="auto">
          <a:xfrm>
            <a:off x="971600" y="2687718"/>
            <a:ext cx="430813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/>
          <p:cNvPicPr/>
          <p:nvPr/>
        </p:nvPicPr>
        <p:blipFill rotWithShape="1">
          <a:blip r:embed="rId3"/>
          <a:srcRect l="67863" t="39139" r="18753" b="22151"/>
          <a:stretch/>
        </p:blipFill>
        <p:spPr bwMode="auto">
          <a:xfrm>
            <a:off x="5364088" y="1700808"/>
            <a:ext cx="3205666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5085184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2^-n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0</a:t>
            </a:r>
            <a:r>
              <a:rPr lang="ko-KR" altLang="en-US" dirty="0" smtClean="0"/>
              <a:t>으로 인식되는 </a:t>
            </a:r>
            <a:r>
              <a:rPr lang="en-US" altLang="ko-KR" dirty="0" smtClean="0"/>
              <a:t>n </a:t>
            </a:r>
            <a:r>
              <a:rPr lang="ko-KR" altLang="en-US" dirty="0" smtClean="0"/>
              <a:t>값 찾기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44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 Q.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현재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사용하고 있는 컴퓨터가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single precision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에서 구분할 수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있는 수의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정밀도가 어느 정도인지 프로그램을 짜서 확인하고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이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system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이 몇 개의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bit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로 가수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(mantissa)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를 표현하는지 판정하시오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20072" r="73512" b="61617"/>
          <a:stretch/>
        </p:blipFill>
        <p:spPr bwMode="auto">
          <a:xfrm>
            <a:off x="971600" y="2687718"/>
            <a:ext cx="430813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/>
          <p:cNvPicPr/>
          <p:nvPr/>
        </p:nvPicPr>
        <p:blipFill rotWithShape="1">
          <a:blip r:embed="rId3"/>
          <a:srcRect l="67863" t="39139" r="18753" b="22151"/>
          <a:stretch/>
        </p:blipFill>
        <p:spPr bwMode="auto">
          <a:xfrm>
            <a:off x="5364088" y="1700808"/>
            <a:ext cx="3205666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직선 연결선 3"/>
          <p:cNvCxnSpPr/>
          <p:nvPr/>
        </p:nvCxnSpPr>
        <p:spPr>
          <a:xfrm>
            <a:off x="5652120" y="6128216"/>
            <a:ext cx="252028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10969" y="5108030"/>
            <a:ext cx="2783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2^-150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을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0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으로 인식함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오른쪽 화살표 10"/>
          <p:cNvSpPr/>
          <p:nvPr/>
        </p:nvSpPr>
        <p:spPr>
          <a:xfrm rot="5400000">
            <a:off x="3177558" y="5451962"/>
            <a:ext cx="171246" cy="250944"/>
          </a:xfrm>
          <a:prstGeom prst="rightArrow">
            <a:avLst>
              <a:gd name="adj1" fmla="val 50000"/>
              <a:gd name="adj2" fmla="val 396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4527975" y="5205166"/>
            <a:ext cx="1079756" cy="893620"/>
            <a:chOff x="4427984" y="5157192"/>
            <a:chExt cx="1223772" cy="965628"/>
          </a:xfrm>
        </p:grpSpPr>
        <p:sp>
          <p:nvSpPr>
            <p:cNvPr id="8" name="오른쪽 화살표 7"/>
            <p:cNvSpPr/>
            <p:nvPr/>
          </p:nvSpPr>
          <p:spPr>
            <a:xfrm rot="10800000">
              <a:off x="4427984" y="5157192"/>
              <a:ext cx="732556" cy="320169"/>
            </a:xfrm>
            <a:prstGeom prst="rightArrow">
              <a:avLst>
                <a:gd name="adj1" fmla="val 50000"/>
                <a:gd name="adj2" fmla="val 11187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004048" y="5301208"/>
              <a:ext cx="156492" cy="7015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 rot="16200000">
              <a:off x="5249655" y="5720720"/>
              <a:ext cx="156493" cy="6477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92369" y="5663054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2^-149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까지 구분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4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 Q.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현재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사용하고 있는 컴퓨터가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single precision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에서 구분할 수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있는 수의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정밀도가 어느 정도인지 프로그램을 짜서 확인하고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이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system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이 몇 개의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bit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로 가수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(mantissa)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를 표현하는지 판정하시오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그림 7"/>
          <p:cNvPicPr/>
          <p:nvPr/>
        </p:nvPicPr>
        <p:blipFill rotWithShape="1">
          <a:blip r:embed="rId2"/>
          <a:srcRect l="12218" t="34568" r="27662" b="43441"/>
          <a:stretch/>
        </p:blipFill>
        <p:spPr bwMode="auto">
          <a:xfrm>
            <a:off x="1259632" y="2276872"/>
            <a:ext cx="6606861" cy="1359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00" y="3995772"/>
            <a:ext cx="7641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2^-149</a:t>
            </a:r>
            <a:r>
              <a:rPr lang="ko-KR" altLang="en-US" dirty="0" smtClean="0"/>
              <a:t>까지 구분하였으므로 표현할 수 있는 최솟값인 </a:t>
            </a:r>
            <a:r>
              <a:rPr lang="en-US" altLang="ko-KR" dirty="0" smtClean="0"/>
              <a:t>f=0 c=1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넣는다고</a:t>
            </a:r>
            <a:endParaRPr lang="en-US" altLang="ko-KR" dirty="0" smtClean="0"/>
          </a:p>
          <a:p>
            <a:r>
              <a:rPr lang="ko-KR" altLang="en-US" dirty="0" smtClean="0"/>
              <a:t>하면 값이 </a:t>
            </a:r>
            <a:r>
              <a:rPr lang="en-US" altLang="ko-KR" dirty="0" smtClean="0"/>
              <a:t>c-1023</a:t>
            </a:r>
            <a:r>
              <a:rPr lang="ko-KR" altLang="en-US" dirty="0" smtClean="0"/>
              <a:t>부분이 </a:t>
            </a:r>
            <a:r>
              <a:rPr lang="en-US" altLang="ko-KR" dirty="0" smtClean="0"/>
              <a:t>c-150</a:t>
            </a:r>
            <a:r>
              <a:rPr lang="ko-KR" altLang="en-US" dirty="0" smtClean="0"/>
              <a:t>꼴이므로 옳은 결과로 보이지 않는다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다른 방법을 써보자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8122" y="2625600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* 64bit </a:t>
            </a:r>
            <a:r>
              <a:rPr lang="ko-KR" altLang="en-US" dirty="0" smtClean="0"/>
              <a:t>기준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25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 Q.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현재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사용하고 있는 컴퓨터가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single precision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에서 구분할 수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있는 수의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정밀도가 어느 정도인지 프로그램을 짜서 확인하고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이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system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이 몇 개의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bit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로 가수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(mantissa)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를 표현하는지 판정하시오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085184"/>
            <a:ext cx="3847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1+2^-n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0</a:t>
            </a:r>
            <a:r>
              <a:rPr lang="ko-KR" altLang="en-US" dirty="0" smtClean="0"/>
              <a:t>으로 인식되는 </a:t>
            </a:r>
            <a:r>
              <a:rPr lang="en-US" altLang="ko-KR" dirty="0" smtClean="0"/>
              <a:t>n </a:t>
            </a:r>
            <a:r>
              <a:rPr lang="ko-KR" altLang="en-US" dirty="0" smtClean="0"/>
              <a:t>값 찾기</a:t>
            </a:r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895962" y="2303584"/>
            <a:ext cx="4211071" cy="2277543"/>
            <a:chOff x="895962" y="2303584"/>
            <a:chExt cx="4211071" cy="2277543"/>
          </a:xfrm>
        </p:grpSpPr>
        <p:pic>
          <p:nvPicPr>
            <p:cNvPr id="8" name="그림 7"/>
            <p:cNvPicPr/>
            <p:nvPr/>
          </p:nvPicPr>
          <p:blipFill rotWithShape="1">
            <a:blip r:embed="rId2"/>
            <a:srcRect l="29870" t="37499" r="47500" b="42151"/>
            <a:stretch/>
          </p:blipFill>
          <p:spPr bwMode="auto">
            <a:xfrm>
              <a:off x="895962" y="2303584"/>
              <a:ext cx="4211071" cy="22775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" name="직선 연결선 8"/>
            <p:cNvCxnSpPr/>
            <p:nvPr/>
          </p:nvCxnSpPr>
          <p:spPr>
            <a:xfrm>
              <a:off x="1962460" y="3670902"/>
              <a:ext cx="11521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그림 10"/>
          <p:cNvPicPr/>
          <p:nvPr/>
        </p:nvPicPr>
        <p:blipFill rotWithShape="1">
          <a:blip r:embed="rId3"/>
          <a:srcRect l="69010" t="41938" r="17730" b="22384"/>
          <a:stretch/>
        </p:blipFill>
        <p:spPr bwMode="auto">
          <a:xfrm>
            <a:off x="5436096" y="1884530"/>
            <a:ext cx="2875735" cy="4352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618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 Q.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현재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사용하고 있는 컴퓨터가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single precision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에서 구분할 수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있는 수의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정밀도가 어느 정도인지 프로그램을 짜서 확인하고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이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system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이 몇 개의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bit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로 가수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(mantissa)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를 표현하는지 판정하시오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5652120" y="6128216"/>
            <a:ext cx="252028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10969" y="5108030"/>
            <a:ext cx="2640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2^-24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을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0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으로 인식함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오른쪽 화살표 10"/>
          <p:cNvSpPr/>
          <p:nvPr/>
        </p:nvSpPr>
        <p:spPr>
          <a:xfrm rot="5400000">
            <a:off x="3177558" y="5451962"/>
            <a:ext cx="171246" cy="250944"/>
          </a:xfrm>
          <a:prstGeom prst="rightArrow">
            <a:avLst>
              <a:gd name="adj1" fmla="val 50000"/>
              <a:gd name="adj2" fmla="val 396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4527975" y="5205166"/>
            <a:ext cx="1079756" cy="893620"/>
            <a:chOff x="4427984" y="5157192"/>
            <a:chExt cx="1223772" cy="965628"/>
          </a:xfrm>
        </p:grpSpPr>
        <p:sp>
          <p:nvSpPr>
            <p:cNvPr id="8" name="오른쪽 화살표 7"/>
            <p:cNvSpPr/>
            <p:nvPr/>
          </p:nvSpPr>
          <p:spPr>
            <a:xfrm rot="10800000">
              <a:off x="4427984" y="5157192"/>
              <a:ext cx="732556" cy="320169"/>
            </a:xfrm>
            <a:prstGeom prst="rightArrow">
              <a:avLst>
                <a:gd name="adj1" fmla="val 50000"/>
                <a:gd name="adj2" fmla="val 11187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004048" y="5301208"/>
              <a:ext cx="156492" cy="7015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 rot="16200000">
              <a:off x="5249655" y="5720720"/>
              <a:ext cx="156493" cy="6477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92369" y="5663054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2^-23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까지 구분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4" name="그림 13"/>
          <p:cNvPicPr/>
          <p:nvPr/>
        </p:nvPicPr>
        <p:blipFill rotWithShape="1">
          <a:blip r:embed="rId2"/>
          <a:srcRect l="29870" t="37499" r="47500" b="42151"/>
          <a:stretch/>
        </p:blipFill>
        <p:spPr bwMode="auto">
          <a:xfrm>
            <a:off x="895962" y="2303584"/>
            <a:ext cx="4211071" cy="2277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그림 15"/>
          <p:cNvPicPr/>
          <p:nvPr/>
        </p:nvPicPr>
        <p:blipFill rotWithShape="1">
          <a:blip r:embed="rId3"/>
          <a:srcRect l="69010" t="41938" r="17730" b="22384"/>
          <a:stretch/>
        </p:blipFill>
        <p:spPr bwMode="auto">
          <a:xfrm>
            <a:off x="5580112" y="1882397"/>
            <a:ext cx="2875735" cy="4352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4177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 Q.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현재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사용하고 있는 컴퓨터가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single precision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에서 구분할 수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있는 수의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정밀도가 어느 정도인지 프로그램을 짜서 확인하고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이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system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이 몇 개의 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bit 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로 가수</a:t>
            </a:r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(mantissa)</a:t>
            </a: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</a:rPr>
              <a:t>를 표현하는지 판정하시오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그림 7"/>
          <p:cNvPicPr/>
          <p:nvPr/>
        </p:nvPicPr>
        <p:blipFill rotWithShape="1">
          <a:blip r:embed="rId2"/>
          <a:srcRect l="12218" t="34568" r="27662" b="43441"/>
          <a:stretch/>
        </p:blipFill>
        <p:spPr bwMode="auto">
          <a:xfrm>
            <a:off x="1259632" y="2276872"/>
            <a:ext cx="6606861" cy="1359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00" y="3995771"/>
            <a:ext cx="6588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이번의 경우 </a:t>
            </a:r>
            <a:r>
              <a:rPr lang="en-US" altLang="ko-KR" dirty="0" smtClean="0"/>
              <a:t>1+2^-n</a:t>
            </a:r>
            <a:r>
              <a:rPr lang="ko-KR" altLang="en-US" dirty="0" smtClean="0"/>
              <a:t>꼴이므로 </a:t>
            </a:r>
            <a:r>
              <a:rPr lang="en-US" altLang="ko-KR" b="1" dirty="0" smtClean="0">
                <a:solidFill>
                  <a:srgbClr val="FF0000"/>
                </a:solidFill>
              </a:rPr>
              <a:t>exponent term</a:t>
            </a:r>
            <a:r>
              <a:rPr lang="ko-KR" altLang="en-US" b="1" dirty="0" smtClean="0">
                <a:solidFill>
                  <a:srgbClr val="FF0000"/>
                </a:solidFill>
              </a:rPr>
              <a:t>이 관여할 수 없다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dirty="0" smtClean="0"/>
              <a:t>따라서 이 시스템은 </a:t>
            </a:r>
            <a:r>
              <a:rPr lang="en-US" altLang="ko-KR" b="1" dirty="0" smtClean="0">
                <a:solidFill>
                  <a:srgbClr val="FF0000"/>
                </a:solidFill>
              </a:rPr>
              <a:t>23</a:t>
            </a:r>
            <a:r>
              <a:rPr lang="ko-KR" altLang="en-US" b="1" dirty="0" smtClean="0">
                <a:solidFill>
                  <a:srgbClr val="FF0000"/>
                </a:solidFill>
              </a:rPr>
              <a:t>개의 </a:t>
            </a:r>
            <a:r>
              <a:rPr lang="en-US" altLang="ko-KR" b="1" dirty="0" smtClean="0">
                <a:solidFill>
                  <a:srgbClr val="FF0000"/>
                </a:solidFill>
              </a:rPr>
              <a:t>bit</a:t>
            </a:r>
            <a:r>
              <a:rPr lang="ko-KR" altLang="en-US" b="1" dirty="0" smtClean="0">
                <a:solidFill>
                  <a:srgbClr val="FF0000"/>
                </a:solidFill>
              </a:rPr>
              <a:t>로 </a:t>
            </a:r>
            <a:r>
              <a:rPr lang="en-US" altLang="ko-KR" b="1" dirty="0" smtClean="0">
                <a:solidFill>
                  <a:srgbClr val="FF0000"/>
                </a:solidFill>
              </a:rPr>
              <a:t>mantissa</a:t>
            </a:r>
            <a:r>
              <a:rPr lang="ko-KR" altLang="en-US" dirty="0" smtClean="0"/>
              <a:t>를 나타낸다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2518122" y="2625600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* 64bit </a:t>
            </a:r>
            <a:r>
              <a:rPr lang="ko-KR" altLang="en-US" dirty="0" smtClean="0"/>
              <a:t>기준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566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 Q.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현재 사용하고 있는 컴퓨터가 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single precision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에서 구분할 수 있는 수의 정밀도가 어느 정도인지 프로그램을 짜서 확인하고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이 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system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이 몇 개의 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bit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로 가수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(mantissa)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를 표현하는지 판정하시오</a:t>
            </a: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9539" y="1988986"/>
            <a:ext cx="7468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앞의 결과와 </a:t>
            </a:r>
            <a:r>
              <a:rPr lang="en-US" altLang="ko-KR" dirty="0" smtClean="0"/>
              <a:t>64bit</a:t>
            </a:r>
            <a:r>
              <a:rPr lang="ko-KR" altLang="en-US" dirty="0" smtClean="0"/>
              <a:t>에서의 컴퓨터의 수의 체계를 고려하면 </a:t>
            </a:r>
            <a:r>
              <a:rPr lang="en-US" altLang="ko-KR" dirty="0" smtClean="0"/>
              <a:t>32bit</a:t>
            </a:r>
            <a:r>
              <a:rPr lang="ko-KR" altLang="en-US" dirty="0" smtClean="0"/>
              <a:t>는 아래와</a:t>
            </a:r>
            <a:endParaRPr lang="en-US" altLang="ko-KR" dirty="0" smtClean="0"/>
          </a:p>
          <a:p>
            <a:r>
              <a:rPr lang="ko-KR" altLang="en-US" dirty="0" smtClean="0"/>
              <a:t>같은 형태를 가진다는 것을 추론할 수 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/>
          </a:p>
        </p:txBody>
      </p:sp>
      <p:grpSp>
        <p:nvGrpSpPr>
          <p:cNvPr id="11" name="그룹 10"/>
          <p:cNvGrpSpPr/>
          <p:nvPr/>
        </p:nvGrpSpPr>
        <p:grpSpPr>
          <a:xfrm>
            <a:off x="1479658" y="3067473"/>
            <a:ext cx="6552728" cy="1340003"/>
            <a:chOff x="1331640" y="3212976"/>
            <a:chExt cx="6552728" cy="1340003"/>
          </a:xfrm>
        </p:grpSpPr>
        <p:sp>
          <p:nvSpPr>
            <p:cNvPr id="4" name="직사각형 3"/>
            <p:cNvSpPr/>
            <p:nvPr/>
          </p:nvSpPr>
          <p:spPr>
            <a:xfrm>
              <a:off x="1331640" y="3212976"/>
              <a:ext cx="6552728" cy="129614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771496" y="3335123"/>
                  <a:ext cx="2698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−127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</m:oMath>
                  </a14:m>
                  <a:r>
                    <a:rPr lang="ko-KR" altLang="en-US" dirty="0" smtClean="0"/>
                    <a:t> </a:t>
                  </a:r>
                  <a:endParaRPr lang="ko-KR" altLang="en-US" dirty="0"/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1496" y="3335123"/>
                  <a:ext cx="2698880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451" b="-131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1630203" y="3381978"/>
              <a:ext cx="3151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Computer </a:t>
              </a:r>
              <a:r>
                <a:rPr lang="ko-KR" altLang="en-US" dirty="0" smtClean="0"/>
                <a:t>에서의 수의 체계</a:t>
              </a:r>
              <a:r>
                <a:rPr lang="en-US" altLang="ko-KR" dirty="0" smtClean="0"/>
                <a:t>:</a:t>
              </a:r>
              <a:endParaRPr lang="ko-KR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38242" y="3629649"/>
              <a:ext cx="30700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s: sign indicator (the first bit)</a:t>
              </a:r>
            </a:p>
            <a:p>
              <a:r>
                <a:rPr lang="en-US" altLang="ko-KR" dirty="0"/>
                <a:t>c</a:t>
              </a:r>
              <a:r>
                <a:rPr lang="en-US" altLang="ko-KR" dirty="0" smtClean="0"/>
                <a:t>: exponent (8-bit)</a:t>
              </a:r>
            </a:p>
            <a:p>
              <a:r>
                <a:rPr lang="en-US" altLang="ko-KR" dirty="0" smtClean="0"/>
                <a:t>f: mantissa (23-bit)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11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692696"/>
                <a:ext cx="7920880" cy="547260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ko-KR" altLang="en-US" sz="48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결론</a:t>
                </a:r>
                <a:endParaRPr lang="en-US" altLang="ko-KR" sz="4800" b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altLang="ko-KR" sz="20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457200" indent="-457200">
                  <a:buAutoNum type="arabicPeriod"/>
                </a:pPr>
                <a:r>
                  <a:rPr lang="ko-KR" altLang="en-US" sz="2000" b="1" dirty="0" smtClean="0"/>
                  <a:t>첫 번째 유효숫자가 </a:t>
                </a:r>
                <a:r>
                  <a:rPr lang="en-US" altLang="ko-KR" sz="2000" b="1" dirty="0" smtClean="0"/>
                  <a:t>1</a:t>
                </a:r>
                <a:r>
                  <a:rPr lang="ko-KR" altLang="en-US" sz="2000" b="1" dirty="0" smtClean="0"/>
                  <a:t>일 경우 </a:t>
                </a:r>
                <a:r>
                  <a:rPr lang="en-US" altLang="ko-KR" sz="2000" b="1" dirty="0" smtClean="0"/>
                  <a:t>2^-23</a:t>
                </a:r>
                <a:r>
                  <a:rPr lang="ko-KR" altLang="en-US" sz="2000" b="1" dirty="0" smtClean="0"/>
                  <a:t>까지 구분할 수 있다</a:t>
                </a:r>
                <a:r>
                  <a:rPr lang="en-US" altLang="ko-KR" sz="2000" b="1" dirty="0" smtClean="0"/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ko-KR" altLang="en-US" sz="2000" b="1" dirty="0" smtClean="0"/>
                  <a:t>첫 번째 유효숫자가 다른 숫자가 올 경우 </a:t>
                </a:r>
                <a:r>
                  <a:rPr lang="en-US" altLang="ko-KR" sz="2000" b="1" dirty="0" smtClean="0"/>
                  <a:t>2^20 </a:t>
                </a:r>
                <a:r>
                  <a:rPr lang="ko-KR" altLang="en-US" sz="2000" b="1" dirty="0" smtClean="0"/>
                  <a:t>정도까지도 구분할 수 있는 정도가 줄어들 것으로 예상된다</a:t>
                </a:r>
                <a:r>
                  <a:rPr lang="en-US" altLang="ko-KR" sz="2000" b="1" dirty="0" smtClean="0"/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ko-KR" altLang="en-US" sz="2000" b="1" dirty="0" smtClean="0"/>
                  <a:t>값이 </a:t>
                </a:r>
                <a:r>
                  <a:rPr lang="en-US" altLang="ko-KR" sz="2000" b="1" dirty="0" smtClean="0"/>
                  <a:t>0</a:t>
                </a:r>
                <a:r>
                  <a:rPr lang="ko-KR" altLang="en-US" sz="2000" b="1" dirty="0" smtClean="0"/>
                  <a:t>에 수렴하는 경우 </a:t>
                </a:r>
                <a:r>
                  <a:rPr lang="en-US" altLang="ko-KR" sz="2000" b="1" dirty="0" smtClean="0"/>
                  <a:t>2^-149</a:t>
                </a:r>
                <a:r>
                  <a:rPr lang="ko-KR" altLang="en-US" sz="2000" b="1" dirty="0" smtClean="0"/>
                  <a:t>까지 구분할 수 있는데</a:t>
                </a:r>
                <a:r>
                  <a:rPr lang="en-US" altLang="ko-KR" sz="2000" b="1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altLang="ko-KR" sz="2000" b="1" dirty="0" smtClean="0"/>
                  <a:t>c=1, f=2^-23</a:t>
                </a:r>
                <a:r>
                  <a:rPr lang="ko-KR" altLang="en-US" sz="2000" b="1" dirty="0" smtClean="0"/>
                  <a:t>의 경우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20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altLang="ko-KR" sz="2000" i="1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altLang="ko-KR" sz="2000" i="1">
                            <a:latin typeface="Cambria Math"/>
                            <a:ea typeface="Cambria Math"/>
                          </a:rPr>
                          <m:t>−127</m:t>
                        </m:r>
                      </m:sup>
                    </m:sSup>
                    <m:r>
                      <a:rPr lang="en-US" altLang="ko-KR" sz="2000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altLang="ko-KR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ko-KR" altLang="en-US" sz="2000" b="1" dirty="0" smtClean="0"/>
                  <a:t>의</a:t>
                </a:r>
                <a:r>
                  <a:rPr lang="en-US" altLang="ko-KR" sz="2000" b="1" dirty="0"/>
                  <a:t> </a:t>
                </a:r>
                <a:r>
                  <a:rPr lang="ko-KR" altLang="en-US" sz="2000" b="1" dirty="0" smtClean="0"/>
                  <a:t>계산이 </a:t>
                </a:r>
                <a:r>
                  <a:rPr lang="en-US" altLang="ko-KR" sz="2000" b="1" dirty="0" smtClean="0"/>
                  <a:t>2^-149</a:t>
                </a:r>
                <a:r>
                  <a:rPr lang="ko-KR" altLang="en-US" sz="2000" b="1" dirty="0" smtClean="0"/>
                  <a:t>로 떨어지나 </a:t>
                </a:r>
                <a:r>
                  <a:rPr lang="en-US" altLang="ko-KR" sz="2000" b="1" dirty="0" smtClean="0"/>
                  <a:t>1</a:t>
                </a:r>
                <a:r>
                  <a:rPr lang="ko-KR" altLang="en-US" sz="2000" b="1" dirty="0" smtClean="0"/>
                  <a:t>의 존재가 특정 경우에 따라 없어지는 메커니즘이 존재하는지는 알 수 없다</a:t>
                </a:r>
                <a:r>
                  <a:rPr lang="en-US" altLang="ko-KR" sz="2000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ko-KR" sz="2000" b="1" dirty="0" smtClean="0"/>
                  <a:t>4.    Mantissa</a:t>
                </a:r>
                <a:r>
                  <a:rPr lang="ko-KR" altLang="en-US" sz="2000" b="1" dirty="0" smtClean="0"/>
                  <a:t>는 </a:t>
                </a:r>
                <a:r>
                  <a:rPr lang="en-US" altLang="ko-KR" sz="2000" b="1" dirty="0" smtClean="0"/>
                  <a:t>23 bit</a:t>
                </a:r>
                <a:r>
                  <a:rPr lang="ko-KR" altLang="en-US" sz="2000" b="1" dirty="0" smtClean="0"/>
                  <a:t>로 나타내어진다</a:t>
                </a:r>
                <a:r>
                  <a:rPr lang="en-US" altLang="ko-KR" sz="2000" b="1" dirty="0" smtClean="0"/>
                  <a:t>.</a:t>
                </a: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692696"/>
                <a:ext cx="7920880" cy="5472608"/>
              </a:xfrm>
              <a:blipFill rotWithShape="1">
                <a:blip r:embed="rId2"/>
                <a:stretch>
                  <a:fillRect l="-769" t="-3122" r="-7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59539" y="198898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 </a:t>
            </a:r>
            <a:endParaRPr lang="en-US" altLang="ko-KR" dirty="0"/>
          </a:p>
        </p:txBody>
      </p:sp>
      <p:grpSp>
        <p:nvGrpSpPr>
          <p:cNvPr id="11" name="그룹 10"/>
          <p:cNvGrpSpPr/>
          <p:nvPr/>
        </p:nvGrpSpPr>
        <p:grpSpPr>
          <a:xfrm>
            <a:off x="1488087" y="4637761"/>
            <a:ext cx="6552728" cy="1340003"/>
            <a:chOff x="1331640" y="3212976"/>
            <a:chExt cx="6552728" cy="1340003"/>
          </a:xfrm>
        </p:grpSpPr>
        <p:sp>
          <p:nvSpPr>
            <p:cNvPr id="4" name="직사각형 3"/>
            <p:cNvSpPr/>
            <p:nvPr/>
          </p:nvSpPr>
          <p:spPr>
            <a:xfrm>
              <a:off x="1331640" y="3212976"/>
              <a:ext cx="6552728" cy="129614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771496" y="3335123"/>
                  <a:ext cx="2698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−127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</m:oMath>
                  </a14:m>
                  <a:r>
                    <a:rPr lang="ko-KR" altLang="en-US" dirty="0" smtClean="0"/>
                    <a:t> </a:t>
                  </a:r>
                  <a:endParaRPr lang="ko-KR" altLang="en-US" dirty="0"/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1496" y="3335123"/>
                  <a:ext cx="269888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51" b="-15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1630203" y="3381978"/>
              <a:ext cx="3151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Computer </a:t>
              </a:r>
              <a:r>
                <a:rPr lang="ko-KR" altLang="en-US" dirty="0" smtClean="0"/>
                <a:t>에서의 수의 체계</a:t>
              </a:r>
              <a:r>
                <a:rPr lang="en-US" altLang="ko-KR" dirty="0" smtClean="0"/>
                <a:t>:</a:t>
              </a:r>
              <a:endParaRPr lang="ko-KR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38242" y="3629649"/>
              <a:ext cx="30700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s: sign indicator (the first bit)</a:t>
              </a:r>
            </a:p>
            <a:p>
              <a:r>
                <a:rPr lang="en-US" altLang="ko-KR" dirty="0"/>
                <a:t>c</a:t>
              </a:r>
              <a:r>
                <a:rPr lang="en-US" altLang="ko-KR" dirty="0" smtClean="0"/>
                <a:t>: exponent (8-bit)</a:t>
              </a:r>
            </a:p>
            <a:p>
              <a:r>
                <a:rPr lang="en-US" altLang="ko-KR" dirty="0" smtClean="0"/>
                <a:t>f: mantissa (23-bit)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88769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FFFFFF"/>
      </a:lt1>
      <a:dk2>
        <a:srgbClr val="66CCFF"/>
      </a:dk2>
      <a:lt2>
        <a:srgbClr val="666666"/>
      </a:lt2>
      <a:accent1>
        <a:srgbClr val="66CCFF"/>
      </a:accent1>
      <a:accent2>
        <a:srgbClr val="00FF80"/>
      </a:accent2>
      <a:accent3>
        <a:srgbClr val="FFFFFF"/>
      </a:accent3>
      <a:accent4>
        <a:srgbClr val="404040"/>
      </a:accent4>
      <a:accent5>
        <a:srgbClr val="B8E2FF"/>
      </a:accent5>
      <a:accent6>
        <a:srgbClr val="00E773"/>
      </a:accent6>
      <a:hlink>
        <a:srgbClr val="666666"/>
      </a:hlink>
      <a:folHlink>
        <a:srgbClr val="FF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00256</Template>
  <TotalTime>1972</TotalTime>
  <Words>570</Words>
  <Application>Microsoft Office PowerPoint</Application>
  <PresentationFormat>화면 슬라이드 쇼(4:3)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Default Design</vt:lpstr>
      <vt:lpstr>소재수치해석 HW#1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추가실험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</dc:creator>
  <cp:lastModifiedBy>s</cp:lastModifiedBy>
  <cp:revision>13</cp:revision>
  <dcterms:created xsi:type="dcterms:W3CDTF">2015-03-08T03:19:20Z</dcterms:created>
  <dcterms:modified xsi:type="dcterms:W3CDTF">2015-03-09T12:11:29Z</dcterms:modified>
</cp:coreProperties>
</file>