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805613" cy="9939338"/>
  <p:embeddedFontLst>
    <p:embeddedFont>
      <p:font typeface="나눔고딕 ExtraBold" panose="020D0904000000000000" pitchFamily="50" charset="-127"/>
      <p:regular r:id="rId6"/>
      <p:bold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Cambria Math" panose="02040503050406030204" pitchFamily="18" charset="0"/>
      <p:regular r:id="rId10"/>
    </p:embeddedFont>
    <p:embeddedFont>
      <p:font typeface="나눔고딕" panose="020D0604000000000000" pitchFamily="50" charset="-127"/>
      <p:regular r:id="rId11"/>
      <p:bold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>
      <p:cViewPr varScale="1">
        <p:scale>
          <a:sx n="100" d="100"/>
          <a:sy n="100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3A397-4DC3-46CE-9AE3-45BE39C97A59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F5DD3-10C4-4F53-9E08-2A05AD183D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8D8404-51C6-4B08-BD89-F174425806F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381328"/>
            <a:ext cx="864890" cy="160826"/>
          </a:xfrm>
          <a:prstGeom prst="rect">
            <a:avLst/>
          </a:prstGeom>
          <a:noFill/>
        </p:spPr>
      </p:pic>
      <p:sp>
        <p:nvSpPr>
          <p:cNvPr id="16" name="부제목 2"/>
          <p:cNvSpPr txBox="1">
            <a:spLocks/>
          </p:cNvSpPr>
          <p:nvPr userDrawn="1"/>
        </p:nvSpPr>
        <p:spPr>
          <a:xfrm>
            <a:off x="395536" y="6452092"/>
            <a:ext cx="3024336" cy="289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kumimoji="0" lang="ko-KR" altLang="en-US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kumimoji="0" lang="en-US" altLang="ko-K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. </a:t>
            </a:r>
            <a:r>
              <a:rPr kumimoji="0" lang="ko-KR" altLang="en-US" sz="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hlinkClick r:id="rId3"/>
              </a:rPr>
              <a:t>설치하기</a:t>
            </a:r>
            <a:endParaRPr kumimoji="0" lang="ko-KR" altLang="en-US" sz="800" b="0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539552" y="3284984"/>
            <a:ext cx="8064896" cy="1008112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539552" y="4293096"/>
            <a:ext cx="8064896" cy="651806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262290"/>
            <a:ext cx="864890" cy="160826"/>
          </a:xfrm>
          <a:prstGeom prst="rect">
            <a:avLst/>
          </a:prstGeom>
          <a:noFill/>
        </p:spPr>
      </p:pic>
      <p:sp>
        <p:nvSpPr>
          <p:cNvPr id="12" name="제목 1"/>
          <p:cNvSpPr>
            <a:spLocks noGrp="1"/>
          </p:cNvSpPr>
          <p:nvPr>
            <p:ph type="title" hasCustomPrompt="1"/>
          </p:nvPr>
        </p:nvSpPr>
        <p:spPr>
          <a:xfrm>
            <a:off x="683568" y="709712"/>
            <a:ext cx="7776864" cy="2431256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제목을 입력하십시오</a:t>
            </a:r>
            <a:endParaRPr lang="ko-KR" altLang="en-US"/>
          </a:p>
        </p:txBody>
      </p:sp>
      <p:sp>
        <p:nvSpPr>
          <p:cNvPr id="14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683568" y="3441502"/>
            <a:ext cx="7776864" cy="639762"/>
          </a:xfrm>
        </p:spPr>
        <p:txBody>
          <a:bodyPr anchor="ctr">
            <a:normAutofit/>
          </a:bodyPr>
          <a:lstStyle>
            <a:lvl1pPr marL="0" indent="0">
              <a:buNone/>
              <a:defRPr sz="3000" b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부제목</a:t>
            </a:r>
          </a:p>
        </p:txBody>
      </p:sp>
      <p:sp>
        <p:nvSpPr>
          <p:cNvPr id="1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83568" y="4437113"/>
            <a:ext cx="7776863" cy="360040"/>
          </a:xfrm>
        </p:spPr>
        <p:txBody>
          <a:bodyPr anchor="ctr">
            <a:normAutofit/>
          </a:bodyPr>
          <a:lstStyle>
            <a:lvl1pPr marL="0" indent="0">
              <a:buNone/>
              <a:defRPr sz="1000" b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텍스트를 입력합니다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9144000" cy="686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539552" y="548680"/>
            <a:ext cx="8064896" cy="2736304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3" descr="C:\Documents and Settings\nhn\바탕 화면\naver_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6262290"/>
            <a:ext cx="864890" cy="160826"/>
          </a:xfrm>
          <a:prstGeom prst="rect">
            <a:avLst/>
          </a:prstGeom>
          <a:noFill/>
        </p:spPr>
      </p:pic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683568" y="709712"/>
            <a:ext cx="7632848" cy="2359248"/>
          </a:xfrm>
        </p:spPr>
        <p:txBody>
          <a:bodyPr anchor="t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제목을 입력하십시오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463972"/>
            <a:ext cx="8229600" cy="1152128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chemeClr val="accent6">
                    <a:lumMod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제목을 입력하십시오 </a:t>
            </a:r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395536" y="404664"/>
            <a:ext cx="8352928" cy="1296144"/>
          </a:xfrm>
          <a:prstGeom prst="rect">
            <a:avLst/>
          </a:prstGeom>
          <a:noFill/>
          <a:ln w="88900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페이지 번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사용자정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331277" y="6337895"/>
            <a:ext cx="4732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fld id="{CD11B835-C8C7-43F8-9A40-E6B116444874}" type="slidenum">
              <a:rPr lang="ko-KR" altLang="en-US" sz="90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pPr lvl="0" algn="l"/>
              <a:t>‹#›</a:t>
            </a:fld>
            <a:endParaRPr lang="ko-KR" altLang="en-US" sz="9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0" r:id="rId2"/>
    <p:sldLayoutId id="2147483668" r:id="rId3"/>
    <p:sldLayoutId id="2147483669" r:id="rId4"/>
    <p:sldLayoutId id="2147483670" r:id="rId5"/>
    <p:sldLayoutId id="2147483662" r:id="rId6"/>
    <p:sldLayoutId id="2147483671" r:id="rId7"/>
    <p:sldLayoutId id="2147483666" r:id="rId8"/>
    <p:sldLayoutId id="2147483649" r:id="rId9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-140804" y="0"/>
            <a:ext cx="9252520" cy="68788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432048"/>
          </a:xfr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Coincidence Site Lattice</a:t>
            </a:r>
            <a:endParaRPr lang="ko-KR" altLang="en-US" sz="16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683985"/>
            <a:ext cx="87849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Coincidence Site Lattice(C.S.L) (fig 1)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For 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certain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angles </a:t>
            </a:r>
            <a:r>
              <a:rPr lang="el-GR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θ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some lattice points of </a:t>
            </a:r>
            <a:r>
              <a:rPr lang="en-US" altLang="ko-KR" sz="1400" dirty="0" smtClean="0">
                <a:solidFill>
                  <a:srgbClr val="FFFF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lattice 1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coincide 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exactly with some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Lattice 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points of </a:t>
            </a:r>
            <a:r>
              <a:rPr lang="en-US" altLang="ko-KR" sz="1400" dirty="0">
                <a:solidFill>
                  <a:srgbClr val="00B0F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lattice 2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A kind of superstructure, a coincidence site lattice (CSL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develops. 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1881119"/>
            <a:ext cx="87849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Notation :  ∑(called Sigma)N  means the relation between the number of lattice points in the unit cell of CSL and the number of lattice points in a unit cell of the generation lattice ; 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It is the unit cell volume of the CSL in units of the unit cell volume of the elementary cells of crystal. 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026" name="Picture 2" descr="Image result for Moirée patt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366858"/>
            <a:ext cx="2667297" cy="22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65973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00B0F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lattice 2</a:t>
            </a:r>
            <a:endParaRPr lang="ko-KR" altLang="en-US" sz="14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657760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FF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lattice 1</a:t>
            </a:r>
            <a:endParaRPr lang="ko-KR" altLang="en-US" sz="140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611560" y="6525344"/>
            <a:ext cx="208823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그룹 19"/>
          <p:cNvGrpSpPr/>
          <p:nvPr/>
        </p:nvGrpSpPr>
        <p:grpSpPr>
          <a:xfrm>
            <a:off x="539552" y="6165304"/>
            <a:ext cx="2520280" cy="461665"/>
            <a:chOff x="1043608" y="3788143"/>
            <a:chExt cx="2520280" cy="461665"/>
          </a:xfrm>
        </p:grpSpPr>
        <p:cxnSp>
          <p:nvCxnSpPr>
            <p:cNvPr id="22" name="직선 연결선 21"/>
            <p:cNvCxnSpPr/>
            <p:nvPr/>
          </p:nvCxnSpPr>
          <p:spPr>
            <a:xfrm flipV="1">
              <a:off x="1043608" y="3940554"/>
              <a:ext cx="2088232" cy="208526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31840" y="3788143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ko-KR" sz="2400" b="1" dirty="0" smtClean="0"/>
                <a:t>θ</a:t>
              </a:r>
              <a:endParaRPr lang="ko-KR" altLang="en-US" sz="24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504" y="2914479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∑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 boundary  : denote a perfect(or nearly perfect) crystal; i.e. there is no boundary at all.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                  ∑1 boundary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include low angle boundary. 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3576828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∑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(N=2n) boundary  :  There is no </a:t>
            </a:r>
            <a:r>
              <a:rPr lang="ko-KR" altLang="en-US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∑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even boundary by result of </a:t>
            </a:r>
            <a:r>
              <a:rPr lang="en-US" altLang="ko-KR" sz="1400" dirty="0" smtClean="0">
                <a:solidFill>
                  <a:srgbClr val="FFFF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O-lattice theory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.(fig 3)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                        if N=2n, there is always an additional coincidence point in the center of lattice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93" y="4356638"/>
            <a:ext cx="3259353" cy="2202562"/>
          </a:xfrm>
          <a:prstGeom prst="rect">
            <a:avLst/>
          </a:prstGeom>
        </p:spPr>
      </p:pic>
      <p:pic>
        <p:nvPicPr>
          <p:cNvPr id="1030" name="Picture 6" descr="Only odd Sigma values exist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31" y="4366858"/>
            <a:ext cx="2590850" cy="218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60232" y="626180"/>
            <a:ext cx="3744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 smtClean="0">
                <a:solidFill>
                  <a:schemeClr val="bg1"/>
                </a:solidFill>
              </a:rPr>
              <a:t>Mse</a:t>
            </a:r>
            <a:r>
              <a:rPr lang="en-US" altLang="ko-KR" sz="1100" dirty="0" smtClean="0">
                <a:solidFill>
                  <a:schemeClr val="bg1"/>
                </a:solidFill>
              </a:rPr>
              <a:t> 20110079 </a:t>
            </a:r>
            <a:r>
              <a:rPr lang="en-US" altLang="ko-KR" sz="1100" dirty="0" err="1" smtClean="0">
                <a:solidFill>
                  <a:schemeClr val="bg1"/>
                </a:solidFill>
              </a:rPr>
              <a:t>Hyeon-ryeol</a:t>
            </a:r>
            <a:r>
              <a:rPr lang="en-US" altLang="ko-KR" sz="1100" dirty="0" smtClean="0">
                <a:solidFill>
                  <a:schemeClr val="bg1"/>
                </a:solidFill>
              </a:rPr>
              <a:t> Cho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-126268" y="-9580"/>
            <a:ext cx="9252520" cy="68788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432048"/>
          </a:xfr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General multicomponent segregation equation </a:t>
            </a:r>
            <a:endParaRPr lang="ko-KR" altLang="en-US" sz="16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504" y="854027"/>
                <a:ext cx="8856984" cy="4728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(1)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식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ko-KR" alt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ko-KR" alt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sup>
                        </m:sSubSup>
                      </m:den>
                    </m:f>
                    <m:r>
                      <a:rPr lang="en-US" altLang="ko-KR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altLang="ko-KR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𝑠𝑒𝑔</m:t>
                            </m:r>
                          </m:sup>
                        </m:sSubSup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𝑅𝑇</m:t>
                        </m:r>
                      </m:sup>
                    </m:sSup>
                  </m:oMath>
                </a14:m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  을 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n-1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개 원소에 대해 모두 합해보면    </a:t>
                </a:r>
                <a:endParaRPr lang="en-US" altLang="ko-KR" sz="1400" dirty="0" smtClean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ko-KR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f>
                          <m:f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ko-KR" alt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ko-KR" altLang="en-US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sup>
                            </m:sSubSup>
                          </m:den>
                        </m:f>
                      </m:e>
                    </m:nary>
                    <m:r>
                      <a:rPr lang="en-US" altLang="ko-KR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f>
                          <m:f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</m:den>
                        </m:f>
                        <m:sSup>
                          <m:s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𝑠𝑒𝑔</m:t>
                                </m:r>
                              </m:sup>
                            </m:sSub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𝑅𝑇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Sup>
                          <m:sSubSupPr>
                            <m:ctrlP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ko-KR" altLang="en-US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ko-KR" sz="1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ko-KR" altLang="en-US" sz="14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  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이를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ko-KR" alt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sup>
                    </m:sSubSup>
                  </m:oMath>
                </a14:m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에 대해 정</a:t>
                </a:r>
                <a:r>
                  <a:rPr lang="ko-KR" altLang="en-US" sz="1400" dirty="0">
                    <a:solidFill>
                      <a:schemeClr val="bg1"/>
                    </a:solidFill>
                    <a:latin typeface="+mn-ea"/>
                  </a:rPr>
                  <a:t>리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해보면</a:t>
                </a:r>
                <a:endParaRPr lang="en-US" altLang="ko-KR" sz="1400" dirty="0" smtClean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ko-KR" altLang="en-US" sz="1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sup>
                    </m:sSubSup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nary>
                          <m:naryPr>
                            <m:chr m:val="∑"/>
                            <m:ctrlP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ko-KR" sz="14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f>
                              <m:f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p>
                                </m:sSubSup>
                              </m:den>
                            </m:f>
                            <m:sSup>
                              <m:s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𝑠𝑒𝑔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   (2)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식이 </a:t>
                </a:r>
                <a:r>
                  <a:rPr lang="ko-KR" altLang="en-US" sz="1400" dirty="0" err="1" smtClean="0">
                    <a:solidFill>
                      <a:schemeClr val="bg1"/>
                    </a:solidFill>
                    <a:latin typeface="+mn-ea"/>
                  </a:rPr>
                  <a:t>얻어짐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.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endParaRPr lang="en-US" altLang="ko-KR" sz="1400" dirty="0">
                  <a:solidFill>
                    <a:schemeClr val="bg1"/>
                  </a:solidFill>
                  <a:latin typeface="+mn-ea"/>
                </a:endParaRPr>
              </a:p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(1)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식을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ko-KR" alt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sup>
                    </m:sSubSup>
                    <m:r>
                      <a:rPr lang="ko-KR" altLang="en-US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에</m:t>
                    </m:r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 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대해 풀어보면</a:t>
                </a:r>
                <a:endParaRPr lang="en-US" altLang="ko-KR" sz="1400" dirty="0">
                  <a:solidFill>
                    <a:schemeClr val="bg1"/>
                  </a:solidFill>
                  <a:latin typeface="+mn-ea"/>
                </a:endParaRPr>
              </a:p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=&gt;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ko-KR" alt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sup>
                    </m:sSubSup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ko-KR" altLang="en-US" sz="1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sup>
                            </m:sSub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𝑠𝑒𝑔</m:t>
                            </m:r>
                          </m:sup>
                        </m:sSubSup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𝑅𝑇</m:t>
                        </m:r>
                      </m:sup>
                    </m:sSup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 (1)’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여기에 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(2)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를 대입하면</a:t>
                </a:r>
                <a:endParaRPr lang="en-US" altLang="ko-KR" sz="1400" dirty="0" smtClean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endParaRPr lang="en-US" altLang="ko-KR" sz="1400" dirty="0" smtClean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endParaRPr lang="en-US" altLang="ko-KR" sz="1400" dirty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ko-KR" alt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sup>
                    </m:sSubSup>
                  </m:oMath>
                </a14:m>
                <a:r>
                  <a:rPr lang="en-US" altLang="ko-KR" sz="1400" dirty="0">
                    <a:solidFill>
                      <a:schemeClr val="bg1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  <m:sSup>
                          <m:s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𝑠𝑒𝑔</m:t>
                                </m:r>
                              </m:sup>
                            </m:sSub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𝑅𝑇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𝑠𝑒𝑔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  (2)’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이 </a:t>
                </a:r>
                <a:r>
                  <a:rPr lang="ko-KR" altLang="en-US" sz="1400" dirty="0" err="1" smtClean="0">
                    <a:solidFill>
                      <a:schemeClr val="bg1"/>
                    </a:solidFill>
                    <a:latin typeface="+mn-ea"/>
                  </a:rPr>
                  <a:t>얻어짐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. </a:t>
                </a: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endParaRPr lang="en-US" altLang="ko-KR" sz="1400" dirty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여기에  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hint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식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ko-KR" altLang="en-US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ko-KR" alt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e>
                    </m:nary>
                    <m:r>
                      <a:rPr lang="en-US" altLang="ko-KR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ko-KR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ko-KR" altLang="en-US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𝜑</m:t>
                            </m:r>
                          </m:sup>
                        </m:sSubSup>
                        <m:sSup>
                          <m:sSupPr>
                            <m:ctrlPr>
                              <a:rPr lang="en-US" altLang="ko-KR" sz="1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bSup>
                              <m:sSubSupPr>
                                <m:ctrlPr>
                                  <a:rPr lang="en-US" altLang="ko-KR" sz="1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ko-KR" sz="1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altLang="ko-KR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altLang="ko-KR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𝑠𝑒𝑔</m:t>
                                </m:r>
                              </m:sup>
                            </m:sSub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sup>
                        </m:sSup>
                      </m:e>
                    </m:nary>
                  </m:oMath>
                </a14:m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을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  <m:r>
                      <a:rPr lang="ko-KR" altLang="en-US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에</m:t>
                    </m:r>
                    <m:r>
                      <a:rPr lang="en-US" altLang="ko-KR" sz="1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o-KR" alt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관</m:t>
                    </m:r>
                  </m:oMath>
                </a14:m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해 정리하여 대입하면</a:t>
                </a:r>
                <a:endParaRPr lang="en-US" altLang="ko-KR" sz="1400" dirty="0" smtClean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endParaRPr lang="en-US" altLang="ko-KR" sz="1400" dirty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endParaRPr lang="en-US" altLang="ko-KR" sz="1400" dirty="0" smtClean="0">
                  <a:solidFill>
                    <a:schemeClr val="bg1"/>
                  </a:solidFill>
                  <a:latin typeface="+mn-ea"/>
                </a:endParaRPr>
              </a:p>
              <a:p>
                <a:pPr marL="285750" indent="-285750">
                  <a:buFont typeface="Symbol" panose="05050102010706020507" pitchFamily="18" charset="2"/>
                  <a:buChar char="Þ"/>
                </a:pP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ko-KR" altLang="en-US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sup>
                    </m:sSubSup>
                  </m:oMath>
                </a14:m>
                <a:r>
                  <a:rPr lang="en-US" altLang="ko-KR" sz="1400" dirty="0">
                    <a:solidFill>
                      <a:schemeClr val="bg1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  <m:sSup>
                          <m:sSupPr>
                            <m:ctrlP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𝑠𝑒𝑔</m:t>
                                </m:r>
                              </m:sup>
                            </m:sSubSup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altLang="ko-KR" sz="1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𝑅𝑇</m:t>
                            </m:r>
                          </m:sup>
                        </m:sSup>
                      </m:num>
                      <m:den>
                        <m:r>
                          <a:rPr lang="en-US" altLang="ko-KR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sz="1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ko-KR" sz="1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sSubSup>
                                  <m:sSubSupPr>
                                    <m:ctrlP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altLang="ko-KR" sz="1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𝑠𝑒𝑔</m:t>
                                    </m:r>
                                  </m:sup>
                                </m:sSubSup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ko-KR" sz="1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𝑅𝑇</m:t>
                                </m:r>
                              </m:sup>
                            </m:sSup>
                            <m:r>
                              <a:rPr lang="en-US" altLang="ko-KR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   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이 구해진다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. </a:t>
                </a:r>
                <a:r>
                  <a:rPr lang="ko-KR" altLang="en-US" sz="1400" dirty="0" smtClean="0">
                    <a:solidFill>
                      <a:schemeClr val="bg1"/>
                    </a:solidFill>
                    <a:latin typeface="+mn-ea"/>
                  </a:rPr>
                  <a:t>끝</a:t>
                </a:r>
                <a:r>
                  <a:rPr lang="en-US" altLang="ko-KR" sz="1400" dirty="0" smtClean="0">
                    <a:solidFill>
                      <a:schemeClr val="bg1"/>
                    </a:solidFill>
                    <a:latin typeface="+mn-ea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54027"/>
                <a:ext cx="8856984" cy="4728795"/>
              </a:xfrm>
              <a:prstGeom prst="rect">
                <a:avLst/>
              </a:prstGeom>
              <a:blipFill>
                <a:blip r:embed="rId2"/>
                <a:stretch>
                  <a:fillRect l="-2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3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-108520" y="0"/>
            <a:ext cx="9252520" cy="68788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432048"/>
          </a:xfr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Abnormal Grain Growth Article Summary </a:t>
            </a:r>
            <a:endParaRPr lang="ko-KR" altLang="en-US" sz="16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683985"/>
            <a:ext cx="87849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Abnormal Grain Growth</a:t>
            </a:r>
            <a:endParaRPr lang="en-US" altLang="ko-KR" sz="1400" dirty="0" smtClean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-Abnormal grain growth (AGG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is </a:t>
            </a: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also called the secondary recrystallization, often takes place after primary recrystallization of deformed polycrystalline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materials (ex, Fe-3wt% Si   steel)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56" y="4300686"/>
            <a:ext cx="3096344" cy="23727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1936864"/>
            <a:ext cx="87849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Main reason of Abnormal grain growth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Solid state wetting in triple junction due to isotropy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of GB energy and  GB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mobility</a:t>
            </a:r>
            <a:endParaRPr lang="en-US" altLang="ko-KR" sz="1400" dirty="0" smtClean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Grain growth inhibitor(precipitation) (ex, AIN, </a:t>
            </a:r>
            <a:r>
              <a:rPr lang="en-US" altLang="ko-KR" sz="1400" dirty="0" err="1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MnS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inhibitor  -&gt; grain boundary ↑normal grain growth↓-&gt;solid state wetting ↑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                        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" y="4293096"/>
            <a:ext cx="2716397" cy="2380332"/>
          </a:xfrm>
          <a:prstGeom prst="rect">
            <a:avLst/>
          </a:prstGeom>
        </p:spPr>
      </p:pic>
      <p:pic>
        <p:nvPicPr>
          <p:cNvPr id="11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3067652" cy="238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4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7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EBDDC3"/>
      </a:hlink>
      <a:folHlink>
        <a:srgbClr val="B29C93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207</Words>
  <Application>Microsoft Office PowerPoint</Application>
  <PresentationFormat>화면 슬라이드 쇼(4:3)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Wingdings</vt:lpstr>
      <vt:lpstr>나눔고딕 ExtraBold</vt:lpstr>
      <vt:lpstr>맑은 고딕</vt:lpstr>
      <vt:lpstr>Cambria Math</vt:lpstr>
      <vt:lpstr>Arial</vt:lpstr>
      <vt:lpstr>Symbol</vt:lpstr>
      <vt:lpstr>나눔고딕</vt:lpstr>
      <vt:lpstr>Office 테마</vt:lpstr>
      <vt:lpstr>1. Coincidence Site Lattice</vt:lpstr>
      <vt:lpstr>General multicomponent segregation equation </vt:lpstr>
      <vt:lpstr>Abnormal Grain Growth Article 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</dc:title>
  <dc:creator>네이버 한글캠페인</dc:creator>
  <cp:lastModifiedBy>현렬조</cp:lastModifiedBy>
  <cp:revision>40</cp:revision>
  <dcterms:created xsi:type="dcterms:W3CDTF">2011-08-25T02:21:48Z</dcterms:created>
  <dcterms:modified xsi:type="dcterms:W3CDTF">2016-10-10T23:08:25Z</dcterms:modified>
</cp:coreProperties>
</file>