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9144000" cy="6858000" type="screen4x3"/>
  <p:notesSz cx="9928225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5B451"/>
    <a:srgbClr val="317F3A"/>
    <a:srgbClr val="4472C4"/>
    <a:srgbClr val="43AFC0"/>
    <a:srgbClr val="318766"/>
    <a:srgbClr val="43BB8D"/>
    <a:srgbClr val="3691A0"/>
    <a:srgbClr val="A8DAE2"/>
    <a:srgbClr val="9FB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556" autoAdjust="0"/>
  </p:normalViewPr>
  <p:slideViewPr>
    <p:cSldViewPr snapToGrid="0">
      <p:cViewPr varScale="1">
        <p:scale>
          <a:sx n="132" d="100"/>
          <a:sy n="132" d="100"/>
        </p:scale>
        <p:origin x="132" y="52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14"/>
    </p:cViewPr>
  </p:sorterViewPr>
  <p:notesViewPr>
    <p:cSldViewPr snapToGrid="0">
      <p:cViewPr varScale="1">
        <p:scale>
          <a:sx n="119" d="100"/>
          <a:sy n="119" d="100"/>
        </p:scale>
        <p:origin x="8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D0D6D-4A79-4C75-89AD-6AE6BB066883}" type="datetimeFigureOut">
              <a:rPr lang="ko-KR" altLang="en-US" smtClean="0"/>
              <a:t>2023-10-05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945A7-9FD6-4962-994B-28429C862C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1444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A7EC0-8AF2-4C91-B8D9-1BF5452C687C}" type="datetimeFigureOut">
              <a:rPr lang="ko-KR" altLang="en-US" smtClean="0"/>
              <a:t>2023-10-05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4D6CB-64C9-41D8-B383-53C0F4AA0A9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727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D6CB-64C9-41D8-B383-53C0F4AA0A9D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7961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325A-4CC4-4221-8BF8-53A8E8102600}" type="datetime1">
              <a:rPr lang="ko-KR" altLang="en-US" smtClean="0"/>
              <a:t>2023-10-05</a:t>
            </a:fld>
            <a:endParaRPr lang="ko-KR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/>
                </a:solidFill>
              </a:defRPr>
            </a:lvl1pPr>
          </a:lstStyle>
          <a:p>
            <a:fld id="{1F5B9B03-9592-4AEC-8FA5-433AA8302A4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9814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AB9C-279F-428E-ABDA-BB209CAA8DC6}" type="datetime1">
              <a:rPr lang="ko-KR" altLang="en-US" smtClean="0"/>
              <a:t>2023-10-05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6048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495F-66CC-4A5E-818D-E2533381EABE}" type="datetime1">
              <a:rPr lang="ko-KR" altLang="en-US" smtClean="0"/>
              <a:t>2023-10-05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580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301-465F-4AA6-A03A-D4E202F8A562}" type="datetime1">
              <a:rPr lang="ko-KR" altLang="en-US" smtClean="0"/>
              <a:t>2023-10-05</a:t>
            </a:fld>
            <a:endParaRPr lang="ko-K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/>
                </a:solidFill>
              </a:defRPr>
            </a:lvl1pPr>
          </a:lstStyle>
          <a:p>
            <a:fld id="{1F5B9B03-9592-4AEC-8FA5-433AA8302A4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164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F9D8-AA42-4A98-8A99-BF23FB9C4C74}" type="datetime1">
              <a:rPr lang="ko-KR" altLang="en-US" smtClean="0"/>
              <a:t>2023-10-05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9537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C958-D25E-4472-A659-E1EF30970A96}" type="datetime1">
              <a:rPr lang="ko-KR" altLang="en-US" smtClean="0"/>
              <a:t>2023-10-05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219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DE92-F745-4707-A58D-4CB268807730}" type="datetime1">
              <a:rPr lang="ko-KR" altLang="en-US" smtClean="0"/>
              <a:t>2023-10-05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9648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6D86-9925-42D5-9050-7246A861B2FD}" type="datetime1">
              <a:rPr lang="ko-KR" altLang="en-US" smtClean="0"/>
              <a:t>2023-10-05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8226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AC46-AA09-48F9-B886-67D40F9E1FDC}" type="datetime1">
              <a:rPr lang="ko-KR" altLang="en-US" smtClean="0"/>
              <a:t>2023-10-05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8203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F9CC-9B01-4E3B-B260-7E0DA88C6FCB}" type="datetime1">
              <a:rPr lang="ko-KR" altLang="en-US" smtClean="0"/>
              <a:t>2023-10-05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6378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F18C-7A3A-4D4A-ABA4-8F7C3635B012}" type="datetime1">
              <a:rPr lang="ko-KR" altLang="en-US" smtClean="0"/>
              <a:t>2023-10-05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310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2E16F-C9D3-4B12-A5FD-1A802B466EA1}" type="datetime1">
              <a:rPr lang="ko-KR" altLang="en-US" smtClean="0"/>
              <a:t>2023-10-05</a:t>
            </a:fld>
            <a:endParaRPr lang="ko-KR" altLang="en-US"/>
          </a:p>
        </p:txBody>
      </p:sp>
      <p:sp>
        <p:nvSpPr>
          <p:cNvPr id="7" name="슬라이드 번호 개체 틀 5"/>
          <p:cNvSpPr txBox="1">
            <a:spLocks/>
          </p:cNvSpPr>
          <p:nvPr userDrawn="1"/>
        </p:nvSpPr>
        <p:spPr>
          <a:xfrm>
            <a:off x="4665786" y="6444758"/>
            <a:ext cx="4120649" cy="365125"/>
          </a:xfrm>
          <a:prstGeom prst="rect">
            <a:avLst/>
          </a:prstGeom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400" b="1" kern="1200">
                <a:solidFill>
                  <a:schemeClr val="tx1"/>
                </a:solidFill>
                <a:latin typeface="+mj-lt"/>
                <a:ea typeface="나눔고딕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1400" i="1" dirty="0" smtClean="0">
                <a:solidFill>
                  <a:srgbClr val="CB1164"/>
                </a:solidFill>
              </a:rPr>
              <a:t>C</a:t>
            </a:r>
            <a:r>
              <a:rPr lang="en-US" altLang="ko-KR" sz="1100" i="1" dirty="0" smtClean="0">
                <a:solidFill>
                  <a:schemeClr val="bg1">
                    <a:lumMod val="65000"/>
                  </a:schemeClr>
                </a:solidFill>
              </a:rPr>
              <a:t>omputational</a:t>
            </a:r>
            <a:r>
              <a:rPr lang="en-US" altLang="ko-KR" sz="1100" i="1" dirty="0" smtClean="0"/>
              <a:t> </a:t>
            </a:r>
            <a:r>
              <a:rPr lang="en-US" altLang="ko-KR" sz="1400" i="1" dirty="0" smtClean="0">
                <a:solidFill>
                  <a:srgbClr val="C61065"/>
                </a:solidFill>
              </a:rPr>
              <a:t>M</a:t>
            </a:r>
            <a:r>
              <a:rPr lang="en-US" altLang="ko-KR" sz="1100" i="1" dirty="0" smtClean="0">
                <a:solidFill>
                  <a:schemeClr val="bg1">
                    <a:lumMod val="65000"/>
                  </a:schemeClr>
                </a:solidFill>
              </a:rPr>
              <a:t>aterials</a:t>
            </a:r>
            <a:r>
              <a:rPr lang="en-US" altLang="ko-KR" sz="1100" i="1" dirty="0" smtClean="0"/>
              <a:t> </a:t>
            </a:r>
            <a:r>
              <a:rPr lang="en-US" altLang="ko-KR" sz="1400" i="1" dirty="0" smtClean="0">
                <a:solidFill>
                  <a:srgbClr val="C61065"/>
                </a:solidFill>
              </a:rPr>
              <a:t>S</a:t>
            </a:r>
            <a:r>
              <a:rPr lang="en-US" altLang="ko-KR" sz="1100" i="1" dirty="0" smtClean="0">
                <a:solidFill>
                  <a:schemeClr val="bg1">
                    <a:lumMod val="65000"/>
                  </a:schemeClr>
                </a:solidFill>
              </a:rPr>
              <a:t>cience</a:t>
            </a:r>
            <a:r>
              <a:rPr lang="en-US" altLang="ko-KR" sz="1100" i="1" dirty="0" smtClean="0"/>
              <a:t> </a:t>
            </a:r>
            <a:r>
              <a:rPr lang="en-US" altLang="ko-KR" sz="1100" i="1" dirty="0" smtClean="0">
                <a:solidFill>
                  <a:schemeClr val="bg1">
                    <a:lumMod val="65000"/>
                  </a:schemeClr>
                </a:solidFill>
              </a:rPr>
              <a:t>and</a:t>
            </a:r>
            <a:r>
              <a:rPr lang="en-US" altLang="ko-KR" sz="1100" i="1" dirty="0" smtClean="0"/>
              <a:t> </a:t>
            </a:r>
            <a:r>
              <a:rPr lang="en-US" altLang="ko-KR" sz="1400" i="1" dirty="0" smtClean="0">
                <a:solidFill>
                  <a:srgbClr val="C61065"/>
                </a:solidFill>
              </a:rPr>
              <a:t>E</a:t>
            </a:r>
            <a:r>
              <a:rPr lang="en-US" altLang="ko-KR" sz="1100" i="1" dirty="0" smtClean="0">
                <a:solidFill>
                  <a:schemeClr val="bg1">
                    <a:lumMod val="65000"/>
                  </a:schemeClr>
                </a:solidFill>
              </a:rPr>
              <a:t>ngineering</a:t>
            </a:r>
            <a:endParaRPr lang="ko-KR" altLang="en-US" sz="1100" i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3" descr="m13_06_img05_6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71"/>
          <a:stretch/>
        </p:blipFill>
        <p:spPr bwMode="auto">
          <a:xfrm>
            <a:off x="364803" y="6478912"/>
            <a:ext cx="1947863" cy="323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직선 연결선 8"/>
          <p:cNvCxnSpPr/>
          <p:nvPr userDrawn="1"/>
        </p:nvCxnSpPr>
        <p:spPr>
          <a:xfrm>
            <a:off x="364803" y="555742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364803" y="6383728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/>
                </a:solidFill>
              </a:defRPr>
            </a:lvl1pPr>
          </a:lstStyle>
          <a:p>
            <a:fld id="{1F5B9B03-9592-4AEC-8FA5-433AA8302A43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/ 9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678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4490357" y="9505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70202" y="735045"/>
                <a:ext cx="8381912" cy="5589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sup>
                    </m:sSubSup>
                    <m:r>
                      <a:rPr lang="en-US" altLang="ko-KR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ko-K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l-GR" altLang="ko-K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sSubSup>
                      <m:sSubSupPr>
                        <m:ctrlP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𝑟𝑒𝑓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sup>
                    </m:sSubSup>
                    <m:r>
                      <a:rPr lang="en-US" altLang="ko-KR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bSup>
                      <m:sSubSupPr>
                        <m:ctrlP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l-GR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𝑟𝑒𝑓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sup>
                    </m:sSubSup>
                    <m:r>
                      <a:rPr lang="en-US" altLang="ko-K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ko-K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𝑅𝑇</m:t>
                    </m:r>
                    <m:d>
                      <m:dPr>
                        <m:ctrlP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ko-KR" sz="900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altLang="ko-KR" sz="900" i="1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altLang="ko-KR" sz="16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Activity </a:t>
                </a:r>
                <a:r>
                  <a:rPr lang="en-US" altLang="ko-KR" sz="1600" i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wrt</a:t>
                </a:r>
                <a:r>
                  <a:rPr lang="en-US" altLang="ko-KR" sz="16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l-GR" altLang="ko-KR" sz="16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en-US" altLang="ko-KR" sz="16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sz="16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A &amp; </a:t>
                </a:r>
                <a:r>
                  <a:rPr lang="el-GR" altLang="ko-KR" sz="16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 </a:t>
                </a:r>
                <a:r>
                  <a:rPr lang="en-US" altLang="ko-KR" sz="16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B </a:t>
                </a:r>
              </a:p>
              <a:p>
                <a:r>
                  <a:rPr lang="en-US" altLang="ko-KR" sz="1600" i="1" dirty="0" smtClean="0">
                    <a:latin typeface="Cambria Math" panose="02040503050406030204" pitchFamily="18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US" altLang="ko-KR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𝑅𝑇</m:t>
                    </m:r>
                    <m:d>
                      <m:dPr>
                        <m:ctrlP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ko-KR" sz="16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                                                 </a:t>
                </a:r>
                <a:r>
                  <a:rPr lang="en-US" altLang="ko-KR" sz="16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Activity </a:t>
                </a:r>
                <a:r>
                  <a:rPr lang="en-US" altLang="ko-KR" sz="16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wrt</a:t>
                </a:r>
                <a:r>
                  <a:rPr lang="en-US" altLang="ko-KR" sz="16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altLang="ko-KR" sz="16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ref. </a:t>
                </a:r>
                <a:r>
                  <a:rPr lang="en-US" altLang="ko-KR" sz="16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A &amp; </a:t>
                </a:r>
                <a:r>
                  <a:rPr lang="en-US" altLang="ko-KR" sz="16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ref.</a:t>
                </a:r>
                <a:r>
                  <a:rPr lang="el-GR" altLang="ko-KR" sz="16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sz="16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B </a:t>
                </a:r>
                <a:endParaRPr lang="en-US" altLang="ko-KR" sz="16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ko-KR" sz="9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Regular solution model,</a:t>
                </a: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sup>
                    </m:sSub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ko-K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l-GR" altLang="ko-K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sSubSup>
                      <m:sSubSupPr>
                        <m:ctrlP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𝑟𝑒𝑓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sup>
                    </m:sSubSup>
                    <m:r>
                      <a:rPr lang="en-US" altLang="ko-KR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bSup>
                      <m:sSubSupPr>
                        <m:ctrlP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l-GR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𝑟𝑒𝑓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sup>
                    </m:sSubSup>
                    <m:r>
                      <a:rPr lang="en-US" altLang="ko-K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ko-K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𝑅𝑇</m:t>
                    </m:r>
                    <m:d>
                      <m:dPr>
                        <m:ctrlP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</m:d>
                    <m:r>
                      <a:rPr lang="en-US" altLang="ko-K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altLang="ko-KR" sz="16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lvl="1"/>
                <a:endParaRPr lang="en-US" sz="900" i="1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Sub-regular </a:t>
                </a:r>
                <a:r>
                  <a:rPr lang="en-US" altLang="ko-KR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 model</a:t>
                </a:r>
                <a:r>
                  <a:rPr lang="en-US" altLang="ko-KR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en-US" altLang="ko-KR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1600" b="0" i="1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01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1600" i="1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,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endParaRPr lang="en-US" sz="1600" i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lvl="1"/>
                <a:endParaRPr lang="en-US" sz="900" i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ko-KR" sz="16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Enthalpy</m:t>
                    </m:r>
                    <m:r>
                      <m:rPr>
                        <m:nor/>
                      </m:rPr>
                      <a:rPr lang="en-US" altLang="ko-KR" sz="16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ko-KR" sz="16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of</m:t>
                    </m:r>
                    <m:r>
                      <m:rPr>
                        <m:nor/>
                      </m:rPr>
                      <a:rPr lang="en-US" altLang="ko-KR" sz="16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ko-KR" sz="16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mixing</m:t>
                    </m:r>
                    <m:r>
                      <m:rPr>
                        <m:nor/>
                      </m:rPr>
                      <a:rPr lang="en-US" altLang="ko-KR" sz="16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endParaRPr lang="en-US" altLang="ko-KR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</m:sub>
                    </m:sSub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sub>
                    </m:sSub>
                    <m:sSub>
                      <m:sSubPr>
                        <m:ctrlP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sub>
                    </m:sSub>
                    <m:sSub>
                      <m:sSubPr>
                        <m:ctrlP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sub>
                    </m:sSub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𝑳</m:t>
                            </m:r>
                          </m:e>
                          <m:sup>
                            <m:r>
                              <a:rPr lang="en-US" sz="1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𝟎𝟎</m:t>
                            </m:r>
                          </m:sup>
                        </m:sSup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𝑳</m:t>
                            </m:r>
                          </m:e>
                          <m:sup>
                            <m:r>
                              <a:rPr lang="en-US" sz="1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𝟏𝟎</m:t>
                            </m:r>
                          </m:sup>
                        </m:sSup>
                        <m:d>
                          <m:d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d>
                  </m:oMath>
                </a14:m>
                <a:endParaRPr lang="en-US" sz="1600" b="1" i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:endParaRPr lang="en-US" sz="900" i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ko-KR" sz="16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E</m:t>
                    </m:r>
                    <m:r>
                      <m:rPr>
                        <m:nor/>
                      </m:rPr>
                      <a:rPr lang="en-US" altLang="ko-K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nthalpy</m:t>
                    </m:r>
                    <m:r>
                      <m:rPr>
                        <m:nor/>
                      </m:rPr>
                      <a:rPr lang="en-US" altLang="ko-K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ko-K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of</m:t>
                    </m:r>
                    <m:r>
                      <m:rPr>
                        <m:nor/>
                      </m:rPr>
                      <a:rPr lang="en-US" altLang="ko-K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ko-KR" sz="16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formation</m:t>
                    </m:r>
                    <m:r>
                      <m:rPr>
                        <m:nor/>
                      </m:rPr>
                      <a:rPr lang="en-US" altLang="ko-K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endParaRPr lang="en-US" altLang="ko-KR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</m:sub>
                    </m:sSub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ko-KR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ko-KR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altLang="ko-KR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ko-KR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altLang="ko-KR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)∆°</m:t>
                    </m:r>
                    <m:sSubSup>
                      <m:sSubSupPr>
                        <m:ctrlP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sub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𝒓𝒆𝒇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</m:sup>
                    </m:sSubSup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altLang="ko-KR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l-GR" altLang="ko-KR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  <m:sSup>
                          <m:sSupPr>
                            <m:ctrlPr>
                              <a:rPr lang="en-US" altLang="ko-KR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sz="16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𝑯</m:t>
                                </m:r>
                              </m:e>
                              <m:sub>
                                <m:r>
                                  <a:rPr lang="en-US" altLang="ko-KR" sz="16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𝑩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𝒓𝒆𝒇</m:t>
                            </m:r>
                            <m:r>
                              <a:rPr lang="en-US" altLang="ko-KR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altLang="ko-KR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𝜷</m:t>
                            </m:r>
                          </m:sup>
                        </m:sSup>
                      </m:e>
                      <m:sub/>
                    </m:sSub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d>
                      <m:dPr>
                        <m:ctrlP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d>
                      <m:dPr>
                        <m:ctrlP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𝑳</m:t>
                            </m:r>
                          </m:e>
                          <m:sup>
                            <m:r>
                              <a:rPr lang="en-US" sz="1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p>
                        </m:sSup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𝑳</m:t>
                            </m:r>
                          </m:e>
                          <m:sup>
                            <m: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p>
                        </m:sSup>
                        <m:d>
                          <m:dPr>
                            <m:ctrlP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d>
                  </m:oMath>
                </a14:m>
                <a:endParaRPr lang="en-US" sz="1600" b="1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:endParaRPr lang="en-US" sz="900" i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activity of A in phase </a:t>
                </a:r>
                <a14:m>
                  <m:oMath xmlns:m="http://schemas.openxmlformats.org/officeDocument/2006/math">
                    <m:r>
                      <a:rPr lang="en-US" altLang="ko-KR" sz="16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altLang="ko-KR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en-US" sz="1600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𝑅𝑇𝑙𝑛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sup>
                    </m:sSub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bSup>
                          <m:sSub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p>
                        </m:sSubSup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l-G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𝑅𝑇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l-G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𝑅𝑇</m:t>
                        </m:r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𝑙𝑛</m:t>
                            </m:r>
                            <m:sSub>
                              <m:sSub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𝑙𝑛</m:t>
                            </m:r>
                            <m:sSub>
                              <m:sSub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e>
                        </m:d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f>
                          <m:f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=°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𝑅𝑇𝑙𝑛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sSup>
                          <m:sSup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US" altLang="ko-KR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e>
                    </m:d>
                  </m:oMath>
                </a14:m>
                <a:endParaRPr lang="en-US" sz="1600" b="0" i="1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:endParaRPr lang="en-US" sz="700" b="0" i="1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𝑹𝑻𝒍𝒏</m:t>
                    </m:r>
                    <m:sSub>
                      <m:sSubPr>
                        <m:ctrlP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sub>
                    </m:sSub>
                    <m:r>
                      <m:rPr>
                        <m:nor/>
                      </m:rPr>
                      <a:rPr lang="en-US" altLang="ko-KR" sz="1600" b="0" i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(</m:t>
                    </m:r>
                    <m:r>
                      <m:rPr>
                        <m:nor/>
                      </m:rPr>
                      <a:rPr lang="en-US" altLang="ko-KR" sz="1600" b="0" i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wrt</m:t>
                    </m:r>
                    <m:r>
                      <m:rPr>
                        <m:nor/>
                      </m:rPr>
                      <a:rPr lang="en-US" altLang="ko-KR" sz="1600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 </m:t>
                    </m:r>
                    <m:r>
                      <m:rPr>
                        <m:nor/>
                      </m:rPr>
                      <a:rPr lang="en-US" altLang="ko-KR" sz="1600" b="0" i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ref</m:t>
                    </m:r>
                    <m:r>
                      <m:rPr>
                        <m:nor/>
                      </m:rPr>
                      <a:rPr lang="en-US" altLang="ko-KR" sz="1600" b="0" i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 </m:t>
                    </m:r>
                    <m:r>
                      <m:rPr>
                        <m:nor/>
                      </m:rPr>
                      <a:rPr lang="en-US" altLang="ko-KR" sz="1600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altLang="ko-KR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ko-KR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l-GR" altLang="ko-KR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sSubSup>
                      <m:sSubSupPr>
                        <m:ctrlPr>
                          <a:rPr lang="en-US" altLang="ko-KR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𝑮</m:t>
                        </m:r>
                      </m:e>
                      <m:sub>
                        <m:r>
                          <a:rPr lang="en-US" altLang="ko-KR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sub>
                      <m:sup>
                        <m:r>
                          <a:rPr lang="en-US" altLang="ko-KR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𝒓𝒆𝒇</m:t>
                        </m:r>
                        <m:r>
                          <a:rPr lang="en-US" altLang="ko-KR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altLang="ko-KR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</m:sup>
                    </m:sSubSup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𝑹𝑻𝒍𝒏</m:t>
                    </m:r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ko-K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d>
                      <m:dPr>
                        <m:ctrlP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ko-KR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𝑳</m:t>
                            </m:r>
                          </m:e>
                          <m:sup>
                            <m:r>
                              <a:rPr lang="en-US" altLang="ko-KR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p>
                        </m:sSup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  <m:sSub>
                              <m:sSubPr>
                                <m:ctrlPr>
                                  <a:rPr lang="en-US" altLang="ko-K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en-US" altLang="ko-KR" sz="1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ko-KR" sz="1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sSup>
                          <m:sSupPr>
                            <m:ctrlPr>
                              <a:rPr lang="en-US" altLang="ko-KR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𝑳</m:t>
                            </m:r>
                          </m:e>
                          <m:sup>
                            <m:r>
                              <a:rPr lang="en-US" altLang="ko-KR" sz="1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</m:e>
                    </m:d>
                  </m:oMath>
                </a14:m>
                <a:endParaRPr lang="en-US" sz="1600" b="0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202" y="735045"/>
                <a:ext cx="8381912" cy="5589415"/>
              </a:xfrm>
              <a:prstGeom prst="rect">
                <a:avLst/>
              </a:prstGeom>
              <a:blipFill>
                <a:blip r:embed="rId3"/>
                <a:stretch>
                  <a:fillRect l="-29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214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56966</TotalTime>
  <Words>822</Words>
  <Application>Microsoft Office PowerPoint</Application>
  <PresentationFormat>화면 슬라이드 쇼(4:3)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10" baseType="lpstr">
      <vt:lpstr>나눔고딕</vt:lpstr>
      <vt:lpstr>맑은 고딕</vt:lpstr>
      <vt:lpstr>Arial</vt:lpstr>
      <vt:lpstr>Calibri</vt:lpstr>
      <vt:lpstr>Calibri Light</vt:lpstr>
      <vt:lpstr>Cambria Math</vt:lpstr>
      <vt:lpstr>Times New Roman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User</dc:creator>
  <cp:lastModifiedBy>이병주(신소재공학과)</cp:lastModifiedBy>
  <cp:revision>961</cp:revision>
  <cp:lastPrinted>2018-06-20T12:40:29Z</cp:lastPrinted>
  <dcterms:created xsi:type="dcterms:W3CDTF">2016-07-18T02:29:50Z</dcterms:created>
  <dcterms:modified xsi:type="dcterms:W3CDTF">2023-10-05T02:20:39Z</dcterms:modified>
</cp:coreProperties>
</file>