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5B451"/>
    <a:srgbClr val="317F3A"/>
    <a:srgbClr val="4472C4"/>
    <a:srgbClr val="43AFC0"/>
    <a:srgbClr val="318766"/>
    <a:srgbClr val="43BB8D"/>
    <a:srgbClr val="3691A0"/>
    <a:srgbClr val="A8DAE2"/>
    <a:srgbClr val="9FB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556" autoAdjust="0"/>
  </p:normalViewPr>
  <p:slideViewPr>
    <p:cSldViewPr snapToGrid="0">
      <p:cViewPr varScale="1">
        <p:scale>
          <a:sx n="74" d="100"/>
          <a:sy n="74" d="100"/>
        </p:scale>
        <p:origin x="93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14"/>
    </p:cViewPr>
  </p:sorterViewPr>
  <p:notesViewPr>
    <p:cSldViewPr snapToGrid="0">
      <p:cViewPr varScale="1">
        <p:scale>
          <a:sx n="119" d="100"/>
          <a:sy n="119" d="100"/>
        </p:scale>
        <p:origin x="8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D0D6D-4A79-4C75-89AD-6AE6BB066883}" type="datetimeFigureOut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945A7-9FD6-4962-994B-28429C862C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444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A7EC0-8AF2-4C91-B8D9-1BF5452C687C}" type="datetimeFigureOut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4D6CB-64C9-41D8-B383-53C0F4AA0A9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727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4D6CB-64C9-41D8-B383-53C0F4AA0A9D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796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325A-4CC4-4221-8BF8-53A8E8102600}" type="datetime1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fld id="{1F5B9B03-9592-4AEC-8FA5-433AA8302A4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814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AB9C-279F-428E-ABDA-BB209CAA8DC6}" type="datetime1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6048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495F-66CC-4A5E-818D-E2533381EABE}" type="datetime1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580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301-465F-4AA6-A03A-D4E202F8A562}" type="datetime1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fld id="{1F5B9B03-9592-4AEC-8FA5-433AA8302A4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164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F9D8-AA42-4A98-8A99-BF23FB9C4C74}" type="datetime1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537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C958-D25E-4472-A659-E1EF30970A96}" type="datetime1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219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DE92-F745-4707-A58D-4CB268807730}" type="datetime1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9648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6D86-9925-42D5-9050-7246A861B2FD}" type="datetime1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8226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AC46-AA09-48F9-B886-67D40F9E1FDC}" type="datetime1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8203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F9CC-9B01-4E3B-B260-7E0DA88C6FCB}" type="datetime1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637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F18C-7A3A-4D4A-ABA4-8F7C3635B012}" type="datetime1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/>
          <a:lstStyle/>
          <a:p>
            <a:fld id="{1F5B9B03-9592-4AEC-8FA5-433AA8302A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310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2E16F-C9D3-4B12-A5FD-1A802B466EA1}" type="datetime1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7" name="슬라이드 번호 개체 틀 5"/>
          <p:cNvSpPr txBox="1">
            <a:spLocks/>
          </p:cNvSpPr>
          <p:nvPr userDrawn="1"/>
        </p:nvSpPr>
        <p:spPr>
          <a:xfrm>
            <a:off x="4665786" y="6444758"/>
            <a:ext cx="4120649" cy="365125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400" b="1" kern="1200">
                <a:solidFill>
                  <a:schemeClr val="tx1"/>
                </a:solidFill>
                <a:latin typeface="+mj-lt"/>
                <a:ea typeface="나눔고딕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1400" i="1" dirty="0" smtClean="0">
                <a:solidFill>
                  <a:srgbClr val="CB1164"/>
                </a:solidFill>
              </a:rPr>
              <a:t>C</a:t>
            </a:r>
            <a:r>
              <a:rPr lang="en-US" altLang="ko-KR" sz="1100" i="1" dirty="0" smtClean="0">
                <a:solidFill>
                  <a:schemeClr val="bg1">
                    <a:lumMod val="65000"/>
                  </a:schemeClr>
                </a:solidFill>
              </a:rPr>
              <a:t>omputational</a:t>
            </a:r>
            <a:r>
              <a:rPr lang="en-US" altLang="ko-KR" sz="1100" i="1" dirty="0" smtClean="0"/>
              <a:t> </a:t>
            </a:r>
            <a:r>
              <a:rPr lang="en-US" altLang="ko-KR" sz="1400" i="1" dirty="0" smtClean="0">
                <a:solidFill>
                  <a:srgbClr val="C61065"/>
                </a:solidFill>
              </a:rPr>
              <a:t>M</a:t>
            </a:r>
            <a:r>
              <a:rPr lang="en-US" altLang="ko-KR" sz="1100" i="1" dirty="0" smtClean="0">
                <a:solidFill>
                  <a:schemeClr val="bg1">
                    <a:lumMod val="65000"/>
                  </a:schemeClr>
                </a:solidFill>
              </a:rPr>
              <a:t>aterials</a:t>
            </a:r>
            <a:r>
              <a:rPr lang="en-US" altLang="ko-KR" sz="1100" i="1" dirty="0" smtClean="0"/>
              <a:t> </a:t>
            </a:r>
            <a:r>
              <a:rPr lang="en-US" altLang="ko-KR" sz="1400" i="1" dirty="0" smtClean="0">
                <a:solidFill>
                  <a:srgbClr val="C61065"/>
                </a:solidFill>
              </a:rPr>
              <a:t>S</a:t>
            </a:r>
            <a:r>
              <a:rPr lang="en-US" altLang="ko-KR" sz="1100" i="1" dirty="0" smtClean="0">
                <a:solidFill>
                  <a:schemeClr val="bg1">
                    <a:lumMod val="65000"/>
                  </a:schemeClr>
                </a:solidFill>
              </a:rPr>
              <a:t>cience</a:t>
            </a:r>
            <a:r>
              <a:rPr lang="en-US" altLang="ko-KR" sz="1100" i="1" dirty="0" smtClean="0"/>
              <a:t> </a:t>
            </a:r>
            <a:r>
              <a:rPr lang="en-US" altLang="ko-KR" sz="1100" i="1" dirty="0" smtClean="0">
                <a:solidFill>
                  <a:schemeClr val="bg1">
                    <a:lumMod val="65000"/>
                  </a:schemeClr>
                </a:solidFill>
              </a:rPr>
              <a:t>and</a:t>
            </a:r>
            <a:r>
              <a:rPr lang="en-US" altLang="ko-KR" sz="1100" i="1" dirty="0" smtClean="0"/>
              <a:t> </a:t>
            </a:r>
            <a:r>
              <a:rPr lang="en-US" altLang="ko-KR" sz="1400" i="1" dirty="0" smtClean="0">
                <a:solidFill>
                  <a:srgbClr val="C61065"/>
                </a:solidFill>
              </a:rPr>
              <a:t>E</a:t>
            </a:r>
            <a:r>
              <a:rPr lang="en-US" altLang="ko-KR" sz="1100" i="1" dirty="0" smtClean="0">
                <a:solidFill>
                  <a:schemeClr val="bg1">
                    <a:lumMod val="65000"/>
                  </a:schemeClr>
                </a:solidFill>
              </a:rPr>
              <a:t>ngineering</a:t>
            </a:r>
            <a:endParaRPr lang="ko-KR" altLang="en-US" sz="1100" i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3" descr="m13_06_img05_6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71"/>
          <a:stretch/>
        </p:blipFill>
        <p:spPr bwMode="auto">
          <a:xfrm>
            <a:off x="364803" y="6478912"/>
            <a:ext cx="1947863" cy="323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직선 연결선 8"/>
          <p:cNvCxnSpPr/>
          <p:nvPr userDrawn="1"/>
        </p:nvCxnSpPr>
        <p:spPr>
          <a:xfrm>
            <a:off x="364803" y="555742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364803" y="6383728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9103" y="642854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fld id="{1F5B9B03-9592-4AEC-8FA5-433AA8302A43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/ 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678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490357" y="9505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2318" y="589905"/>
                <a:ext cx="8830039" cy="5872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dirty="0" smtClean="0"/>
                  <a:t>For Regular solution,</a:t>
                </a: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i="1" dirty="0" smtClean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endParaRPr lang="en-US" sz="1000" i="1" dirty="0" smtClean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dirty="0" smtClean="0">
                    <a:latin typeface="+mn-ea"/>
                  </a:rPr>
                  <a:t>From sub-regular model,</a:t>
                </a:r>
                <a:endParaRPr lang="en-US" altLang="ko-KR" dirty="0"/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US" i="1" dirty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endParaRPr lang="en-US" sz="1000" i="1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ko-KR" b="0" i="0" dirty="0" smtClean="0">
                        <a:latin typeface="+mn-ea"/>
                      </a:rPr>
                      <m:t>Thus</m:t>
                    </m:r>
                    <m:r>
                      <m:rPr>
                        <m:nor/>
                      </m:rPr>
                      <a:rPr lang="en-US" altLang="ko-KR" b="0" i="0" dirty="0" smtClean="0">
                        <a:latin typeface="+mn-ea"/>
                      </a:rPr>
                      <m:t>, </m:t>
                    </m:r>
                    <m:r>
                      <m:rPr>
                        <m:nor/>
                      </m:rPr>
                      <a:rPr lang="en-US" altLang="ko-KR" b="0" i="0" dirty="0" smtClean="0">
                        <a:latin typeface="+mn-ea"/>
                      </a:rPr>
                      <m:t>enthalpy</m:t>
                    </m:r>
                    <m:r>
                      <m:rPr>
                        <m:nor/>
                      </m:rPr>
                      <a:rPr lang="en-US" altLang="ko-KR" b="0" i="0" dirty="0" smtClean="0">
                        <a:latin typeface="+mn-ea"/>
                      </a:rPr>
                      <m:t> </m:t>
                    </m:r>
                    <m:r>
                      <m:rPr>
                        <m:nor/>
                      </m:rPr>
                      <a:rPr lang="en-US" altLang="ko-KR" b="0" i="0" dirty="0" smtClean="0">
                        <a:latin typeface="+mn-ea"/>
                      </a:rPr>
                      <m:t>of</m:t>
                    </m:r>
                    <m:r>
                      <m:rPr>
                        <m:nor/>
                      </m:rPr>
                      <a:rPr lang="en-US" altLang="ko-KR" b="0" i="0" dirty="0" smtClean="0">
                        <a:latin typeface="+mn-ea"/>
                      </a:rPr>
                      <m:t> </m:t>
                    </m:r>
                    <m:r>
                      <m:rPr>
                        <m:nor/>
                      </m:rPr>
                      <a:rPr lang="en-US" altLang="ko-KR" b="0" i="0" dirty="0" smtClean="0">
                        <a:latin typeface="+mn-ea"/>
                      </a:rPr>
                      <m:t>mixing</m:t>
                    </m:r>
                    <m:r>
                      <m:rPr>
                        <m:nor/>
                      </m:rPr>
                      <a:rPr lang="en-US" altLang="ko-KR" b="0" i="0" dirty="0" smtClean="0">
                        <a:latin typeface="+mn-ea"/>
                      </a:rPr>
                      <m:t>,</m:t>
                    </m:r>
                  </m:oMath>
                </a14:m>
                <a:endParaRPr lang="en-US" altLang="ko-KR" dirty="0"/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𝑳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𝟎𝟎</m:t>
                            </m:r>
                          </m:sup>
                        </m:s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𝑳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sup>
                        </m:sSup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</m:oMath>
                </a14:m>
                <a:endParaRPr lang="en-US" b="1" i="1" dirty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endParaRPr lang="en-US" sz="1000" i="1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ko-KR" b="0" i="0" dirty="0" smtClean="0">
                        <a:latin typeface="+mn-ea"/>
                      </a:rPr>
                      <m:t>and</m:t>
                    </m:r>
                    <m:r>
                      <m:rPr>
                        <m:nor/>
                      </m:rPr>
                      <a:rPr lang="en-US" altLang="ko-KR" dirty="0">
                        <a:latin typeface="+mn-ea"/>
                      </a:rPr>
                      <m:t> </m:t>
                    </m:r>
                    <m:r>
                      <m:rPr>
                        <m:nor/>
                      </m:rPr>
                      <a:rPr lang="en-US" altLang="ko-KR" dirty="0">
                        <a:latin typeface="+mn-ea"/>
                      </a:rPr>
                      <m:t>enthalpy</m:t>
                    </m:r>
                    <m:r>
                      <m:rPr>
                        <m:nor/>
                      </m:rPr>
                      <a:rPr lang="en-US" altLang="ko-KR" dirty="0">
                        <a:latin typeface="+mn-ea"/>
                      </a:rPr>
                      <m:t> </m:t>
                    </m:r>
                    <m:r>
                      <m:rPr>
                        <m:nor/>
                      </m:rPr>
                      <a:rPr lang="en-US" altLang="ko-KR" dirty="0">
                        <a:latin typeface="+mn-ea"/>
                      </a:rPr>
                      <m:t>of</m:t>
                    </m:r>
                    <m:r>
                      <m:rPr>
                        <m:nor/>
                      </m:rPr>
                      <a:rPr lang="en-US" altLang="ko-KR" dirty="0">
                        <a:latin typeface="+mn-ea"/>
                      </a:rPr>
                      <m:t> </m:t>
                    </m:r>
                    <m:r>
                      <m:rPr>
                        <m:nor/>
                      </m:rPr>
                      <a:rPr lang="en-US" altLang="ko-KR" b="0" i="0" dirty="0" smtClean="0">
                        <a:latin typeface="+mn-ea"/>
                      </a:rPr>
                      <m:t>formation</m:t>
                    </m:r>
                    <m:r>
                      <m:rPr>
                        <m:nor/>
                      </m:rPr>
                      <a:rPr lang="en-US" altLang="ko-KR" dirty="0">
                        <a:latin typeface="+mn-ea"/>
                      </a:rPr>
                      <m:t>,</m:t>
                    </m:r>
                  </m:oMath>
                </a14:m>
                <a:endParaRPr lang="en-US" altLang="ko-KR" dirty="0"/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ko-K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ko-K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altLang="ko-K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ko-K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altLang="ko-K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)∆°</m:t>
                    </m:r>
                    <m:sSubSup>
                      <m:sSub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𝒓𝒆𝒇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sup>
                    </m:sSubSup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l-GR" altLang="ko-K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  <m:sSup>
                          <m:sSupPr>
                            <m:ctrlPr>
                              <a:rPr lang="en-US" altLang="ko-K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ko-KR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𝑯</m:t>
                                </m:r>
                              </m:e>
                              <m:sub>
                                <m:r>
                                  <a:rPr lang="en-US" altLang="ko-KR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𝑩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ko-K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𝒓𝒆𝒇</m:t>
                            </m:r>
                            <m:r>
                              <a:rPr lang="en-US" altLang="ko-K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altLang="ko-K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𝜷</m:t>
                            </m:r>
                          </m:sup>
                        </m:sSup>
                      </m:e>
                      <m:sub/>
                    </m:sSub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𝑳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𝑳</m:t>
                            </m:r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</m:oMath>
                </a14:m>
                <a:endParaRPr lang="en-US" b="1" dirty="0" smtClean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endParaRPr lang="en-US" sz="1000" i="1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dirty="0" smtClean="0"/>
                  <a:t>For activity of A in phase </a:t>
                </a:r>
                <a14:m>
                  <m:oMath xmlns:m="http://schemas.openxmlformats.org/officeDocument/2006/math">
                    <m:r>
                      <a:rPr lang="en-US" altLang="ko-KR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altLang="ko-KR" dirty="0" smtClean="0"/>
                  <a:t>,</a:t>
                </a:r>
                <a:endParaRPr lang="en-US" dirty="0" smtClean="0"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𝑅𝑇𝑙𝑛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𝑅𝑇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𝑙𝑛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𝑙𝑛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=°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𝑅𝑇𝑙𝑛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e>
                    </m:d>
                  </m:oMath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endParaRPr lang="en-US" sz="8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𝑹𝑻𝒍𝒏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ko-K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l-GR" altLang="ko-K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𝑮</m:t>
                        </m:r>
                      </m:e>
                      <m:sub>
                        <m:r>
                          <a:rPr lang="en-US" altLang="ko-K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sub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𝒓𝒆𝒇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sup>
                    </m:sSubSup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𝑹𝑻𝒍𝒏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𝑳</m:t>
                            </m:r>
                          </m:e>
                          <m:sup>
                            <m:r>
                              <a:rPr lang="en-US" altLang="ko-K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sSup>
                          <m:sSupPr>
                            <m:ctrlPr>
                              <a:rPr lang="en-US" altLang="ko-K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𝑳</m:t>
                            </m:r>
                          </m:e>
                          <m:sup>
                            <m:r>
                              <a:rPr lang="en-US" altLang="ko-KR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</m:e>
                    </m:d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18" y="589905"/>
                <a:ext cx="8830039" cy="5872185"/>
              </a:xfrm>
              <a:prstGeom prst="rect">
                <a:avLst/>
              </a:prstGeom>
              <a:blipFill>
                <a:blip r:embed="rId3"/>
                <a:stretch>
                  <a:fillRect l="-414" t="-62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21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56948</TotalTime>
  <Words>619</Words>
  <Application>Microsoft Office PowerPoint</Application>
  <PresentationFormat>화면 슬라이드 쇼(4:3)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나눔고딕</vt:lpstr>
      <vt:lpstr>맑은 고딕</vt:lpstr>
      <vt:lpstr>Arial</vt:lpstr>
      <vt:lpstr>Calibri</vt:lpstr>
      <vt:lpstr>Calibri Light</vt:lpstr>
      <vt:lpstr>Cambria Math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이병주(신소재공학과)</cp:lastModifiedBy>
  <cp:revision>958</cp:revision>
  <cp:lastPrinted>2018-06-20T12:40:29Z</cp:lastPrinted>
  <dcterms:created xsi:type="dcterms:W3CDTF">2016-07-18T02:29:50Z</dcterms:created>
  <dcterms:modified xsi:type="dcterms:W3CDTF">2023-09-05T00:13:12Z</dcterms:modified>
</cp:coreProperties>
</file>