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3" r:id="rId5"/>
    <p:sldId id="277" r:id="rId6"/>
    <p:sldId id="278" r:id="rId7"/>
    <p:sldId id="279" r:id="rId8"/>
    <p:sldId id="271" r:id="rId9"/>
    <p:sldId id="283" r:id="rId10"/>
    <p:sldId id="280" r:id="rId11"/>
    <p:sldId id="281" r:id="rId12"/>
    <p:sldId id="282" r:id="rId13"/>
    <p:sldId id="276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1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4800" dirty="0" smtClean="0"/>
              <a:t>소재수치해석 </a:t>
            </a:r>
            <a:r>
              <a:rPr lang="en-US" altLang="ko-KR" sz="4800" dirty="0" err="1" smtClean="0"/>
              <a:t>hw</a:t>
            </a:r>
            <a:r>
              <a:rPr lang="en-US" altLang="ko-KR" sz="4800" dirty="0" smtClean="0"/>
              <a:t> 3</a:t>
            </a:r>
            <a:endParaRPr lang="ko-KR" altLang="en-US" sz="48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81194" y="2292439"/>
            <a:ext cx="10993546" cy="914399"/>
          </a:xfrm>
        </p:spPr>
        <p:txBody>
          <a:bodyPr>
            <a:normAutofit lnSpcReduction="10000"/>
          </a:bodyPr>
          <a:lstStyle/>
          <a:p>
            <a:endParaRPr lang="en-US" altLang="ko-KR" dirty="0" smtClean="0"/>
          </a:p>
          <a:p>
            <a:r>
              <a:rPr lang="en-US" altLang="ko-KR" sz="2800" dirty="0" smtClean="0"/>
              <a:t>20100091 </a:t>
            </a:r>
            <a:r>
              <a:rPr lang="ko-KR" altLang="en-US" sz="2800" dirty="0" smtClean="0"/>
              <a:t>서</a:t>
            </a:r>
            <a:r>
              <a:rPr lang="en-US" altLang="ko-KR" sz="2800" dirty="0"/>
              <a:t> </a:t>
            </a:r>
            <a:r>
              <a:rPr lang="ko-KR" altLang="en-US" sz="2800" dirty="0" smtClean="0"/>
              <a:t>현 선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9029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033" y="1979791"/>
            <a:ext cx="5973118" cy="4878209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Result &amp; analysis</a:t>
            </a:r>
            <a:endParaRPr lang="ko-KR" alt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340216" y="1882641"/>
            <a:ext cx="10276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(2) Pivot element</a:t>
            </a:r>
            <a:r>
              <a:rPr lang="ko-KR" altLang="en-US" sz="2000" b="1" dirty="0" smtClean="0"/>
              <a:t>가 </a:t>
            </a:r>
            <a:r>
              <a:rPr lang="en-US" altLang="ko-KR" sz="2000" b="1" dirty="0" smtClean="0"/>
              <a:t>0</a:t>
            </a:r>
            <a:r>
              <a:rPr lang="ko-KR" altLang="en-US" sz="2000" b="1" dirty="0" smtClean="0"/>
              <a:t>이 되는 경우의 예제 </a:t>
            </a:r>
            <a:endParaRPr lang="ko-KR" altLang="en-US" sz="2000" b="1" dirty="0"/>
          </a:p>
        </p:txBody>
      </p:sp>
      <p:sp>
        <p:nvSpPr>
          <p:cNvPr id="18" name="직사각형 17"/>
          <p:cNvSpPr/>
          <p:nvPr/>
        </p:nvSpPr>
        <p:spPr>
          <a:xfrm>
            <a:off x="5791034" y="5254579"/>
            <a:ext cx="1073406" cy="6568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216" y="2839048"/>
            <a:ext cx="5420885" cy="1050372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5791034" y="4597755"/>
            <a:ext cx="1073406" cy="6568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10617199" y="6001555"/>
            <a:ext cx="1146953" cy="8564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519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577" y="2282751"/>
            <a:ext cx="4728097" cy="4575249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Result &amp; analysis</a:t>
            </a:r>
            <a:endParaRPr lang="ko-KR" alt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340216" y="1882641"/>
            <a:ext cx="10276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(3) </a:t>
            </a:r>
            <a:r>
              <a:rPr lang="ko-KR" altLang="en-US" sz="2000" b="1" dirty="0" smtClean="0"/>
              <a:t>해가 무수히 많거나 존재하지 않는 경우</a:t>
            </a:r>
            <a:endParaRPr lang="ko-KR" altLang="en-US" sz="2000" b="1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6933" y="2282750"/>
            <a:ext cx="4626085" cy="4575249"/>
          </a:xfrm>
          <a:prstGeom prst="rect">
            <a:avLst/>
          </a:prstGeom>
        </p:spPr>
      </p:pic>
      <p:cxnSp>
        <p:nvCxnSpPr>
          <p:cNvPr id="11" name="직선 연결선 10"/>
          <p:cNvCxnSpPr/>
          <p:nvPr/>
        </p:nvCxnSpPr>
        <p:spPr>
          <a:xfrm flipH="1" flipV="1">
            <a:off x="1400578" y="4096318"/>
            <a:ext cx="827467" cy="158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 flipH="1" flipV="1">
            <a:off x="1400578" y="3746442"/>
            <a:ext cx="827467" cy="158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23663" y="3600878"/>
            <a:ext cx="1176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해가 무수히 많은 경우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19" name="직선 연결선 18"/>
          <p:cNvCxnSpPr/>
          <p:nvPr/>
        </p:nvCxnSpPr>
        <p:spPr>
          <a:xfrm flipH="1">
            <a:off x="1400579" y="6857999"/>
            <a:ext cx="3325967" cy="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 flipH="1">
            <a:off x="7291232" y="6858000"/>
            <a:ext cx="3325967" cy="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flipH="1" flipV="1">
            <a:off x="7276933" y="3762257"/>
            <a:ext cx="827467" cy="158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 flipH="1" flipV="1">
            <a:off x="7276933" y="4080504"/>
            <a:ext cx="965546" cy="184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262613" y="3541915"/>
            <a:ext cx="11769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mtClean="0">
                <a:solidFill>
                  <a:srgbClr val="FF0000"/>
                </a:solidFill>
              </a:rPr>
              <a:t>해가 존재하지 않는 경우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2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981856"/>
            <a:ext cx="5520401" cy="4876144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Result &amp; analysis</a:t>
            </a:r>
            <a:endParaRPr lang="ko-KR" alt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340216" y="1882641"/>
            <a:ext cx="10276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(4) </a:t>
            </a:r>
            <a:r>
              <a:rPr lang="ko-KR" altLang="en-US" sz="2000" b="1" dirty="0" smtClean="0"/>
              <a:t>임의의 복잡한 </a:t>
            </a:r>
            <a:r>
              <a:rPr lang="en-US" altLang="ko-KR" sz="2000" b="1" dirty="0" smtClean="0"/>
              <a:t>5 by</a:t>
            </a:r>
            <a:r>
              <a:rPr lang="ko-KR" altLang="en-US" sz="2000" b="1" dirty="0" smtClean="0"/>
              <a:t> </a:t>
            </a:r>
            <a:r>
              <a:rPr lang="en-US" altLang="ko-KR" sz="2000" b="1" dirty="0" smtClean="0"/>
              <a:t>5 linear equation</a:t>
            </a:r>
            <a:endParaRPr lang="ko-KR" altLang="en-US" sz="2000" b="1" dirty="0"/>
          </a:p>
        </p:txBody>
      </p:sp>
      <p:sp>
        <p:nvSpPr>
          <p:cNvPr id="18" name="직사각형 17"/>
          <p:cNvSpPr/>
          <p:nvPr/>
        </p:nvSpPr>
        <p:spPr>
          <a:xfrm>
            <a:off x="6096000" y="2381966"/>
            <a:ext cx="1631324" cy="17779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35863"/>
            <a:ext cx="5943600" cy="3671754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0" y="2535863"/>
            <a:ext cx="1197735" cy="10573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6135517" y="6049649"/>
            <a:ext cx="1013868" cy="80835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연결선 9"/>
          <p:cNvCxnSpPr/>
          <p:nvPr/>
        </p:nvCxnSpPr>
        <p:spPr>
          <a:xfrm flipH="1" flipV="1">
            <a:off x="1400578" y="4096318"/>
            <a:ext cx="827467" cy="158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flipH="1" flipV="1">
            <a:off x="1400577" y="4660842"/>
            <a:ext cx="827467" cy="158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 flipH="1" flipV="1">
            <a:off x="1400577" y="5151967"/>
            <a:ext cx="827467" cy="158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H="1" flipV="1">
            <a:off x="1385015" y="5679792"/>
            <a:ext cx="827467" cy="158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 flipH="1" flipV="1">
            <a:off x="1385015" y="6155102"/>
            <a:ext cx="827467" cy="158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45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conclusion</a:t>
            </a:r>
            <a:endParaRPr lang="ko-KR" altLang="en-US" sz="4400" dirty="0"/>
          </a:p>
        </p:txBody>
      </p:sp>
      <p:sp>
        <p:nvSpPr>
          <p:cNvPr id="4" name="직사각형 3"/>
          <p:cNvSpPr/>
          <p:nvPr/>
        </p:nvSpPr>
        <p:spPr>
          <a:xfrm>
            <a:off x="1438089" y="3005059"/>
            <a:ext cx="9315822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Gaussian Elimination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을 이용해 임의의 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n by n linear equation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을 풀 수 있는 프로그램을 짤 수 있었다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. 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또한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, Scaled partial pivoting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을 사용함으로써 유효숫자를 늘리지 않고서도 최대한 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round-off error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를 줄일 수 있었으며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, pivot element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가 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0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인 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matrix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의 경우에도 해를 구할 수 있음을 확인하였다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.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 </a:t>
            </a:r>
            <a:endParaRPr lang="en-US" altLang="ko-KR" sz="2000" dirty="0">
              <a:latin typeface="HY울릉도M" pitchFamily="18" charset="-127"/>
              <a:ea typeface="HY울릉도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018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81194" y="3879541"/>
            <a:ext cx="10993549" cy="1475013"/>
          </a:xfrm>
        </p:spPr>
        <p:txBody>
          <a:bodyPr>
            <a:noAutofit/>
          </a:bodyPr>
          <a:lstStyle/>
          <a:p>
            <a:pPr algn="ctr"/>
            <a:r>
              <a:rPr lang="en-US" altLang="ko-KR" sz="8800" dirty="0" smtClean="0">
                <a:solidFill>
                  <a:schemeClr val="bg1"/>
                </a:solidFill>
              </a:rPr>
              <a:t>THANK YOU</a:t>
            </a:r>
            <a:endParaRPr lang="ko-KR" altLang="en-US" sz="8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5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ASSIGNMENT</a:t>
            </a:r>
            <a:endParaRPr lang="ko-KR" altLang="en-US" sz="4400" dirty="0"/>
          </a:p>
        </p:txBody>
      </p:sp>
      <p:sp>
        <p:nvSpPr>
          <p:cNvPr id="10" name="직사각형 9"/>
          <p:cNvSpPr/>
          <p:nvPr/>
        </p:nvSpPr>
        <p:spPr>
          <a:xfrm>
            <a:off x="1438089" y="3005059"/>
            <a:ext cx="9315822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Gaussian Elimination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을 이용하여 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n by n linear equation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의 해를 구하라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(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단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, scaled partial pivoting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방법을 이용함으로써 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pivoting element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가 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0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인 경우에도 성공적으로 해를 구할 수 있음을 보여줄 것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또한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, 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구한 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solution</a:t>
            </a:r>
            <a:r>
              <a:rPr lang="ko-KR" altLang="en-US" sz="2000" dirty="0" smtClean="0">
                <a:latin typeface="HY울릉도M" pitchFamily="18" charset="-127"/>
                <a:ea typeface="HY울릉도M" pitchFamily="18" charset="-127"/>
              </a:rPr>
              <a:t>이 올바른 해인지 검산할 것</a:t>
            </a:r>
            <a:r>
              <a:rPr lang="en-US" altLang="ko-KR" sz="2000" dirty="0" smtClean="0">
                <a:latin typeface="HY울릉도M" pitchFamily="18" charset="-127"/>
                <a:ea typeface="HY울릉도M" pitchFamily="18" charset="-127"/>
              </a:rPr>
              <a:t>.</a:t>
            </a:r>
            <a:endParaRPr lang="en-US" altLang="ko-KR" sz="2000" dirty="0">
              <a:latin typeface="HY울릉도M" pitchFamily="18" charset="-127"/>
              <a:ea typeface="HY울릉도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3620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Key code</a:t>
            </a:r>
            <a:r>
              <a:rPr lang="ko-KR" altLang="en-US" sz="4400" dirty="0" smtClean="0"/>
              <a:t> 구조</a:t>
            </a:r>
            <a:endParaRPr lang="ko-KR" altLang="en-US" sz="4400" dirty="0"/>
          </a:p>
        </p:txBody>
      </p:sp>
      <p:grpSp>
        <p:nvGrpSpPr>
          <p:cNvPr id="4" name="그룹 3"/>
          <p:cNvGrpSpPr/>
          <p:nvPr/>
        </p:nvGrpSpPr>
        <p:grpSpPr>
          <a:xfrm>
            <a:off x="1574476" y="2189409"/>
            <a:ext cx="9043047" cy="4410861"/>
            <a:chOff x="1813843" y="2243224"/>
            <a:chExt cx="8542774" cy="4112347"/>
          </a:xfrm>
        </p:grpSpPr>
        <p:grpSp>
          <p:nvGrpSpPr>
            <p:cNvPr id="14" name="그룹 13"/>
            <p:cNvGrpSpPr/>
            <p:nvPr/>
          </p:nvGrpSpPr>
          <p:grpSpPr>
            <a:xfrm>
              <a:off x="1813843" y="2243224"/>
              <a:ext cx="8542774" cy="4112347"/>
              <a:chOff x="277278" y="2075799"/>
              <a:chExt cx="8542774" cy="4112347"/>
            </a:xfrm>
          </p:grpSpPr>
          <p:grpSp>
            <p:nvGrpSpPr>
              <p:cNvPr id="15" name="그룹 14"/>
              <p:cNvGrpSpPr/>
              <p:nvPr/>
            </p:nvGrpSpPr>
            <p:grpSpPr>
              <a:xfrm>
                <a:off x="277278" y="2075799"/>
                <a:ext cx="8542774" cy="4112347"/>
                <a:chOff x="277278" y="2075799"/>
                <a:chExt cx="8542774" cy="4112347"/>
              </a:xfrm>
            </p:grpSpPr>
            <p:sp>
              <p:nvSpPr>
                <p:cNvPr id="23" name="한쪽 모서리가 둥근 사각형 22"/>
                <p:cNvSpPr/>
                <p:nvPr/>
              </p:nvSpPr>
              <p:spPr>
                <a:xfrm rot="5400000">
                  <a:off x="6396363" y="3755441"/>
                  <a:ext cx="2759146" cy="2088233"/>
                </a:xfrm>
                <a:prstGeom prst="round1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4" name="모서리가 둥근 직사각형 23"/>
                <p:cNvSpPr/>
                <p:nvPr/>
              </p:nvSpPr>
              <p:spPr>
                <a:xfrm>
                  <a:off x="277278" y="2075799"/>
                  <a:ext cx="2088232" cy="936104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2400" b="1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Normalization</a:t>
                  </a:r>
                  <a:endParaRPr lang="ko-KR" alt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5" name="모서리가 둥근 직사각형 24"/>
                <p:cNvSpPr/>
                <p:nvPr/>
              </p:nvSpPr>
              <p:spPr>
                <a:xfrm>
                  <a:off x="4584879" y="2075799"/>
                  <a:ext cx="2088232" cy="936104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2400" b="1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Pivoting</a:t>
                  </a:r>
                  <a:endParaRPr lang="ko-KR" alt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6" name="모서리가 둥근 직사각형 25"/>
                <p:cNvSpPr/>
                <p:nvPr/>
              </p:nvSpPr>
              <p:spPr>
                <a:xfrm>
                  <a:off x="2437518" y="2075799"/>
                  <a:ext cx="2088232" cy="936104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2400" b="1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Elimination</a:t>
                  </a:r>
                  <a:endParaRPr lang="ko-KR" alt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7" name="모서리가 둥근 직사각형 26"/>
                <p:cNvSpPr/>
                <p:nvPr/>
              </p:nvSpPr>
              <p:spPr>
                <a:xfrm>
                  <a:off x="6731820" y="2075799"/>
                  <a:ext cx="2088232" cy="936104"/>
                </a:xfrm>
                <a:prstGeom prst="round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ko-KR" sz="2400" b="1" dirty="0" smtClean="0">
                      <a:solidFill>
                        <a:schemeClr val="tx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Times New Roman" pitchFamily="18" charset="0"/>
                      <a:cs typeface="Times New Roman" pitchFamily="18" charset="0"/>
                    </a:rPr>
                    <a:t>Solve</a:t>
                  </a:r>
                  <a:endParaRPr lang="ko-KR" alt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8" name="한쪽 모서리가 둥근 사각형 27"/>
                <p:cNvSpPr/>
                <p:nvPr/>
              </p:nvSpPr>
              <p:spPr>
                <a:xfrm rot="10800000">
                  <a:off x="277278" y="3429000"/>
                  <a:ext cx="2088232" cy="2755282"/>
                </a:xfrm>
                <a:prstGeom prst="round1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9" name="직사각형 28"/>
                <p:cNvSpPr/>
                <p:nvPr/>
              </p:nvSpPr>
              <p:spPr>
                <a:xfrm>
                  <a:off x="2437518" y="3429000"/>
                  <a:ext cx="2088232" cy="2759146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0" name="직사각형 29"/>
                <p:cNvSpPr/>
                <p:nvPr/>
              </p:nvSpPr>
              <p:spPr>
                <a:xfrm>
                  <a:off x="4584879" y="3419984"/>
                  <a:ext cx="2088232" cy="2759146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1" name="타원 30"/>
                <p:cNvSpPr/>
                <p:nvPr/>
              </p:nvSpPr>
              <p:spPr>
                <a:xfrm>
                  <a:off x="2123728" y="2471843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2" name="타원 31"/>
                <p:cNvSpPr/>
                <p:nvPr/>
              </p:nvSpPr>
              <p:spPr>
                <a:xfrm>
                  <a:off x="2530018" y="2471843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3" name="타원 32"/>
                <p:cNvSpPr/>
                <p:nvPr/>
              </p:nvSpPr>
              <p:spPr>
                <a:xfrm>
                  <a:off x="4283968" y="2471843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" name="타원 33"/>
                <p:cNvSpPr/>
                <p:nvPr/>
              </p:nvSpPr>
              <p:spPr>
                <a:xfrm>
                  <a:off x="4690258" y="2471843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5" name="타원 34"/>
                <p:cNvSpPr/>
                <p:nvPr/>
              </p:nvSpPr>
              <p:spPr>
                <a:xfrm>
                  <a:off x="6431329" y="2471843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" name="타원 35"/>
                <p:cNvSpPr/>
                <p:nvPr/>
              </p:nvSpPr>
              <p:spPr>
                <a:xfrm>
                  <a:off x="6837619" y="2471843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7" name="타원 36"/>
                <p:cNvSpPr/>
                <p:nvPr/>
              </p:nvSpPr>
              <p:spPr>
                <a:xfrm>
                  <a:off x="1249386" y="2819565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8" name="타원 37"/>
                <p:cNvSpPr/>
                <p:nvPr/>
              </p:nvSpPr>
              <p:spPr>
                <a:xfrm>
                  <a:off x="3409626" y="2819565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9" name="타원 38"/>
                <p:cNvSpPr/>
                <p:nvPr/>
              </p:nvSpPr>
              <p:spPr>
                <a:xfrm>
                  <a:off x="5569866" y="2819565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0" name="타원 39"/>
                <p:cNvSpPr/>
                <p:nvPr/>
              </p:nvSpPr>
              <p:spPr>
                <a:xfrm>
                  <a:off x="7730106" y="2819565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1" name="타원 40"/>
                <p:cNvSpPr/>
                <p:nvPr/>
              </p:nvSpPr>
              <p:spPr>
                <a:xfrm>
                  <a:off x="1249386" y="3475250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2" name="타원 41"/>
                <p:cNvSpPr/>
                <p:nvPr/>
              </p:nvSpPr>
              <p:spPr>
                <a:xfrm>
                  <a:off x="3409626" y="3475250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3" name="타원 42"/>
                <p:cNvSpPr/>
                <p:nvPr/>
              </p:nvSpPr>
              <p:spPr>
                <a:xfrm>
                  <a:off x="7730106" y="3475250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44" name="타원 43"/>
                <p:cNvSpPr/>
                <p:nvPr/>
              </p:nvSpPr>
              <p:spPr>
                <a:xfrm>
                  <a:off x="5569866" y="3475250"/>
                  <a:ext cx="144016" cy="14401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4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16" name="달 15"/>
              <p:cNvSpPr/>
              <p:nvPr/>
            </p:nvSpPr>
            <p:spPr>
              <a:xfrm>
                <a:off x="2335550" y="2297364"/>
                <a:ext cx="114847" cy="396044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7" name="달 16"/>
              <p:cNvSpPr/>
              <p:nvPr/>
            </p:nvSpPr>
            <p:spPr>
              <a:xfrm>
                <a:off x="4495221" y="2273821"/>
                <a:ext cx="114847" cy="396044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달 17"/>
              <p:cNvSpPr/>
              <p:nvPr/>
            </p:nvSpPr>
            <p:spPr>
              <a:xfrm>
                <a:off x="6634474" y="2276872"/>
                <a:ext cx="114847" cy="396044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>
                  <a:rot lat="0" lon="0" rev="1620000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9" name="달 18"/>
              <p:cNvSpPr/>
              <p:nvPr/>
            </p:nvSpPr>
            <p:spPr>
              <a:xfrm>
                <a:off x="1163516" y="2891574"/>
                <a:ext cx="155245" cy="640734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0" name="달 19"/>
              <p:cNvSpPr/>
              <p:nvPr/>
            </p:nvSpPr>
            <p:spPr>
              <a:xfrm>
                <a:off x="3319124" y="2891573"/>
                <a:ext cx="155245" cy="640734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" name="달 20"/>
              <p:cNvSpPr/>
              <p:nvPr/>
            </p:nvSpPr>
            <p:spPr>
              <a:xfrm>
                <a:off x="5479364" y="2891573"/>
                <a:ext cx="155245" cy="640734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2" name="달 21"/>
              <p:cNvSpPr/>
              <p:nvPr/>
            </p:nvSpPr>
            <p:spPr>
              <a:xfrm>
                <a:off x="7626725" y="2891573"/>
                <a:ext cx="155245" cy="640734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400" b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1813844" y="3587409"/>
              <a:ext cx="2088232" cy="20660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ko-KR" dirty="0"/>
            </a:p>
            <a:p>
              <a:pPr algn="ctr"/>
              <a:r>
                <a:rPr lang="en-US" altLang="ko-KR" sz="2000" dirty="0" smtClean="0"/>
                <a:t>1. </a:t>
              </a:r>
              <a:r>
                <a:rPr lang="ko-KR" altLang="en-US" sz="2000" dirty="0" smtClean="0"/>
                <a:t>각 </a:t>
              </a:r>
              <a:r>
                <a:rPr lang="en-US" altLang="ko-KR" sz="2000" dirty="0" smtClean="0"/>
                <a:t>row</a:t>
              </a:r>
              <a:r>
                <a:rPr lang="ko-KR" altLang="en-US" sz="2000" dirty="0" smtClean="0"/>
                <a:t>에서 </a:t>
              </a:r>
              <a:endParaRPr lang="en-US" altLang="ko-KR" sz="2000" dirty="0" smtClean="0"/>
            </a:p>
            <a:p>
              <a:pPr algn="ctr"/>
              <a:r>
                <a:rPr lang="ko-KR" altLang="en-US" sz="2000" dirty="0" smtClean="0"/>
                <a:t>최댓값 저장</a:t>
              </a:r>
              <a:r>
                <a:rPr lang="en-US" altLang="ko-KR" sz="2000" dirty="0" smtClean="0"/>
                <a:t>(s)</a:t>
              </a:r>
            </a:p>
            <a:p>
              <a:pPr algn="ctr"/>
              <a:endParaRPr lang="en-US" altLang="ko-KR" sz="2000" dirty="0" smtClean="0"/>
            </a:p>
            <a:p>
              <a:pPr algn="ctr"/>
              <a:r>
                <a:rPr lang="en-US" altLang="ko-KR" sz="2000" dirty="0"/>
                <a:t>2</a:t>
              </a:r>
              <a:r>
                <a:rPr lang="en-US" altLang="ko-KR" sz="2000" dirty="0" smtClean="0"/>
                <a:t>. </a:t>
              </a:r>
              <a:r>
                <a:rPr lang="ko-KR" altLang="en-US" sz="2000" dirty="0" smtClean="0"/>
                <a:t>각 </a:t>
              </a:r>
              <a:r>
                <a:rPr lang="en-US" altLang="ko-KR" sz="2000" dirty="0" smtClean="0"/>
                <a:t>row</a:t>
              </a:r>
              <a:r>
                <a:rPr lang="ko-KR" altLang="en-US" sz="2000" dirty="0" smtClean="0"/>
                <a:t>의 원소들을 해당 </a:t>
              </a:r>
              <a:r>
                <a:rPr lang="en-US" altLang="ko-KR" sz="2000" dirty="0" smtClean="0"/>
                <a:t>row</a:t>
              </a:r>
              <a:r>
                <a:rPr lang="ko-KR" altLang="en-US" sz="2000" dirty="0" smtClean="0"/>
                <a:t>에서의 최댓값</a:t>
              </a:r>
              <a:r>
                <a:rPr lang="en-US" altLang="ko-KR" sz="2000" dirty="0" smtClean="0"/>
                <a:t>(s)</a:t>
              </a:r>
              <a:r>
                <a:rPr lang="ko-KR" altLang="en-US" sz="2000" dirty="0" smtClean="0"/>
                <a:t>으로 나눔</a:t>
              </a:r>
              <a:r>
                <a:rPr lang="en-US" altLang="ko-KR" sz="2000" dirty="0" smtClean="0"/>
                <a:t>.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974083" y="3587409"/>
              <a:ext cx="2088232" cy="17790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ko-KR" dirty="0" smtClean="0"/>
            </a:p>
            <a:p>
              <a:pPr algn="ctr"/>
              <a:r>
                <a:rPr lang="en-US" altLang="ko-KR" sz="2000" dirty="0"/>
                <a:t>4</a:t>
              </a:r>
              <a:r>
                <a:rPr lang="en-US" altLang="ko-KR" sz="2000" dirty="0" smtClean="0"/>
                <a:t>. Pivot</a:t>
              </a:r>
              <a:r>
                <a:rPr lang="ko-KR" altLang="en-US" sz="2000" dirty="0" smtClean="0"/>
                <a:t>값 호출</a:t>
              </a:r>
              <a:endParaRPr lang="en-US" altLang="ko-KR" sz="2000" dirty="0" smtClean="0"/>
            </a:p>
            <a:p>
              <a:pPr algn="ctr"/>
              <a:endParaRPr lang="en-US" altLang="ko-KR" sz="2000" dirty="0"/>
            </a:p>
            <a:p>
              <a:pPr algn="ctr"/>
              <a:r>
                <a:rPr lang="en-US" altLang="ko-KR" sz="2000" dirty="0" smtClean="0"/>
                <a:t>5. (k, k)</a:t>
              </a:r>
              <a:r>
                <a:rPr lang="ko-KR" altLang="en-US" sz="2000" dirty="0" smtClean="0"/>
                <a:t>원소 아래에 있는  </a:t>
              </a:r>
              <a:r>
                <a:rPr lang="en-US" altLang="ko-KR" sz="2000" dirty="0" smtClean="0"/>
                <a:t>k-</a:t>
              </a:r>
              <a:r>
                <a:rPr lang="en-US" altLang="ko-KR" sz="2000" dirty="0" err="1" smtClean="0"/>
                <a:t>th</a:t>
              </a:r>
              <a:r>
                <a:rPr lang="en-US" altLang="ko-KR" sz="2000" dirty="0" smtClean="0"/>
                <a:t> column </a:t>
              </a:r>
              <a:r>
                <a:rPr lang="ko-KR" altLang="en-US" sz="2000" dirty="0" smtClean="0"/>
                <a:t>원소들 모두</a:t>
              </a:r>
              <a:r>
                <a:rPr lang="en-US" altLang="ko-KR" sz="2000" dirty="0" smtClean="0"/>
                <a:t> </a:t>
              </a:r>
              <a:r>
                <a:rPr lang="ko-KR" altLang="en-US" sz="2000" dirty="0" smtClean="0"/>
                <a:t>제거</a:t>
              </a:r>
              <a:endParaRPr lang="en-US" altLang="ko-KR" sz="2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129047" y="3587409"/>
              <a:ext cx="2080629" cy="17790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ko-KR" dirty="0" smtClean="0"/>
            </a:p>
            <a:p>
              <a:pPr algn="ctr"/>
              <a:r>
                <a:rPr lang="en-US" altLang="ko-KR" sz="2000" dirty="0"/>
                <a:t>3</a:t>
              </a:r>
              <a:r>
                <a:rPr lang="en-US" altLang="ko-KR" sz="2000" dirty="0" smtClean="0"/>
                <a:t>. k-</a:t>
              </a:r>
              <a:r>
                <a:rPr lang="en-US" altLang="ko-KR" sz="2000" dirty="0" err="1" smtClean="0"/>
                <a:t>th</a:t>
              </a:r>
              <a:r>
                <a:rPr lang="en-US" altLang="ko-KR" sz="2000" dirty="0" smtClean="0"/>
                <a:t> column</a:t>
              </a:r>
              <a:r>
                <a:rPr lang="ko-KR" altLang="en-US" sz="2000" dirty="0" smtClean="0"/>
                <a:t>에서</a:t>
              </a:r>
              <a:r>
                <a:rPr lang="ko-KR" altLang="en-US" sz="2000" dirty="0"/>
                <a:t>의</a:t>
              </a:r>
              <a:r>
                <a:rPr lang="ko-KR" altLang="en-US" sz="2000" dirty="0" smtClean="0"/>
                <a:t> 최대값을 가지고 있는 </a:t>
              </a:r>
              <a:r>
                <a:rPr lang="en-US" altLang="ko-KR" sz="2000" dirty="0" smtClean="0"/>
                <a:t>row</a:t>
              </a:r>
              <a:r>
                <a:rPr lang="ko-KR" altLang="en-US" sz="2000" dirty="0" smtClean="0"/>
                <a:t>를 </a:t>
              </a:r>
              <a:r>
                <a:rPr lang="en-US" altLang="ko-KR" sz="2000" dirty="0"/>
                <a:t>k</a:t>
              </a:r>
              <a:r>
                <a:rPr lang="en-US" altLang="ko-KR" sz="2000" dirty="0" smtClean="0"/>
                <a:t>-</a:t>
              </a:r>
              <a:r>
                <a:rPr lang="en-US" altLang="ko-KR" sz="2000" dirty="0" err="1" smtClean="0"/>
                <a:t>th</a:t>
              </a:r>
              <a:r>
                <a:rPr lang="en-US" altLang="ko-KR" sz="2000" dirty="0" smtClean="0"/>
                <a:t> row</a:t>
              </a:r>
              <a:r>
                <a:rPr lang="ko-KR" altLang="en-US" sz="2000" dirty="0" smtClean="0"/>
                <a:t>로 이동</a:t>
              </a:r>
              <a:endParaRPr lang="ko-KR" altLang="en-US" sz="2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8268384" y="3587409"/>
                  <a:ext cx="2088233" cy="22973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endParaRPr lang="en-US" altLang="ko-KR" dirty="0" smtClean="0"/>
                </a:p>
                <a:p>
                  <a:pPr algn="ctr"/>
                  <a:r>
                    <a:rPr lang="en-US" altLang="ko-KR" sz="2000" dirty="0" smtClean="0"/>
                    <a:t>7. i-th row</a:t>
                  </a:r>
                  <a:r>
                    <a:rPr lang="ko-KR" altLang="en-US" sz="2000" dirty="0" smtClean="0"/>
                    <a:t>에</a:t>
                  </a:r>
                  <a14:m>
                    <m:oMath xmlns:m="http://schemas.openxmlformats.org/officeDocument/2006/math">
                      <m:r>
                        <a:rPr lang="ko-KR" altLang="en-US" sz="2000" b="0" i="1" dirty="0">
                          <a:latin typeface="Cambria Math" panose="02040503050406030204" pitchFamily="18" charset="0"/>
                        </a:rPr>
                        <m:t>서</m:t>
                      </m:r>
                    </m:oMath>
                  </a14:m>
                  <a:endParaRPr lang="en-US" altLang="ko-KR" sz="2000" b="0" i="1" dirty="0" smtClean="0">
                    <a:latin typeface="Cambria Math" panose="02040503050406030204" pitchFamily="18" charset="0"/>
                  </a:endParaRPr>
                </a:p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d>
                              <m:d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𝑠𝑢𝑚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</m:oMath>
                    </m:oMathPara>
                  </a14:m>
                  <a:endParaRPr lang="en-US" altLang="ko-KR" sz="2000" dirty="0" smtClean="0"/>
                </a:p>
                <a:p>
                  <a:pPr algn="ctr"/>
                  <a:endParaRPr lang="en-US" altLang="ko-KR" sz="2000" dirty="0" smtClean="0"/>
                </a:p>
                <a:p>
                  <a:pPr algn="ctr"/>
                  <a:r>
                    <a:rPr lang="ko-KR" altLang="en-US" sz="2000" dirty="0" smtClean="0"/>
                    <a:t>식을 통해 </a:t>
                  </a:r>
                  <a:r>
                    <a:rPr lang="en-US" altLang="ko-KR" sz="2000" dirty="0" smtClean="0"/>
                    <a:t>solution </a:t>
                  </a:r>
                  <a:r>
                    <a:rPr lang="ko-KR" altLang="en-US" sz="2000" dirty="0" smtClean="0"/>
                    <a:t>계산</a:t>
                  </a:r>
                  <a:r>
                    <a:rPr lang="en-US" altLang="ko-KR" sz="2000" dirty="0" smtClean="0"/>
                    <a:t>.</a:t>
                  </a:r>
                </a:p>
                <a:p>
                  <a:pPr algn="ctr"/>
                  <a:endParaRPr lang="ko-KR" altLang="en-US" dirty="0"/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68384" y="3587409"/>
                  <a:ext cx="2088233" cy="2297371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26133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그림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1020" y="2027639"/>
            <a:ext cx="2796457" cy="2872724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1. Read &amp; Print</a:t>
            </a:r>
            <a:endParaRPr lang="ko-KR" altLang="en-US" sz="4400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191" y="1989919"/>
            <a:ext cx="4943845" cy="4794784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581191" y="3374265"/>
            <a:ext cx="3681716" cy="6310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" name="직선 연결선 12"/>
          <p:cNvCxnSpPr>
            <a:stCxn id="11" idx="3"/>
          </p:cNvCxnSpPr>
          <p:nvPr/>
        </p:nvCxnSpPr>
        <p:spPr>
          <a:xfrm>
            <a:off x="4262907" y="3689798"/>
            <a:ext cx="553792" cy="64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790941" y="3505131"/>
            <a:ext cx="2021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matrix A</a:t>
            </a:r>
            <a:r>
              <a:rPr lang="ko-KR" altLang="en-US" dirty="0" smtClean="0">
                <a:solidFill>
                  <a:srgbClr val="FF0000"/>
                </a:solidFill>
              </a:rPr>
              <a:t>의 크기 입력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53554" y="5705209"/>
            <a:ext cx="4971482" cy="7203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 flipH="1">
            <a:off x="5525036" y="6065389"/>
            <a:ext cx="6890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239814" y="5779239"/>
            <a:ext cx="2021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matrix A, B</a:t>
            </a:r>
            <a:r>
              <a:rPr lang="ko-KR" altLang="en-US" dirty="0" smtClean="0">
                <a:solidFill>
                  <a:srgbClr val="FF0000"/>
                </a:solidFill>
              </a:rPr>
              <a:t>의 </a:t>
            </a:r>
            <a:r>
              <a:rPr lang="en-US" altLang="ko-KR" dirty="0" err="1">
                <a:solidFill>
                  <a:srgbClr val="FF0000"/>
                </a:solidFill>
              </a:rPr>
              <a:t>i-th</a:t>
            </a:r>
            <a:r>
              <a:rPr lang="en-US" altLang="ko-KR" dirty="0">
                <a:solidFill>
                  <a:srgbClr val="FF0000"/>
                </a:solidFill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row</a:t>
            </a:r>
            <a:r>
              <a:rPr lang="ko-KR" altLang="en-US" dirty="0" smtClean="0">
                <a:solidFill>
                  <a:srgbClr val="FF0000"/>
                </a:solidFill>
              </a:rPr>
              <a:t>원소 입력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6895430" y="2011674"/>
            <a:ext cx="2732734" cy="6431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3" name="직선 연결선 22"/>
          <p:cNvCxnSpPr>
            <a:endCxn id="24" idx="1"/>
          </p:cNvCxnSpPr>
          <p:nvPr/>
        </p:nvCxnSpPr>
        <p:spPr>
          <a:xfrm>
            <a:off x="9644130" y="2306644"/>
            <a:ext cx="409712" cy="64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053842" y="1989918"/>
            <a:ext cx="2021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검산을 위해 초기 </a:t>
            </a:r>
            <a:r>
              <a:rPr lang="en-US" altLang="ko-KR" dirty="0" smtClean="0">
                <a:solidFill>
                  <a:srgbClr val="FF0000"/>
                </a:solidFill>
              </a:rPr>
              <a:t>matrix A </a:t>
            </a:r>
            <a:r>
              <a:rPr lang="ko-KR" altLang="en-US" dirty="0" smtClean="0">
                <a:solidFill>
                  <a:srgbClr val="FF0000"/>
                </a:solidFill>
              </a:rPr>
              <a:t>저장해놓기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6884432" y="2808277"/>
            <a:ext cx="2964554" cy="20920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6" name="직선 연결선 25"/>
          <p:cNvCxnSpPr/>
          <p:nvPr/>
        </p:nvCxnSpPr>
        <p:spPr>
          <a:xfrm>
            <a:off x="9865217" y="3818509"/>
            <a:ext cx="553792" cy="64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419009" y="3650954"/>
            <a:ext cx="2021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>
                <a:solidFill>
                  <a:srgbClr val="FF0000"/>
                </a:solidFill>
              </a:rPr>
              <a:t>Matrix A, B </a:t>
            </a:r>
            <a:r>
              <a:rPr lang="ko-KR" altLang="en-US" dirty="0" smtClean="0">
                <a:solidFill>
                  <a:srgbClr val="FF0000"/>
                </a:solidFill>
              </a:rPr>
              <a:t>출력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01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36" y="1841680"/>
            <a:ext cx="4470167" cy="5119352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3756" y="1898638"/>
            <a:ext cx="3700192" cy="4959362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/>
              <a:t>2</a:t>
            </a:r>
            <a:r>
              <a:rPr lang="en-US" altLang="ko-KR" sz="4400" dirty="0" smtClean="0"/>
              <a:t>. Gaussian Elimination</a:t>
            </a:r>
            <a:endParaRPr lang="ko-KR" altLang="en-US" sz="4400" dirty="0"/>
          </a:p>
        </p:txBody>
      </p:sp>
      <p:grpSp>
        <p:nvGrpSpPr>
          <p:cNvPr id="17" name="그룹 16"/>
          <p:cNvGrpSpPr/>
          <p:nvPr/>
        </p:nvGrpSpPr>
        <p:grpSpPr>
          <a:xfrm>
            <a:off x="69635" y="2205993"/>
            <a:ext cx="5893284" cy="1423798"/>
            <a:chOff x="69635" y="2205993"/>
            <a:chExt cx="5893284" cy="1423798"/>
          </a:xfrm>
        </p:grpSpPr>
        <p:sp>
          <p:nvSpPr>
            <p:cNvPr id="11" name="직사각형 10"/>
            <p:cNvSpPr/>
            <p:nvPr/>
          </p:nvSpPr>
          <p:spPr>
            <a:xfrm>
              <a:off x="69635" y="2205993"/>
              <a:ext cx="4444409" cy="550768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13" name="직선 연결선 12"/>
            <p:cNvCxnSpPr/>
            <p:nvPr/>
          </p:nvCxnSpPr>
          <p:spPr>
            <a:xfrm>
              <a:off x="4116040" y="2783423"/>
              <a:ext cx="344547" cy="16276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463807" y="2706461"/>
              <a:ext cx="149911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>
                  <a:solidFill>
                    <a:srgbClr val="FF0000"/>
                  </a:solidFill>
                </a:rPr>
                <a:t>Intent(</a:t>
              </a:r>
              <a:r>
                <a:rPr lang="en-US" altLang="ko-KR" dirty="0" err="1" smtClean="0">
                  <a:solidFill>
                    <a:srgbClr val="FF0000"/>
                  </a:solidFill>
                </a:rPr>
                <a:t>inout</a:t>
              </a:r>
              <a:r>
                <a:rPr lang="en-US" altLang="ko-KR" dirty="0" smtClean="0">
                  <a:solidFill>
                    <a:srgbClr val="FF0000"/>
                  </a:solidFill>
                </a:rPr>
                <a:t>)</a:t>
              </a:r>
              <a:r>
                <a:rPr lang="ko-KR" altLang="en-US" dirty="0" smtClean="0">
                  <a:solidFill>
                    <a:srgbClr val="FF0000"/>
                  </a:solidFill>
                </a:rPr>
                <a:t>처리 안 하면 </a:t>
              </a:r>
              <a:r>
                <a:rPr lang="en-US" altLang="ko-KR" dirty="0" smtClean="0">
                  <a:solidFill>
                    <a:srgbClr val="FF0000"/>
                  </a:solidFill>
                </a:rPr>
                <a:t>error </a:t>
              </a:r>
              <a:r>
                <a:rPr lang="ko-KR" altLang="en-US" dirty="0" smtClean="0">
                  <a:solidFill>
                    <a:srgbClr val="FF0000"/>
                  </a:solidFill>
                </a:rPr>
                <a:t>발생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6" name="직선 연결선 15"/>
          <p:cNvCxnSpPr/>
          <p:nvPr/>
        </p:nvCxnSpPr>
        <p:spPr>
          <a:xfrm flipH="1" flipV="1">
            <a:off x="3825023" y="5046799"/>
            <a:ext cx="270457" cy="34828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109603" y="5220943"/>
            <a:ext cx="1365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각 </a:t>
            </a:r>
            <a:r>
              <a:rPr lang="en-US" altLang="ko-KR" dirty="0" smtClean="0">
                <a:solidFill>
                  <a:srgbClr val="FF0000"/>
                </a:solidFill>
              </a:rPr>
              <a:t>row</a:t>
            </a:r>
            <a:r>
              <a:rPr lang="ko-KR" altLang="en-US" dirty="0" smtClean="0">
                <a:solidFill>
                  <a:srgbClr val="FF0000"/>
                </a:solidFill>
              </a:rPr>
              <a:t>에서 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smtClean="0">
                <a:solidFill>
                  <a:srgbClr val="FF0000"/>
                </a:solidFill>
              </a:rPr>
              <a:t>최댓값 저장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988676" y="3310733"/>
            <a:ext cx="3088109" cy="32272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직사각형 24"/>
          <p:cNvSpPr/>
          <p:nvPr/>
        </p:nvSpPr>
        <p:spPr>
          <a:xfrm>
            <a:off x="419105" y="3292245"/>
            <a:ext cx="4094939" cy="17392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6" name="직선 연결선 25"/>
          <p:cNvCxnSpPr/>
          <p:nvPr/>
        </p:nvCxnSpPr>
        <p:spPr>
          <a:xfrm>
            <a:off x="9110863" y="4552605"/>
            <a:ext cx="553792" cy="64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698733" y="3958879"/>
            <a:ext cx="1912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K-</a:t>
            </a:r>
            <a:r>
              <a:rPr lang="en-US" altLang="ko-KR" dirty="0" err="1" smtClean="0">
                <a:solidFill>
                  <a:srgbClr val="FF0000"/>
                </a:solidFill>
              </a:rPr>
              <a:t>th</a:t>
            </a:r>
            <a:r>
              <a:rPr lang="en-US" altLang="ko-KR" dirty="0" smtClean="0">
                <a:solidFill>
                  <a:srgbClr val="FF0000"/>
                </a:solidFill>
              </a:rPr>
              <a:t> column</a:t>
            </a:r>
            <a:r>
              <a:rPr lang="ko-KR" altLang="en-US" dirty="0" smtClean="0">
                <a:solidFill>
                  <a:srgbClr val="FF0000"/>
                </a:solidFill>
              </a:rPr>
              <a:t>에서의 최댓값을 찾고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그 </a:t>
            </a:r>
            <a:r>
              <a:rPr lang="en-US" altLang="ko-KR" dirty="0" smtClean="0">
                <a:solidFill>
                  <a:srgbClr val="FF0000"/>
                </a:solidFill>
              </a:rPr>
              <a:t>row</a:t>
            </a:r>
            <a:r>
              <a:rPr lang="ko-KR" altLang="en-US" dirty="0" smtClean="0">
                <a:solidFill>
                  <a:srgbClr val="FF0000"/>
                </a:solidFill>
              </a:rPr>
              <a:t>을 </a:t>
            </a:r>
            <a:r>
              <a:rPr lang="en-US" altLang="ko-KR" dirty="0" smtClean="0">
                <a:solidFill>
                  <a:srgbClr val="FF0000"/>
                </a:solidFill>
              </a:rPr>
              <a:t>k-</a:t>
            </a:r>
            <a:r>
              <a:rPr lang="en-US" altLang="ko-KR" dirty="0" err="1" smtClean="0">
                <a:solidFill>
                  <a:srgbClr val="FF0000"/>
                </a:solidFill>
              </a:rPr>
              <a:t>th</a:t>
            </a:r>
            <a:r>
              <a:rPr lang="en-US" altLang="ko-KR" dirty="0" smtClean="0">
                <a:solidFill>
                  <a:srgbClr val="FF0000"/>
                </a:solidFill>
              </a:rPr>
              <a:t> row</a:t>
            </a:r>
            <a:r>
              <a:rPr lang="ko-KR" altLang="en-US" dirty="0" smtClean="0">
                <a:solidFill>
                  <a:srgbClr val="FF0000"/>
                </a:solidFill>
              </a:rPr>
              <a:t>로 이동시킴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419105" y="5221764"/>
            <a:ext cx="3463911" cy="130782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0" name="직선 연결선 29"/>
          <p:cNvCxnSpPr/>
          <p:nvPr/>
        </p:nvCxnSpPr>
        <p:spPr>
          <a:xfrm flipH="1" flipV="1">
            <a:off x="3883017" y="6328558"/>
            <a:ext cx="233023" cy="78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116040" y="6143892"/>
            <a:ext cx="1486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normalization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3775" y="3696145"/>
            <a:ext cx="7540355" cy="108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03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5598" y="1989918"/>
            <a:ext cx="4369172" cy="3586634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131" y="1989918"/>
            <a:ext cx="5188155" cy="409724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/>
              <a:t>2</a:t>
            </a:r>
            <a:r>
              <a:rPr lang="en-US" altLang="ko-KR" sz="4400" dirty="0" smtClean="0"/>
              <a:t>. Gaussian Elimination</a:t>
            </a:r>
            <a:endParaRPr lang="ko-KR" altLang="en-US" sz="4400" dirty="0"/>
          </a:p>
        </p:txBody>
      </p:sp>
      <p:cxnSp>
        <p:nvCxnSpPr>
          <p:cNvPr id="16" name="직선 연결선 15"/>
          <p:cNvCxnSpPr/>
          <p:nvPr/>
        </p:nvCxnSpPr>
        <p:spPr>
          <a:xfrm flipH="1" flipV="1">
            <a:off x="2937208" y="5717543"/>
            <a:ext cx="270457" cy="34828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07665" y="5891688"/>
            <a:ext cx="1634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Lower triangle </a:t>
            </a:r>
            <a:r>
              <a:rPr lang="ko-KR" altLang="en-US" dirty="0" smtClean="0">
                <a:solidFill>
                  <a:srgbClr val="FF0000"/>
                </a:solidFill>
              </a:rPr>
              <a:t>원소들 모두 제거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6660020" y="3443269"/>
            <a:ext cx="3900655" cy="17211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9549683" y="5588677"/>
            <a:ext cx="2021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mtClean="0">
                <a:solidFill>
                  <a:srgbClr val="FF0000"/>
                </a:solidFill>
              </a:rPr>
              <a:t>Solution </a:t>
            </a:r>
            <a:r>
              <a:rPr lang="ko-KR" altLang="en-US" dirty="0" smtClean="0">
                <a:solidFill>
                  <a:srgbClr val="FF0000"/>
                </a:solidFill>
              </a:rPr>
              <a:t>계산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697261" y="3566672"/>
            <a:ext cx="4834025" cy="21515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6" name="직선 연결선 25"/>
          <p:cNvCxnSpPr/>
          <p:nvPr/>
        </p:nvCxnSpPr>
        <p:spPr>
          <a:xfrm>
            <a:off x="10122794" y="5164428"/>
            <a:ext cx="8321" cy="4120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24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4664" y="2046382"/>
            <a:ext cx="4872522" cy="2769369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406" y="2061772"/>
            <a:ext cx="5643514" cy="310265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3. Solution &amp; check</a:t>
            </a:r>
            <a:endParaRPr lang="ko-KR" altLang="en-US" sz="4400" dirty="0"/>
          </a:p>
        </p:txBody>
      </p:sp>
      <p:cxnSp>
        <p:nvCxnSpPr>
          <p:cNvPr id="16" name="직선 연결선 15"/>
          <p:cNvCxnSpPr/>
          <p:nvPr/>
        </p:nvCxnSpPr>
        <p:spPr>
          <a:xfrm flipV="1">
            <a:off x="3593206" y="3763093"/>
            <a:ext cx="827" cy="6203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17426" y="4398758"/>
            <a:ext cx="28560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Gaussian Elimination</a:t>
            </a:r>
            <a:r>
              <a:rPr lang="ko-KR" altLang="en-US" dirty="0" smtClean="0">
                <a:solidFill>
                  <a:srgbClr val="FF0000"/>
                </a:solidFill>
              </a:rPr>
              <a:t>을 모두 마친 후에 </a:t>
            </a:r>
            <a:r>
              <a:rPr lang="en-US" altLang="ko-KR" dirty="0" smtClean="0">
                <a:solidFill>
                  <a:srgbClr val="FF0000"/>
                </a:solidFill>
              </a:rPr>
              <a:t>diagonal </a:t>
            </a:r>
            <a:r>
              <a:rPr lang="ko-KR" altLang="en-US" dirty="0" smtClean="0">
                <a:solidFill>
                  <a:srgbClr val="FF0000"/>
                </a:solidFill>
              </a:rPr>
              <a:t>원소 중 </a:t>
            </a:r>
            <a:r>
              <a:rPr lang="en-US" altLang="ko-KR" dirty="0" smtClean="0">
                <a:solidFill>
                  <a:srgbClr val="FF0000"/>
                </a:solidFill>
              </a:rPr>
              <a:t>0</a:t>
            </a:r>
            <a:r>
              <a:rPr lang="ko-KR" altLang="en-US" dirty="0" smtClean="0">
                <a:solidFill>
                  <a:srgbClr val="FF0000"/>
                </a:solidFill>
              </a:rPr>
              <a:t>이 있으면 메시지 출력 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6484664" y="2279560"/>
            <a:ext cx="4872522" cy="250975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8017097" y="5325200"/>
            <a:ext cx="21314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처음 저장해놓은 초기 </a:t>
            </a:r>
            <a:r>
              <a:rPr lang="en-US" altLang="ko-KR" dirty="0" smtClean="0">
                <a:solidFill>
                  <a:srgbClr val="FF0000"/>
                </a:solidFill>
              </a:rPr>
              <a:t>matrix A </a:t>
            </a:r>
            <a:r>
              <a:rPr lang="ko-KR" altLang="en-US" dirty="0" smtClean="0">
                <a:solidFill>
                  <a:srgbClr val="FF0000"/>
                </a:solidFill>
              </a:rPr>
              <a:t>원소들을 </a:t>
            </a:r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r>
              <a:rPr lang="ko-KR" altLang="en-US" dirty="0" smtClean="0">
                <a:solidFill>
                  <a:srgbClr val="FF0000"/>
                </a:solidFill>
              </a:rPr>
              <a:t>와 곱해 </a:t>
            </a:r>
            <a:r>
              <a:rPr lang="en-US" altLang="ko-KR" dirty="0" smtClean="0">
                <a:solidFill>
                  <a:srgbClr val="FF0000"/>
                </a:solidFill>
              </a:rPr>
              <a:t>B</a:t>
            </a:r>
            <a:r>
              <a:rPr lang="ko-KR" altLang="en-US" dirty="0" smtClean="0">
                <a:solidFill>
                  <a:srgbClr val="FF0000"/>
                </a:solidFill>
              </a:rPr>
              <a:t>를 계산</a:t>
            </a:r>
            <a:r>
              <a:rPr lang="en-US" altLang="ko-KR" dirty="0" smtClean="0">
                <a:solidFill>
                  <a:srgbClr val="FF0000"/>
                </a:solidFill>
              </a:rPr>
              <a:t>.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841150" y="3289438"/>
            <a:ext cx="5238770" cy="45831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6" name="직선 연결선 25"/>
          <p:cNvCxnSpPr/>
          <p:nvPr/>
        </p:nvCxnSpPr>
        <p:spPr>
          <a:xfrm>
            <a:off x="8920925" y="4860423"/>
            <a:ext cx="8321" cy="41204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/>
          <p:cNvSpPr/>
          <p:nvPr/>
        </p:nvSpPr>
        <p:spPr>
          <a:xfrm>
            <a:off x="436406" y="2046381"/>
            <a:ext cx="2448462" cy="7096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연결선 11"/>
          <p:cNvCxnSpPr/>
          <p:nvPr/>
        </p:nvCxnSpPr>
        <p:spPr>
          <a:xfrm flipH="1">
            <a:off x="2884868" y="2366962"/>
            <a:ext cx="575667" cy="2178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60535" y="2077660"/>
            <a:ext cx="2064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Norm, </a:t>
            </a:r>
            <a:r>
              <a:rPr lang="en-US" altLang="ko-KR" dirty="0" err="1" smtClean="0">
                <a:solidFill>
                  <a:srgbClr val="FF0000"/>
                </a:solidFill>
              </a:rPr>
              <a:t>Elim</a:t>
            </a:r>
            <a:r>
              <a:rPr lang="en-US" altLang="ko-KR" dirty="0" smtClean="0">
                <a:solidFill>
                  <a:srgbClr val="FF0000"/>
                </a:solidFill>
              </a:rPr>
              <a:t>, Solve</a:t>
            </a:r>
            <a:r>
              <a:rPr lang="ko-KR" altLang="en-US" dirty="0" smtClean="0">
                <a:solidFill>
                  <a:srgbClr val="FF0000"/>
                </a:solidFill>
              </a:rPr>
              <a:t>를 차례대로 호출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53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Result &amp; analysis</a:t>
            </a:r>
            <a:endParaRPr lang="ko-KR" alt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340216" y="1882641"/>
            <a:ext cx="10276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(1) Round-off error </a:t>
            </a:r>
            <a:r>
              <a:rPr lang="ko-KR" altLang="en-US" sz="2000" b="1" dirty="0" smtClean="0"/>
              <a:t>가 나올 수 있는 예제</a:t>
            </a:r>
            <a:r>
              <a:rPr lang="en-US" altLang="ko-KR" sz="2000" b="1" dirty="0" smtClean="0"/>
              <a:t>1</a:t>
            </a:r>
            <a:r>
              <a:rPr lang="ko-KR" altLang="en-US" sz="2000" b="1" dirty="0" smtClean="0"/>
              <a:t> </a:t>
            </a:r>
            <a:endParaRPr lang="ko-KR" altLang="en-US" sz="2000" b="1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042" y="2616861"/>
            <a:ext cx="3715190" cy="886192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3229" y="2282751"/>
            <a:ext cx="5914422" cy="4493033"/>
          </a:xfrm>
          <a:prstGeom prst="rect">
            <a:avLst/>
          </a:prstGeom>
        </p:spPr>
      </p:pic>
      <p:sp>
        <p:nvSpPr>
          <p:cNvPr id="18" name="직사각형 17"/>
          <p:cNvSpPr/>
          <p:nvPr/>
        </p:nvSpPr>
        <p:spPr>
          <a:xfrm>
            <a:off x="5414313" y="5357611"/>
            <a:ext cx="1282701" cy="5924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5414313" y="4778000"/>
            <a:ext cx="1282701" cy="5924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9994006" y="6065949"/>
            <a:ext cx="1313645" cy="7098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144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4313" y="2110525"/>
            <a:ext cx="6045943" cy="4599368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400" dirty="0" smtClean="0"/>
              <a:t>Result &amp; analysis</a:t>
            </a:r>
            <a:endParaRPr lang="ko-KR" altLang="en-US" sz="4400" dirty="0"/>
          </a:p>
        </p:txBody>
      </p:sp>
      <p:sp>
        <p:nvSpPr>
          <p:cNvPr id="16" name="TextBox 15"/>
          <p:cNvSpPr txBox="1"/>
          <p:nvPr/>
        </p:nvSpPr>
        <p:spPr>
          <a:xfrm>
            <a:off x="340216" y="1882641"/>
            <a:ext cx="10276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/>
              <a:t>(1) Round-off error </a:t>
            </a:r>
            <a:r>
              <a:rPr lang="ko-KR" altLang="en-US" sz="2000" b="1" dirty="0" smtClean="0"/>
              <a:t>가 나올 수 있는 예제</a:t>
            </a:r>
            <a:r>
              <a:rPr lang="en-US" altLang="ko-KR" sz="2000" b="1" dirty="0" smtClean="0"/>
              <a:t>2</a:t>
            </a:r>
            <a:r>
              <a:rPr lang="ko-KR" altLang="en-US" sz="2000" b="1" dirty="0" smtClean="0"/>
              <a:t> </a:t>
            </a:r>
            <a:endParaRPr lang="ko-KR" altLang="en-US" sz="2000" b="1" dirty="0"/>
          </a:p>
        </p:txBody>
      </p:sp>
      <p:sp>
        <p:nvSpPr>
          <p:cNvPr id="18" name="직사각형 17"/>
          <p:cNvSpPr/>
          <p:nvPr/>
        </p:nvSpPr>
        <p:spPr>
          <a:xfrm>
            <a:off x="5414313" y="5280338"/>
            <a:ext cx="1282701" cy="5924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5414313" y="4649273"/>
            <a:ext cx="1282701" cy="6310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0122795" y="6027313"/>
            <a:ext cx="1337462" cy="68258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808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분할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분할</Template>
  <TotalTime>532</TotalTime>
  <Words>367</Words>
  <Application>Microsoft Office PowerPoint</Application>
  <PresentationFormat>와이드스크린</PresentationFormat>
  <Paragraphs>61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1" baseType="lpstr">
      <vt:lpstr>HY울릉도M</vt:lpstr>
      <vt:lpstr>휴먼매직체</vt:lpstr>
      <vt:lpstr>Cambria Math</vt:lpstr>
      <vt:lpstr>Gill Sans MT</vt:lpstr>
      <vt:lpstr>Times New Roman</vt:lpstr>
      <vt:lpstr>Wingdings 2</vt:lpstr>
      <vt:lpstr>분할</vt:lpstr>
      <vt:lpstr>소재수치해석 hw 3</vt:lpstr>
      <vt:lpstr>ASSIGNMENT</vt:lpstr>
      <vt:lpstr>Key code 구조</vt:lpstr>
      <vt:lpstr>1. Read &amp; Print</vt:lpstr>
      <vt:lpstr>2. Gaussian Elimination</vt:lpstr>
      <vt:lpstr>2. Gaussian Elimination</vt:lpstr>
      <vt:lpstr>3. Solution &amp; check</vt:lpstr>
      <vt:lpstr>Result &amp; analysis</vt:lpstr>
      <vt:lpstr>Result &amp; analysis</vt:lpstr>
      <vt:lpstr>Result &amp; analysis</vt:lpstr>
      <vt:lpstr>Result &amp; analysis</vt:lpstr>
      <vt:lpstr>Result &amp; analysis</vt:lpstr>
      <vt:lpstr>conclusion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hw 1</dc:title>
  <dc:creator>POSTECH</dc:creator>
  <cp:lastModifiedBy>POSTECH</cp:lastModifiedBy>
  <cp:revision>59</cp:revision>
  <dcterms:created xsi:type="dcterms:W3CDTF">2014-03-10T10:12:02Z</dcterms:created>
  <dcterms:modified xsi:type="dcterms:W3CDTF">2014-03-24T16:46:43Z</dcterms:modified>
</cp:coreProperties>
</file>