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93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6" r:id="rId12"/>
    <p:sldId id="315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84" autoAdjust="0"/>
    <p:restoredTop sz="94660"/>
  </p:normalViewPr>
  <p:slideViewPr>
    <p:cSldViewPr>
      <p:cViewPr>
        <p:scale>
          <a:sx n="96" d="100"/>
          <a:sy n="96" d="100"/>
        </p:scale>
        <p:origin x="-1746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FF7A0-C5B8-4991-BD6F-22358CA59668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FA0F9-42B3-4C6C-9B5F-D590CD3250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46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B495-D481-494A-BDD5-5A68EDA58505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05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B495-D481-494A-BDD5-5A68EDA58505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365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B495-D481-494A-BDD5-5A68EDA58505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89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B495-D481-494A-BDD5-5A68EDA58505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808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B495-D481-494A-BDD5-5A68EDA58505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87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B495-D481-494A-BDD5-5A68EDA58505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62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B495-D481-494A-BDD5-5A68EDA58505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52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B495-D481-494A-BDD5-5A68EDA58505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38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B495-D481-494A-BDD5-5A68EDA58505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66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B495-D481-494A-BDD5-5A68EDA58505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769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B495-D481-494A-BDD5-5A68EDA58505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166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BB495-D481-494A-BDD5-5A68EDA58505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34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36" y="7937"/>
            <a:ext cx="5342276" cy="684641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4867" y="-3651"/>
            <a:ext cx="464907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963" y="878091"/>
            <a:ext cx="5031223" cy="252028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4000" dirty="0" smtClean="0">
                <a:solidFill>
                  <a:schemeClr val="bg1"/>
                </a:solidFill>
              </a:rPr>
              <a:t>Numerical Method </a:t>
            </a:r>
            <a:br>
              <a:rPr lang="en-US" altLang="ko-KR" sz="4000" dirty="0" smtClean="0">
                <a:solidFill>
                  <a:schemeClr val="bg1"/>
                </a:solidFill>
              </a:rPr>
            </a:br>
            <a:r>
              <a:rPr lang="en-US" altLang="ko-KR" sz="4000" dirty="0" smtClean="0">
                <a:solidFill>
                  <a:schemeClr val="bg1"/>
                </a:solidFill>
              </a:rPr>
              <a:t>Personal</a:t>
            </a:r>
            <a:r>
              <a:rPr lang="en-US" altLang="ko-KR" sz="4000" dirty="0" smtClean="0">
                <a:solidFill>
                  <a:schemeClr val="bg1"/>
                </a:solidFill>
              </a:rPr>
              <a:t> Problem</a:t>
            </a:r>
            <a:r>
              <a:rPr lang="en-US" altLang="ko-KR" sz="4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ko-KR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ko-KR" sz="4000" dirty="0" smtClean="0">
                <a:solidFill>
                  <a:schemeClr val="accent6">
                    <a:lumMod val="75000"/>
                  </a:schemeClr>
                </a:solidFill>
              </a:rPr>
              <a:t>Diffusion Limited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Aggression(D.L.A)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8275" y="5229200"/>
            <a:ext cx="3643551" cy="972791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MSE     20110079</a:t>
            </a:r>
          </a:p>
          <a:p>
            <a:pPr algn="l"/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Cho </a:t>
            </a:r>
            <a:r>
              <a:rPr lang="en-US" altLang="ko-KR" dirty="0" err="1" smtClean="0">
                <a:solidFill>
                  <a:schemeClr val="bg1">
                    <a:lumMod val="95000"/>
                  </a:schemeClr>
                </a:solidFill>
              </a:rPr>
              <a:t>Hyeon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dirty="0" err="1" smtClean="0">
                <a:solidFill>
                  <a:schemeClr val="bg1">
                    <a:lumMod val="95000"/>
                  </a:schemeClr>
                </a:solidFill>
              </a:rPr>
              <a:t>Ryeol</a:t>
            </a:r>
            <a:endParaRPr lang="en-US" altLang="ko-KR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2016.06.14</a:t>
            </a:r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AutoShape 2" descr="numerical methods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770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4867" y="-3651"/>
            <a:ext cx="112048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151112" y="4535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/>
              <a:t>추가적인 논의가 필요한 것들</a:t>
            </a:r>
            <a:endParaRPr lang="en-US" altLang="ko-KR" sz="3600" b="1" dirty="0" smtClean="0"/>
          </a:p>
          <a:p>
            <a:r>
              <a:rPr lang="en-US" altLang="ko-KR" sz="3600" b="1" dirty="0" smtClean="0"/>
              <a:t>(DLA</a:t>
            </a:r>
            <a:r>
              <a:rPr lang="ko-KR" altLang="en-US" sz="3600" b="1" dirty="0" smtClean="0"/>
              <a:t>의 한계</a:t>
            </a:r>
            <a:r>
              <a:rPr lang="en-US" altLang="ko-KR" sz="3600" b="1" dirty="0" smtClean="0"/>
              <a:t>)</a:t>
            </a:r>
            <a:endParaRPr lang="en-US" altLang="ko-KR" sz="2800" b="1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1619672" y="2276872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ko-KR" dirty="0" smtClean="0"/>
              <a:t>Q</a:t>
            </a:r>
            <a:r>
              <a:rPr lang="en-US" altLang="ko-KR" dirty="0"/>
              <a:t>: </a:t>
            </a:r>
            <a:r>
              <a:rPr lang="en-US" altLang="ko-KR" dirty="0" smtClean="0"/>
              <a:t>Fractal</a:t>
            </a:r>
            <a:r>
              <a:rPr lang="ko-KR" altLang="en-US" dirty="0" smtClean="0"/>
              <a:t>의 </a:t>
            </a:r>
            <a:r>
              <a:rPr lang="ko-KR" altLang="en-US" dirty="0"/>
              <a:t>복잡성은 어떻게 정량화하나</a:t>
            </a:r>
            <a:r>
              <a:rPr lang="ko-KR" altLang="en-US" dirty="0" smtClean="0"/>
              <a:t>?</a:t>
            </a:r>
            <a:endParaRPr lang="en-US" altLang="ko-KR" dirty="0" smtClean="0"/>
          </a:p>
          <a:p>
            <a:pPr>
              <a:buFont typeface="Monotype Sorts" pitchFamily="2" charset="2"/>
              <a:buNone/>
            </a:pPr>
            <a:endParaRPr lang="ko-KR" altLang="en-US" dirty="0"/>
          </a:p>
          <a:p>
            <a:pPr>
              <a:buFont typeface="Monotype Sorts" pitchFamily="2" charset="2"/>
              <a:buNone/>
            </a:pPr>
            <a:r>
              <a:rPr lang="en-US" altLang="ko-KR" dirty="0"/>
              <a:t>Q: </a:t>
            </a:r>
            <a:r>
              <a:rPr lang="ko-KR" altLang="en-US" dirty="0" err="1"/>
              <a:t>프랙탈차원은</a:t>
            </a:r>
            <a:r>
              <a:rPr lang="ko-KR" altLang="en-US" dirty="0"/>
              <a:t> 어떻게 계산하나</a:t>
            </a:r>
            <a:r>
              <a:rPr lang="ko-KR" altLang="en-US" dirty="0" smtClean="0"/>
              <a:t>?</a:t>
            </a:r>
            <a:endParaRPr lang="en-US" altLang="ko-KR" dirty="0" smtClean="0"/>
          </a:p>
          <a:p>
            <a:pPr>
              <a:buFont typeface="Monotype Sorts" pitchFamily="2" charset="2"/>
              <a:buNone/>
            </a:pPr>
            <a:endParaRPr lang="ko-KR" altLang="en-US" dirty="0"/>
          </a:p>
          <a:p>
            <a:pPr>
              <a:buFont typeface="Monotype Sorts" pitchFamily="2" charset="2"/>
              <a:buNone/>
            </a:pPr>
            <a:r>
              <a:rPr lang="en-US" altLang="ko-KR" dirty="0"/>
              <a:t>Q: </a:t>
            </a:r>
            <a:r>
              <a:rPr lang="ko-KR" altLang="en-US" dirty="0"/>
              <a:t>가속 </a:t>
            </a:r>
            <a:r>
              <a:rPr lang="ko-KR" altLang="en-US" dirty="0" smtClean="0"/>
              <a:t>알고리즘은?</a:t>
            </a:r>
            <a:r>
              <a:rPr lang="en-US" altLang="ko-KR" dirty="0" smtClean="0"/>
              <a:t>(</a:t>
            </a:r>
            <a:r>
              <a:rPr lang="ko-KR" altLang="en-US" dirty="0" smtClean="0"/>
              <a:t>마지막 과제</a:t>
            </a:r>
            <a:r>
              <a:rPr lang="en-US" altLang="ko-KR" dirty="0" smtClean="0"/>
              <a:t>,</a:t>
            </a:r>
            <a:r>
              <a:rPr lang="ko-KR" altLang="en-US" dirty="0" smtClean="0"/>
              <a:t> 확산이 </a:t>
            </a:r>
            <a:r>
              <a:rPr lang="en-US" altLang="ko-KR" dirty="0" smtClean="0"/>
              <a:t>chemical potential</a:t>
            </a:r>
            <a:r>
              <a:rPr lang="ko-KR" altLang="en-US" dirty="0" smtClean="0"/>
              <a:t>에 의한 것처럼</a:t>
            </a:r>
            <a:r>
              <a:rPr lang="en-US" altLang="ko-KR" dirty="0" smtClean="0"/>
              <a:t>)</a:t>
            </a:r>
          </a:p>
          <a:p>
            <a:pPr>
              <a:buFont typeface="Monotype Sorts" pitchFamily="2" charset="2"/>
              <a:buNone/>
            </a:pPr>
            <a:endParaRPr lang="ko-KR" altLang="en-US" dirty="0"/>
          </a:p>
          <a:p>
            <a:pPr>
              <a:buFont typeface="Monotype Sorts" pitchFamily="2" charset="2"/>
              <a:buNone/>
            </a:pPr>
            <a:r>
              <a:rPr lang="en-US" altLang="ko-KR" dirty="0"/>
              <a:t>Q: </a:t>
            </a:r>
            <a:r>
              <a:rPr lang="ko-KR" altLang="en-US" dirty="0"/>
              <a:t>달라붙을 확률이 1이 아닌 경우에는 어떻게 되나</a:t>
            </a:r>
            <a:r>
              <a:rPr lang="ko-KR" altLang="en-US" dirty="0" smtClean="0"/>
              <a:t>?</a:t>
            </a:r>
            <a:r>
              <a:rPr lang="en-US" altLang="ko-KR" dirty="0" smtClean="0"/>
              <a:t>(Activation energy</a:t>
            </a:r>
            <a:r>
              <a:rPr lang="ko-KR" altLang="en-US" dirty="0" smtClean="0"/>
              <a:t>가 존재할 경우</a:t>
            </a:r>
            <a:r>
              <a:rPr lang="en-US" altLang="ko-KR" dirty="0" smtClean="0"/>
              <a:t>)</a:t>
            </a:r>
          </a:p>
          <a:p>
            <a:pPr>
              <a:buFont typeface="Monotype Sorts" pitchFamily="2" charset="2"/>
              <a:buNone/>
            </a:pPr>
            <a:endParaRPr lang="ko-KR" altLang="en-US" dirty="0"/>
          </a:p>
          <a:p>
            <a:pPr>
              <a:buFont typeface="Monotype Sorts" pitchFamily="2" charset="2"/>
              <a:buNone/>
            </a:pPr>
            <a:r>
              <a:rPr lang="en-US" altLang="ko-KR" dirty="0"/>
              <a:t>Q: Lattice</a:t>
            </a:r>
            <a:r>
              <a:rPr lang="ko-KR" altLang="en-US" dirty="0"/>
              <a:t>의 영향은 어떻게 되나</a:t>
            </a:r>
            <a:r>
              <a:rPr lang="ko-KR" altLang="en-US" dirty="0" smtClean="0"/>
              <a:t>?</a:t>
            </a:r>
            <a:r>
              <a:rPr lang="en-US" altLang="ko-KR" dirty="0" smtClean="0"/>
              <a:t>(</a:t>
            </a:r>
            <a:r>
              <a:rPr lang="ko-KR" altLang="en-US" dirty="0" smtClean="0"/>
              <a:t>방향성에 관한 문제</a:t>
            </a:r>
            <a:r>
              <a:rPr lang="en-US" altLang="ko-KR" dirty="0" smtClean="0"/>
              <a:t>)</a:t>
            </a:r>
          </a:p>
          <a:p>
            <a:pPr>
              <a:buFont typeface="Monotype Sorts" pitchFamily="2" charset="2"/>
              <a:buNone/>
            </a:pPr>
            <a:endParaRPr lang="ko-KR" altLang="en-US" dirty="0"/>
          </a:p>
          <a:p>
            <a:pPr>
              <a:buFont typeface="Monotype Sorts" pitchFamily="2" charset="2"/>
              <a:buNone/>
            </a:pPr>
            <a:r>
              <a:rPr lang="en-US" altLang="ko-KR" dirty="0"/>
              <a:t>Q: m</a:t>
            </a:r>
            <a:r>
              <a:rPr lang="ko-KR" altLang="en-US" dirty="0"/>
              <a:t>번 접촉하는 경우에만 달라붙는 모형의 경우 </a:t>
            </a:r>
            <a:r>
              <a:rPr lang="en-US" altLang="ko-KR" dirty="0"/>
              <a:t>m</a:t>
            </a:r>
            <a:r>
              <a:rPr lang="ko-KR" altLang="en-US" dirty="0"/>
              <a:t>에 </a:t>
            </a:r>
            <a:r>
              <a:rPr lang="ko-KR" altLang="en-US" dirty="0" smtClean="0"/>
              <a:t>따른 </a:t>
            </a:r>
            <a:r>
              <a:rPr lang="ko-KR" altLang="en-US" dirty="0"/>
              <a:t>모양의 변화는</a:t>
            </a:r>
            <a:r>
              <a:rPr lang="ko-KR" altLang="en-US" dirty="0" smtClean="0"/>
              <a:t>?</a:t>
            </a:r>
            <a:r>
              <a:rPr lang="en-US" altLang="ko-KR" dirty="0" smtClean="0"/>
              <a:t>(</a:t>
            </a:r>
            <a:r>
              <a:rPr lang="ko-KR" altLang="en-US" dirty="0" smtClean="0"/>
              <a:t>총량에 한계가 있을 경우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9330" y="11663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</a:rPr>
              <a:t>04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1112" y="1412776"/>
            <a:ext cx="781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실제의 문제를 해결하는 것에는 한계가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3853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4867" y="-3651"/>
            <a:ext cx="112048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151112" y="4535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PFM(phase field </a:t>
            </a:r>
            <a:r>
              <a:rPr lang="en-US" altLang="ko-KR" sz="2800" b="1" dirty="0" err="1" smtClean="0"/>
              <a:t>mothod</a:t>
            </a:r>
            <a:r>
              <a:rPr lang="en-US" altLang="ko-KR" sz="2800" b="1" dirty="0" smtClean="0"/>
              <a:t>)</a:t>
            </a:r>
            <a:endParaRPr lang="en-US" altLang="ko-KR" sz="28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59330" y="11663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</a:rPr>
              <a:t>04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 descr="https://cmse.postech.ac.kr/html/research/images/a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20" y="2420888"/>
            <a:ext cx="3415825" cy="37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16" y="1556791"/>
            <a:ext cx="4143624" cy="720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6297353"/>
            <a:ext cx="304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From cmse.postech.ac.kr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74220" y="118685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Simulation micro</a:t>
            </a:r>
            <a:r>
              <a:rPr lang="ko-KR" altLang="en-US" dirty="0" smtClean="0"/>
              <a:t> </a:t>
            </a:r>
            <a:r>
              <a:rPr lang="en-US" altLang="ko-KR" dirty="0" smtClean="0"/>
              <a:t>structure</a:t>
            </a:r>
            <a:endParaRPr lang="ko-KR" altLang="en-US" dirty="0"/>
          </a:p>
        </p:txBody>
      </p:sp>
      <p:pic>
        <p:nvPicPr>
          <p:cNvPr id="8196" name="Picture 4" descr="https://edaxblog.files.wordpress.com/2014/02/4_ipf-orientation-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79" y="1058812"/>
            <a:ext cx="34290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16579" y="4005064"/>
            <a:ext cx="325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Microstructure of </a:t>
            </a:r>
            <a:r>
              <a:rPr lang="en-US" altLang="ko-KR" dirty="0" err="1" smtClean="0"/>
              <a:t>Ti</a:t>
            </a:r>
            <a:r>
              <a:rPr lang="en-US" altLang="ko-KR" dirty="0" smtClean="0"/>
              <a:t> on EBSD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4815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4867" y="-3651"/>
            <a:ext cx="112048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151112" y="20363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Reference</a:t>
            </a:r>
            <a:endParaRPr lang="en-US" altLang="ko-KR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03648" y="1196752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ko-KR" altLang="en-US" dirty="0" smtClean="0"/>
              <a:t>포항공대 전산물리 과정 </a:t>
            </a:r>
            <a:r>
              <a:rPr lang="en-US" altLang="ko-KR" dirty="0" smtClean="0"/>
              <a:t>&amp; </a:t>
            </a:r>
            <a:r>
              <a:rPr lang="ko-KR" altLang="en-US" dirty="0" smtClean="0"/>
              <a:t>비선형과 콤플렉스 시스템</a:t>
            </a:r>
            <a:r>
              <a:rPr lang="en-US" altLang="ko-KR" dirty="0"/>
              <a:t> </a:t>
            </a:r>
            <a:r>
              <a:rPr lang="ko-KR" altLang="en-US" dirty="0" smtClean="0"/>
              <a:t>연구실 주제</a:t>
            </a:r>
            <a:r>
              <a:rPr lang="en-US" altLang="ko-KR" dirty="0" smtClean="0"/>
              <a:t> (</a:t>
            </a:r>
            <a:r>
              <a:rPr lang="ko-KR" altLang="en-US" dirty="0" smtClean="0"/>
              <a:t>김승환교수님</a:t>
            </a:r>
            <a:r>
              <a:rPr lang="en-US" altLang="ko-KR" dirty="0" smtClean="0"/>
              <a:t>)</a:t>
            </a:r>
            <a:r>
              <a:rPr lang="ko-KR" altLang="en-US" dirty="0" smtClean="0"/>
              <a:t>  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marL="285750" indent="-285750">
              <a:buFont typeface="Arial" charset="0"/>
              <a:buChar char="•"/>
            </a:pPr>
            <a:endParaRPr lang="en-US" altLang="ko-KR" dirty="0" smtClean="0"/>
          </a:p>
          <a:p>
            <a:r>
              <a:rPr lang="en-US" altLang="ko-KR" dirty="0" smtClean="0"/>
              <a:t>* </a:t>
            </a:r>
            <a:r>
              <a:rPr lang="ko-KR" altLang="en-US" dirty="0" smtClean="0"/>
              <a:t>사진출처 </a:t>
            </a:r>
            <a:r>
              <a:rPr lang="en-US" altLang="ko-KR" dirty="0" smtClean="0"/>
              <a:t>google (</a:t>
            </a:r>
            <a:r>
              <a:rPr lang="ko-KR" altLang="en-US" dirty="0" smtClean="0"/>
              <a:t>금속결정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방전사진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r>
              <a:rPr lang="en-US" altLang="ko-KR" dirty="0" smtClean="0"/>
              <a:t>* </a:t>
            </a:r>
            <a:r>
              <a:rPr lang="ko-KR" altLang="en-US" dirty="0" smtClean="0"/>
              <a:t>포항공대 신소재공학과 이병주교수님 연구</a:t>
            </a:r>
            <a:r>
              <a:rPr lang="ko-KR" altLang="en-US" dirty="0"/>
              <a:t>실</a:t>
            </a:r>
          </a:p>
        </p:txBody>
      </p:sp>
    </p:spTree>
    <p:extLst>
      <p:ext uri="{BB962C8B-B14F-4D97-AF65-F5344CB8AC3E}">
        <p14:creationId xmlns:p14="http://schemas.microsoft.com/office/powerpoint/2010/main" val="250991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-4867" y="-3651"/>
            <a:ext cx="464887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6368" y="476672"/>
            <a:ext cx="5031223" cy="252028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4000" dirty="0" smtClean="0">
                <a:solidFill>
                  <a:schemeClr val="bg1"/>
                </a:solidFill>
              </a:rPr>
              <a:t>Numerical Method </a:t>
            </a:r>
            <a:br>
              <a:rPr lang="en-US" altLang="ko-KR" sz="4000" dirty="0" smtClean="0">
                <a:solidFill>
                  <a:schemeClr val="bg1"/>
                </a:solidFill>
              </a:rPr>
            </a:br>
            <a:r>
              <a:rPr lang="en-US" altLang="ko-KR" sz="4000" dirty="0" smtClean="0">
                <a:solidFill>
                  <a:schemeClr val="bg1"/>
                </a:solidFill>
              </a:rPr>
              <a:t>Final Problem</a:t>
            </a:r>
            <a:br>
              <a:rPr lang="en-US" altLang="ko-KR" sz="4000" dirty="0" smtClean="0">
                <a:solidFill>
                  <a:schemeClr val="bg1"/>
                </a:solidFill>
              </a:rPr>
            </a:br>
            <a:r>
              <a:rPr lang="en-US" altLang="ko-KR" sz="4000" dirty="0">
                <a:solidFill>
                  <a:schemeClr val="accent6">
                    <a:lumMod val="75000"/>
                  </a:schemeClr>
                </a:solidFill>
              </a:rPr>
              <a:t>Diffusion Limited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Aggression(D.L.A)</a:t>
            </a:r>
            <a:r>
              <a:rPr lang="en-US" altLang="ko-KR" sz="4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ko-KR" sz="4800" dirty="0">
                <a:solidFill>
                  <a:schemeClr val="accent6">
                    <a:lumMod val="75000"/>
                  </a:schemeClr>
                </a:solidFill>
              </a:rPr>
            </a:b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AutoShape 2" descr="numerical methods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066928" y="40466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>
                <a:solidFill>
                  <a:schemeClr val="accent6">
                    <a:lumMod val="75000"/>
                  </a:schemeClr>
                </a:solidFill>
              </a:rPr>
              <a:t>Index</a:t>
            </a:r>
            <a:endParaRPr lang="ko-KR" alt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4272" y="1916832"/>
            <a:ext cx="4409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b="1" dirty="0" smtClean="0"/>
              <a:t>Fractal Growth</a:t>
            </a:r>
          </a:p>
          <a:p>
            <a:pPr marL="342900" indent="-342900">
              <a:buAutoNum type="arabicPeriod"/>
            </a:pPr>
            <a:endParaRPr lang="en-US" altLang="ko-KR" b="1" dirty="0"/>
          </a:p>
          <a:p>
            <a:pPr marL="342900" indent="-342900">
              <a:buAutoNum type="arabicPeriod"/>
            </a:pPr>
            <a:r>
              <a:rPr lang="en-US" altLang="ko-KR" b="1" dirty="0" smtClean="0"/>
              <a:t>Diffusion Limited Aggression(D.L.A)</a:t>
            </a:r>
          </a:p>
          <a:p>
            <a:pPr marL="342900" indent="-342900">
              <a:buAutoNum type="arabicPeriod"/>
            </a:pPr>
            <a:endParaRPr lang="en-US" altLang="ko-KR" b="1" dirty="0"/>
          </a:p>
          <a:p>
            <a:pPr marL="342900" indent="-342900">
              <a:buAutoNum type="arabicPeriod"/>
            </a:pPr>
            <a:r>
              <a:rPr lang="en-US" altLang="ko-KR" b="1" dirty="0" smtClean="0"/>
              <a:t>Conclusion</a:t>
            </a:r>
          </a:p>
          <a:p>
            <a:pPr marL="342900" indent="-342900">
              <a:buAutoNum type="arabicPeriod"/>
            </a:pPr>
            <a:endParaRPr lang="en-US" altLang="ko-KR" b="1" dirty="0"/>
          </a:p>
          <a:p>
            <a:pPr marL="342900" indent="-342900">
              <a:buAutoNum type="arabicPeriod"/>
            </a:pPr>
            <a:r>
              <a:rPr lang="en-US" altLang="ko-KR" b="1" dirty="0" smtClean="0"/>
              <a:t>Progress</a:t>
            </a:r>
          </a:p>
          <a:p>
            <a:pPr marL="342900" indent="-342900">
              <a:buAutoNum type="arabicPeriod"/>
            </a:pPr>
            <a:endParaRPr lang="en-US" altLang="ko-KR" b="1" dirty="0"/>
          </a:p>
          <a:p>
            <a:pPr marL="342900" indent="-342900">
              <a:buAutoNum type="arabicPeriod"/>
            </a:pPr>
            <a:r>
              <a:rPr lang="en-US" altLang="ko-KR" b="1" dirty="0" smtClean="0"/>
              <a:t>Reference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4" y="2717642"/>
            <a:ext cx="3841319" cy="396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85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4867" y="-3651"/>
            <a:ext cx="112048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9330" y="11663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</a:rPr>
              <a:t>01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1112" y="20363"/>
            <a:ext cx="622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 smtClean="0"/>
              <a:t>Fractal</a:t>
            </a:r>
            <a:endParaRPr lang="en-US" altLang="ko-KR" sz="5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59632" y="1052736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Nature phenomenon that exhibits a repeating patter that displays at every scale.</a:t>
            </a:r>
            <a:endParaRPr lang="ko-KR" altLang="en-US" sz="2800" dirty="0"/>
          </a:p>
        </p:txBody>
      </p:sp>
      <p:pic>
        <p:nvPicPr>
          <p:cNvPr id="1030" name="Picture 6" descr="http://www.news.wisc.edu/newsphotos/images/Snowfakes30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278" y="2785391"/>
            <a:ext cx="3642455" cy="273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704" y="5733256"/>
            <a:ext cx="268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dirty="0" err="1" smtClean="0"/>
              <a:t>Killo</a:t>
            </a:r>
            <a:r>
              <a:rPr lang="en-US" altLang="ko-KR" dirty="0" smtClean="0"/>
              <a:t> Meter scale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91978" y="5731634"/>
            <a:ext cx="268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Micro meter scale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91" y="2785391"/>
            <a:ext cx="3672753" cy="27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77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4867" y="-3651"/>
            <a:ext cx="112048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9330" y="11663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</a:rPr>
              <a:t>02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1112" y="20363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Diffusion </a:t>
            </a:r>
            <a:r>
              <a:rPr lang="en-US" altLang="ko-KR" sz="3600" b="1" dirty="0" err="1" smtClean="0"/>
              <a:t>Limitted</a:t>
            </a:r>
            <a:r>
              <a:rPr lang="en-US" altLang="ko-KR" sz="3600" b="1" dirty="0" smtClean="0"/>
              <a:t> Aggression(D.L.A)  </a:t>
            </a:r>
            <a:endParaRPr lang="en-US" altLang="ko-KR" sz="3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51720" y="929576"/>
            <a:ext cx="774076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D.L.A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Fractal structure</a:t>
            </a:r>
            <a:r>
              <a:rPr lang="ko-KR" altLang="en-US" dirty="0" smtClean="0"/>
              <a:t>를 만들 수 있음이 증명된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solidFill>
                  <a:srgbClr val="FF0000"/>
                </a:solidFill>
              </a:rPr>
              <a:t>첫번째</a:t>
            </a:r>
            <a:r>
              <a:rPr lang="ko-KR" altLang="en-US" dirty="0" smtClean="0"/>
              <a:t> 성장 모형입니다</a:t>
            </a:r>
            <a:r>
              <a:rPr lang="en-US" altLang="ko-KR" dirty="0" smtClean="0"/>
              <a:t>.    (</a:t>
            </a:r>
            <a:r>
              <a:rPr lang="en-US" altLang="ko-KR" sz="1600" dirty="0"/>
              <a:t>T.A. Witten and L.M. Sander , 1981</a:t>
            </a:r>
            <a:r>
              <a:rPr lang="en-US" altLang="ko-KR" sz="1600" dirty="0" smtClean="0"/>
              <a:t>.</a:t>
            </a:r>
            <a:r>
              <a:rPr lang="en-US" altLang="ko-KR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D.L.A</a:t>
            </a:r>
            <a:r>
              <a:rPr lang="ko-KR" altLang="en-US" dirty="0" smtClean="0"/>
              <a:t>는 자연현상 중에서 다음과 같은 곳에서 찾아볼 수 있습니다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</p:txBody>
      </p:sp>
      <p:pic>
        <p:nvPicPr>
          <p:cNvPr id="2050" name="Picture 2" descr="https://upload.wikimedia.org/wikipedia/commons/thumb/b/b8/DLA_Cluster.JPG/250px-DLA_Clu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19" y="2738157"/>
            <a:ext cx="3452222" cy="233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5474" y="5107249"/>
            <a:ext cx="2880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Crystal </a:t>
            </a:r>
            <a:r>
              <a:rPr lang="en-US" altLang="ko-KR" sz="1200" dirty="0" err="1" smtClean="0"/>
              <a:t>groen</a:t>
            </a:r>
            <a:r>
              <a:rPr lang="en-US" altLang="ko-KR" sz="1200" dirty="0" smtClean="0"/>
              <a:t> in copper </a:t>
            </a:r>
            <a:r>
              <a:rPr lang="en-US" altLang="ko-KR" sz="1200" dirty="0"/>
              <a:t>sulfate solution in an electrodeposition </a:t>
            </a:r>
            <a:r>
              <a:rPr lang="en-US" altLang="ko-KR" sz="1200" dirty="0" smtClean="0"/>
              <a:t>cell</a:t>
            </a:r>
            <a:endParaRPr lang="ko-KR" altLang="en-US" sz="1200" dirty="0"/>
          </a:p>
        </p:txBody>
      </p:sp>
      <p:pic>
        <p:nvPicPr>
          <p:cNvPr id="2052" name="Picture 4" descr="12 x 12 x 1&quot; Square Disch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56" y="2718450"/>
            <a:ext cx="3528392" cy="23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5199583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High-voltage dielectric breakdown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3668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4867" y="-3651"/>
            <a:ext cx="112048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9330" y="11663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</a:rPr>
              <a:t>02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1112" y="20363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DLA </a:t>
            </a:r>
            <a:r>
              <a:rPr lang="en-US" altLang="ko-KR" sz="3600" b="1" dirty="0" err="1" smtClean="0"/>
              <a:t>algorithem</a:t>
            </a:r>
            <a:endParaRPr lang="en-US" altLang="ko-KR" sz="3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55474" y="1196752"/>
            <a:ext cx="63568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Based on Brownian motion &amp; Very Simple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Random walk diffusion model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Rule</a:t>
            </a:r>
          </a:p>
          <a:p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 smtClean="0"/>
              <a:t>움직이지 않는 </a:t>
            </a:r>
            <a:r>
              <a:rPr lang="en-US" altLang="ko-KR" dirty="0" smtClean="0"/>
              <a:t>Seed</a:t>
            </a:r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en-US" altLang="ko-KR" dirty="0" smtClean="0"/>
              <a:t>Seed </a:t>
            </a:r>
            <a:r>
              <a:rPr lang="ko-KR" altLang="en-US" dirty="0" smtClean="0"/>
              <a:t>에서 멀리 떨어진 곳으로 부터 시작하여 </a:t>
            </a:r>
            <a:r>
              <a:rPr lang="en-US" altLang="ko-KR" dirty="0" smtClean="0"/>
              <a:t>random walk </a:t>
            </a:r>
            <a:r>
              <a:rPr lang="ko-KR" altLang="en-US" dirty="0" smtClean="0"/>
              <a:t>수행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en-US" altLang="ko-KR" dirty="0" smtClean="0"/>
              <a:t>Random walk</a:t>
            </a:r>
            <a:r>
              <a:rPr lang="ko-KR" altLang="en-US" dirty="0"/>
              <a:t> </a:t>
            </a:r>
            <a:r>
              <a:rPr lang="ko-KR" altLang="en-US" dirty="0" smtClean="0"/>
              <a:t>중 </a:t>
            </a:r>
            <a:r>
              <a:rPr lang="en-US" altLang="ko-KR" dirty="0" smtClean="0"/>
              <a:t>seed</a:t>
            </a:r>
            <a:r>
              <a:rPr lang="ko-KR" altLang="en-US" dirty="0" smtClean="0"/>
              <a:t>와 만나면 붙음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 smtClean="0"/>
              <a:t>다시 </a:t>
            </a:r>
            <a:r>
              <a:rPr lang="en-US" altLang="ko-KR" dirty="0" smtClean="0"/>
              <a:t>2</a:t>
            </a:r>
            <a:r>
              <a:rPr lang="ko-KR" altLang="en-US" dirty="0" smtClean="0"/>
              <a:t>를 반복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6412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4867" y="-3651"/>
            <a:ext cx="112048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9330" y="11663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</a:rPr>
              <a:t>02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1112" y="20363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DLA </a:t>
            </a:r>
            <a:r>
              <a:rPr lang="en-US" altLang="ko-KR" sz="3600" b="1" dirty="0" err="1" smtClean="0"/>
              <a:t>algorithem</a:t>
            </a:r>
            <a:r>
              <a:rPr lang="en-US" altLang="ko-KR" sz="3600" b="1" dirty="0" smtClean="0"/>
              <a:t> at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code</a:t>
            </a:r>
            <a:endParaRPr lang="en-US" altLang="ko-KR" sz="36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51112" y="947629"/>
            <a:ext cx="608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38"/>
          <a:stretch/>
        </p:blipFill>
        <p:spPr>
          <a:xfrm>
            <a:off x="1151113" y="666694"/>
            <a:ext cx="5077072" cy="1450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0990" y="2172972"/>
            <a:ext cx="648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Bottom line </a:t>
            </a:r>
            <a:r>
              <a:rPr lang="ko-KR" altLang="en-US" dirty="0" smtClean="0"/>
              <a:t>에서 아무 </a:t>
            </a:r>
            <a:r>
              <a:rPr lang="ko-KR" altLang="en-US" dirty="0" err="1" smtClean="0"/>
              <a:t>한점을</a:t>
            </a:r>
            <a:r>
              <a:rPr lang="ko-KR" altLang="en-US" dirty="0" smtClean="0"/>
              <a:t> 잡아서 </a:t>
            </a:r>
            <a:r>
              <a:rPr lang="en-US" altLang="ko-KR" dirty="0" smtClean="0"/>
              <a:t>random walk </a:t>
            </a:r>
            <a:r>
              <a:rPr lang="ko-KR" altLang="en-US" dirty="0" smtClean="0"/>
              <a:t>시킵니다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83156" y="3068960"/>
            <a:ext cx="31693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움직이는 중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주변에 값이 </a:t>
            </a:r>
            <a:r>
              <a:rPr lang="en-US" altLang="ko-KR" dirty="0" smtClean="0"/>
              <a:t>1</a:t>
            </a:r>
            <a:r>
              <a:rPr lang="ko-KR" altLang="en-US" dirty="0" smtClean="0"/>
              <a:t>로 저장된 점과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만나면 멈추고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그 점의 값을 </a:t>
            </a:r>
            <a:r>
              <a:rPr lang="en-US" altLang="ko-KR" dirty="0" smtClean="0"/>
              <a:t>1</a:t>
            </a:r>
            <a:r>
              <a:rPr lang="ko-KR" altLang="en-US" dirty="0" smtClean="0"/>
              <a:t>로 </a:t>
            </a:r>
            <a:r>
              <a:rPr lang="ko-KR" altLang="en-US" dirty="0" err="1" smtClean="0"/>
              <a:t>바꾼뒤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새로운 점을 생성합니다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97" y="2852936"/>
            <a:ext cx="4796139" cy="340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50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4867" y="-3651"/>
            <a:ext cx="112048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9330" y="11663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</a:rPr>
              <a:t>03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1112" y="20363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Conclusion</a:t>
            </a:r>
            <a:endParaRPr lang="en-US" altLang="ko-KR" sz="3600" b="1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32130"/>
            <a:ext cx="2891941" cy="2557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172" y="3090505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Speed 1(1move at one step)</a:t>
            </a:r>
          </a:p>
          <a:p>
            <a:r>
              <a:rPr lang="en-US" altLang="ko-KR" dirty="0" smtClean="0"/>
              <a:t>No angle(no limit at </a:t>
            </a:r>
            <a:r>
              <a:rPr lang="en-US" altLang="ko-KR" dirty="0" err="1" smtClean="0"/>
              <a:t>x,y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3762416"/>
            <a:ext cx="2891941" cy="27399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83768" y="650192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Speed 5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556" y="532130"/>
            <a:ext cx="2952836" cy="2569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95906" y="3120220"/>
            <a:ext cx="1256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Speed 2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556" y="3725864"/>
            <a:ext cx="2912906" cy="277605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95906" y="6532699"/>
            <a:ext cx="1256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Speed 10</a:t>
            </a:r>
          </a:p>
        </p:txBody>
      </p:sp>
    </p:spTree>
    <p:extLst>
      <p:ext uri="{BB962C8B-B14F-4D97-AF65-F5344CB8AC3E}">
        <p14:creationId xmlns:p14="http://schemas.microsoft.com/office/powerpoint/2010/main" val="2238042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4867" y="-3651"/>
            <a:ext cx="112048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9330" y="11663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</a:rPr>
              <a:t>03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1112" y="20363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Conclusion</a:t>
            </a:r>
            <a:endParaRPr lang="en-US" altLang="ko-KR" sz="3600" b="1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32130"/>
            <a:ext cx="2891941" cy="2557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172" y="3090505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Speed 1(1move at one step)</a:t>
            </a:r>
          </a:p>
          <a:p>
            <a:r>
              <a:rPr lang="en-US" altLang="ko-KR" dirty="0" smtClean="0"/>
              <a:t>No angle(no limit at </a:t>
            </a:r>
            <a:r>
              <a:rPr lang="en-US" altLang="ko-KR" dirty="0" err="1" smtClean="0"/>
              <a:t>x,y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3762416"/>
            <a:ext cx="2891941" cy="27399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83768" y="650192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Speed 5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556" y="532130"/>
            <a:ext cx="2952836" cy="2569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95906" y="3120220"/>
            <a:ext cx="1256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Speed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95906" y="6532699"/>
            <a:ext cx="246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Crystal growth</a:t>
            </a:r>
          </a:p>
        </p:txBody>
      </p:sp>
      <p:pic>
        <p:nvPicPr>
          <p:cNvPr id="4100" name="Picture 4" descr="http://3.bp.blogspot.com/-pQoEzHyXOmI/UVJEdtVNuFI/AAAAAAAAExw/OkS5n4qJbWg/s1600/Sti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56" y="3897547"/>
            <a:ext cx="3096852" cy="246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356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4867" y="-3651"/>
            <a:ext cx="112048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9330" y="11663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</a:rPr>
              <a:t>03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1112" y="20363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Conclusion-</a:t>
            </a:r>
            <a:r>
              <a:rPr lang="en-US" altLang="ko-KR" sz="2800" b="1" dirty="0" smtClean="0"/>
              <a:t>seed</a:t>
            </a:r>
            <a:r>
              <a:rPr lang="ko-KR" altLang="en-US" sz="2800" b="1" dirty="0" smtClean="0"/>
              <a:t>를 </a:t>
            </a:r>
            <a:r>
              <a:rPr lang="en-US" altLang="ko-KR" sz="2800" b="1" dirty="0" smtClean="0"/>
              <a:t>point</a:t>
            </a:r>
            <a:r>
              <a:rPr lang="ko-KR" altLang="en-US" sz="2800" b="1" dirty="0" smtClean="0"/>
              <a:t>로 주었을 경우</a:t>
            </a:r>
            <a:endParaRPr lang="en-US" altLang="ko-KR" sz="2800" b="1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1" y="741580"/>
            <a:ext cx="5262872" cy="26606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5474" y="3646765"/>
            <a:ext cx="5420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점을 </a:t>
            </a:r>
            <a:r>
              <a:rPr lang="en-US" altLang="ko-KR" dirty="0" smtClean="0"/>
              <a:t>seed</a:t>
            </a:r>
            <a:r>
              <a:rPr lang="ko-KR" altLang="en-US" dirty="0" smtClean="0"/>
              <a:t>로 주니까 </a:t>
            </a:r>
            <a:r>
              <a:rPr lang="en-US" altLang="ko-KR" dirty="0" smtClean="0"/>
              <a:t>running time</a:t>
            </a:r>
            <a:r>
              <a:rPr lang="ko-KR" altLang="en-US" dirty="0" smtClean="0"/>
              <a:t>이 산으로 갑니다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이런 짓은 다시 </a:t>
            </a:r>
            <a:r>
              <a:rPr lang="ko-KR" altLang="en-US" dirty="0" err="1" smtClean="0"/>
              <a:t>안돌리는</a:t>
            </a:r>
            <a:r>
              <a:rPr lang="ko-KR" altLang="en-US" dirty="0" smtClean="0"/>
              <a:t> 걸로</a:t>
            </a:r>
            <a:r>
              <a:rPr lang="en-US" altLang="ko-KR" dirty="0" smtClean="0"/>
              <a:t>)</a:t>
            </a:r>
          </a:p>
        </p:txBody>
      </p:sp>
      <p:pic>
        <p:nvPicPr>
          <p:cNvPr id="3074" name="Picture 2" descr="12 x 12 x 1&quot; Square Dischar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3" t="16791" r="18241" b="7736"/>
          <a:stretch/>
        </p:blipFill>
        <p:spPr bwMode="auto">
          <a:xfrm>
            <a:off x="1259632" y="4437112"/>
            <a:ext cx="2780372" cy="23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65865" y="4621778"/>
            <a:ext cx="3502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비슷한 가요</a:t>
            </a:r>
            <a:r>
              <a:rPr lang="en-US" altLang="ko-KR" dirty="0" smtClean="0"/>
              <a:t>?</a:t>
            </a:r>
          </a:p>
          <a:p>
            <a:endParaRPr lang="en-US" altLang="ko-KR" dirty="0"/>
          </a:p>
          <a:p>
            <a:r>
              <a:rPr lang="en-US" altLang="ko-KR" dirty="0" smtClean="0"/>
              <a:t>(high electric volt 20kV picture)</a:t>
            </a:r>
          </a:p>
        </p:txBody>
      </p:sp>
    </p:spTree>
    <p:extLst>
      <p:ext uri="{BB962C8B-B14F-4D97-AF65-F5344CB8AC3E}">
        <p14:creationId xmlns:p14="http://schemas.microsoft.com/office/powerpoint/2010/main" val="2727954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</TotalTime>
  <Words>384</Words>
  <Application>Microsoft Office PowerPoint</Application>
  <PresentationFormat>화면 슬라이드 쇼(4:3)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Numerical Method  Personal Problem Diffusion Limited Aggression(D.L.A)</vt:lpstr>
      <vt:lpstr>Numerical Method  Final Problem Diffusion Limited Aggression(D.L.A)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Method Hw01</dc:title>
  <dc:creator>owner</dc:creator>
  <cp:lastModifiedBy>owner</cp:lastModifiedBy>
  <cp:revision>110</cp:revision>
  <dcterms:created xsi:type="dcterms:W3CDTF">2016-03-06T03:47:18Z</dcterms:created>
  <dcterms:modified xsi:type="dcterms:W3CDTF">2016-06-13T21:24:14Z</dcterms:modified>
</cp:coreProperties>
</file>