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A09D6-2716-8FE8-B28B-E386D3C07442}" v="14" dt="2022-11-14T17:56:26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46534" y="3085764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839201" y="675726"/>
            <a:ext cx="2004164" cy="5183073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74923" y="5951811"/>
            <a:ext cx="789627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3678303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52508" cy="365125"/>
          </a:xfrm>
        </p:spPr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575894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81192" y="705123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2336003"/>
            <a:ext cx="11029616" cy="352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605951" y="5956137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B61BEF0D-F0BB-DE4B-95CE-6DB70DBA9567}" type="datetimeFigureOut">
              <a:rPr lang="en-US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57F1E4F-1CFF-5643-939E-217C01CDF565}" type="slidenum">
              <a:rPr lang="en-US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 bwMode="auto"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>
        <a:spcBef>
          <a:spcPts val="0"/>
        </a:spcBef>
        <a:buNone/>
        <a:defRPr sz="2800" b="0" cap="all">
          <a:solidFill>
            <a:schemeClr val="bg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06000" indent="-306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8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6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4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 bwMode="auto">
          <a:xfrm>
            <a:off x="598314" y="1380026"/>
            <a:ext cx="10993549" cy="2091462"/>
          </a:xfrm>
          <a:prstGeom prst="rect">
            <a:avLst/>
          </a:prstGeom>
        </p:spPr>
        <p:txBody>
          <a:bodyPr vertOverflow="overflow" horzOverflow="clip" vert="horz" wrap="square" lIns="91440" tIns="45720" rIns="91440" bIns="45720" numCol="1" spcCol="0" rtlCol="0" fromWordArt="0" anchor="b" anchorCtr="0" forceAA="0" compatLnSpc="0">
            <a:normAutofit fontScale="95000" lnSpcReduction="1000"/>
          </a:bodyPr>
          <a:lstStyle>
            <a:lvl1pPr algn="l" defTabSz="457200">
              <a:spcBef>
                <a:spcPts val="0"/>
              </a:spcBef>
              <a:buNone/>
              <a:defRPr sz="3600" b="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sz="3500"/>
              <a:t>Numerical Analysis for Materials (AMSE318-01)</a:t>
            </a:r>
            <a:br>
              <a:rPr lang="en-US" sz="3500"/>
            </a:br>
            <a:endParaRPr sz="3500"/>
          </a:p>
          <a:p>
            <a:pPr algn="ctr">
              <a:defRPr/>
            </a:pPr>
            <a:r>
              <a:rPr lang="en-US" sz="3500"/>
              <a:t>HOmework #7</a:t>
            </a:r>
            <a:endParaRPr sz="3500"/>
          </a:p>
          <a:p>
            <a:pPr>
              <a:defRPr/>
            </a:pPr>
            <a:endParaRPr sz="3500"/>
          </a:p>
        </p:txBody>
      </p:sp>
      <p:sp>
        <p:nvSpPr>
          <p:cNvPr id="9" name="TextBox 8"/>
          <p:cNvSpPr txBox="1"/>
          <p:nvPr/>
        </p:nvSpPr>
        <p:spPr bwMode="auto">
          <a:xfrm>
            <a:off x="1275708" y="3724381"/>
            <a:ext cx="964058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/>
              <a:t>Doan Minh Quan - 49004023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70082317" name="TextBox 2"/>
              <p:cNvSpPr txBox="1"/>
              <p:nvPr/>
            </p:nvSpPr>
            <p:spPr bwMode="auto">
              <a:xfrm>
                <a:off x="967479" y="256851"/>
                <a:ext cx="10460108" cy="481991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2400">
                    <a:solidFill>
                      <a:srgbClr val="002060"/>
                    </a:solidFill>
                    <a:latin typeface="Calibri"/>
                    <a:cs typeface="Calibri"/>
                  </a:rPr>
                  <a:t>Given: </a:t>
                </a:r>
                <mc:AlternateContent>
                  <mc:Choice Requires="a14">
                    <a14:m>
                      <m:oMath xmlns:m="http://schemas.openxmlformats.org/officeDocument/2006/math"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𝑦</m:t>
                        </m:r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′=</m:t>
                        </m:r>
                        <m:sSup>
                          <m:sSupPr>
                            <m:ctrlPr>
                              <a:rPr sz="24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sSupPr>
                          <m:e>
                            <m:r>
                              <a:rPr sz="240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sz="240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sz="2400">
                                <a:latin typeface="Cambria Math"/>
                                <a:ea typeface="Cambria Math"/>
                                <a:cs typeface="Cambria Math"/>
                              </a:rPr>
                              <m:t>0.8</m:t>
                            </m:r>
                            <m:r>
                              <a:rPr sz="2400">
                                <a:latin typeface="Cambria Math"/>
                                <a:ea typeface="Cambria Math"/>
                                <a:cs typeface="Cambria Math"/>
                              </a:rPr>
                              <m:t>𝑥</m:t>
                            </m:r>
                          </m:sup>
                        </m:sSup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−0.5</m:t>
                        </m:r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𝑦</m:t>
                        </m:r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,  </m:t>
                        </m:r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𝑦</m:t>
                        </m:r>
                        <m:d>
                          <m:dPr>
                            <m:ctrlPr>
                              <a:rPr sz="2400" i="1">
                                <a:latin typeface="Cambria Math" panose="02040503050406030204" pitchFamily="18" charset="0"/>
                                <a:ea typeface="Cambria Math"/>
                                <a:cs typeface="Cambria Math"/>
                              </a:rPr>
                            </m:ctrlPr>
                          </m:dPr>
                          <m:e>
                            <m:r>
                              <a:rPr sz="240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=2</m:t>
                        </m:r>
                      </m:oMath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r>
                  <a:rPr lang="en-US" sz="2400"/>
                  <a:t>.     </a:t>
                </a:r>
                <a:r>
                  <a:rPr lang="en-US" sz="2400" b="0" i="0" u="none" strike="noStrike" cap="none" spc="0">
                    <a:solidFill>
                      <a:srgbClr val="002060"/>
                    </a:solidFill>
                    <a:latin typeface="Calibri"/>
                    <a:ea typeface="Calibri"/>
                    <a:cs typeface="Calibri"/>
                  </a:rPr>
                  <a:t>Calculate  </a:t>
                </a:r>
                <mc:AlternateContent>
                  <mc:Choice Requires="a14">
                    <a14:m>
                      <m:oMath xmlns:m="http://schemas.openxmlformats.org/officeDocument/2006/math"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𝑦</m:t>
                        </m:r>
                        <m:r>
                          <a:rPr sz="2400">
                            <a:latin typeface="Cambria Math"/>
                            <a:ea typeface="Cambria Math"/>
                            <a:cs typeface="Cambria Math"/>
                          </a:rPr>
                          <m:t>(4)</m:t>
                        </m:r>
                      </m:oMath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r>
                  <a:rPr lang="en-US" sz="2400" b="0" i="0" u="none" strike="noStrike" cap="none" spc="0">
                    <a:solidFill>
                      <a:srgbClr val="002060"/>
                    </a:solidFill>
                    <a:latin typeface="Calibri"/>
                    <a:ea typeface="Calibri"/>
                    <a:cs typeface="Calibri"/>
                  </a:rPr>
                  <a:t> using 3 different method</a:t>
                </a:r>
                <a:r>
                  <a:rPr lang="en-US" sz="2400"/>
                  <a:t>s</a:t>
                </a:r>
                <a:endParaRPr sz="2400"/>
              </a:p>
            </p:txBody>
          </p:sp>
        </mc:Choice>
        <mc:Fallback>
          <p:sp>
            <p:nvSpPr>
              <p:cNvPr id="1770082317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67479" y="256851"/>
                <a:ext cx="10460108" cy="481991"/>
              </a:xfrm>
              <a:prstGeom prst="rect">
                <a:avLst/>
              </a:prstGeom>
              <a:blipFill>
                <a:blip r:embed="rId3"/>
                <a:stretch>
                  <a:fillRect l="-932" t="-11392" r="-350" b="-24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288314" name="TextBox 4"/>
          <p:cNvSpPr txBox="1"/>
          <p:nvPr/>
        </p:nvSpPr>
        <p:spPr bwMode="auto">
          <a:xfrm>
            <a:off x="1769071" y="1047338"/>
            <a:ext cx="1700475" cy="3962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>
                <a:solidFill>
                  <a:srgbClr val="002060"/>
                </a:solidFill>
                <a:latin typeface="Calibri"/>
                <a:cs typeface="Calibri"/>
              </a:rPr>
              <a:t>General Solver</a:t>
            </a:r>
            <a:endParaRPr/>
          </a:p>
        </p:txBody>
      </p:sp>
      <p:sp>
        <p:nvSpPr>
          <p:cNvPr id="1208880731" name="TextBox 1208880730"/>
          <p:cNvSpPr txBox="1"/>
          <p:nvPr/>
        </p:nvSpPr>
        <p:spPr bwMode="auto">
          <a:xfrm>
            <a:off x="111178" y="1498012"/>
            <a:ext cx="5926738" cy="2606076"/>
          </a:xfrm>
          <a:prstGeom prst="rect">
            <a:avLst/>
          </a:prstGeom>
          <a:noFill/>
          <a:ln w="6349">
            <a:solidFill>
              <a:schemeClr val="accent1">
                <a:lumMod val="90196"/>
                <a:lumOff val="9804"/>
              </a:schemeClr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500" b="0" i="0" u="none">
                <a:solidFill>
                  <a:srgbClr val="0000FF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solve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(f::</a:t>
            </a:r>
            <a:r>
              <a:rPr sz="1500" b="0" i="0" u="none">
                <a:solidFill>
                  <a:srgbClr val="267F99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method::</a:t>
            </a:r>
            <a:r>
              <a:rPr sz="1500" b="0" i="0" u="none">
                <a:solidFill>
                  <a:srgbClr val="267F99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x0, y0, xn, n)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h = (xn - x0) / n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x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zeros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(n +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y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zeros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(n +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x[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 = x0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y[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 = y0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for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i in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:n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x[i+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], y[i+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method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x[i], y[i], h)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return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x, y</a:t>
            </a:r>
          </a:p>
          <a:p>
            <a:pPr>
              <a:defRPr/>
            </a:pP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</a:p>
        </p:txBody>
      </p:sp>
      <p:sp>
        <p:nvSpPr>
          <p:cNvPr id="131609966" name="TextBox 131609965"/>
          <p:cNvSpPr txBox="1"/>
          <p:nvPr/>
        </p:nvSpPr>
        <p:spPr bwMode="auto">
          <a:xfrm>
            <a:off x="6568976" y="1498012"/>
            <a:ext cx="5437979" cy="2606076"/>
          </a:xfrm>
          <a:prstGeom prst="rect">
            <a:avLst/>
          </a:prstGeom>
          <a:noFill/>
          <a:ln w="6349">
            <a:solidFill>
              <a:schemeClr val="accent1">
                <a:lumMod val="90196"/>
                <a:lumOff val="9804"/>
              </a:schemeClr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f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(x, y) =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4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*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exp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0.8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x) -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0.5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y</a:t>
            </a:r>
          </a:p>
          <a:p>
            <a:pPr>
              <a:defRPr/>
            </a:pP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y_true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(x) =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40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13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*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exp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0.8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x) -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14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13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*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exp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(-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0.5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x)</a:t>
            </a:r>
            <a:b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</a:b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n =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4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x0 =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;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y0 =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xn =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4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x1, y1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solve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Euler, x0, y0, xn, n)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x2, y2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solve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Heun, x0, y0, xn, n)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x3, y3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solve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RK2, x0, y0, xn, n)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x4, y4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solve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RK3, x0, y0, xn, n)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x5, y5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solve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RK4, x0, y0, xn, n)</a:t>
            </a:r>
          </a:p>
        </p:txBody>
      </p:sp>
      <p:sp>
        <p:nvSpPr>
          <p:cNvPr id="1147775294" name="TextBox 4"/>
          <p:cNvSpPr txBox="1"/>
          <p:nvPr/>
        </p:nvSpPr>
        <p:spPr bwMode="auto">
          <a:xfrm>
            <a:off x="7252738" y="1047338"/>
            <a:ext cx="4430221" cy="3962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2000">
                <a:solidFill>
                  <a:srgbClr val="002060"/>
                </a:solidFill>
                <a:latin typeface="Calibri"/>
                <a:cs typeface="Calibri"/>
              </a:rPr>
              <a:t>Define function, initial values to solve</a:t>
            </a:r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9322416" name="Rectangle 929322415"/>
              <p:cNvSpPr/>
              <p:nvPr/>
            </p:nvSpPr>
            <p:spPr bwMode="auto">
              <a:xfrm>
                <a:off x="3749131" y="2061648"/>
                <a:ext cx="1298508" cy="597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fPr>
                            <m:num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𝑓</m:t>
                          </m:r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(</m:t>
                          </m:r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𝑥</m:t>
                          </m:r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, </m:t>
                          </m:r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𝑦</m:t>
                          </m:r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)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solidFill>
                    <a:srgbClr val="C00000"/>
                  </a:solidFill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929322416" name="Rectangle 9293224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9131" y="2061648"/>
                <a:ext cx="1298508" cy="5975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0247814" name="Rectangle 810247813"/>
              <p:cNvSpPr/>
              <p:nvPr/>
            </p:nvSpPr>
            <p:spPr bwMode="auto">
              <a:xfrm>
                <a:off x="3469547" y="2714322"/>
                <a:ext cx="1865704" cy="3657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solidFill>
                    <a:srgbClr val="C00000"/>
                  </a:solidFill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810247814" name="Rectangle 8102478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9547" y="2714322"/>
                <a:ext cx="1865704" cy="365795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4376492" name="TextBox 214376491"/>
          <p:cNvSpPr txBox="1"/>
          <p:nvPr/>
        </p:nvSpPr>
        <p:spPr bwMode="auto">
          <a:xfrm>
            <a:off x="6568976" y="4383846"/>
            <a:ext cx="5029106" cy="1234476"/>
          </a:xfrm>
          <a:prstGeom prst="rect">
            <a:avLst/>
          </a:prstGeom>
          <a:noFill/>
          <a:ln w="6349">
            <a:solidFill>
              <a:schemeClr val="accent1">
                <a:lumMod val="90196"/>
                <a:lumOff val="9804"/>
              </a:schemeClr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en-US" sz="1500" b="0" i="0" u="none" strike="noStrike" cap="none" spc="0">
                <a:solidFill>
                  <a:srgbClr val="0000FF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lang="en-US" sz="1500" b="0" i="0" u="none" strike="noStrike" cap="none" spc="0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Euler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(f::</a:t>
            </a:r>
            <a:r>
              <a:rPr lang="en-US" sz="1500" b="0" i="0" u="none" strike="noStrike" cap="none" spc="0">
                <a:solidFill>
                  <a:srgbClr val="267F99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x1, y1, h)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x2 = x1 + h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y2 = y1 + </a:t>
            </a:r>
            <a:r>
              <a:rPr lang="en-US" sz="1500" b="0" i="0" u="none" strike="noStrike" cap="none" spc="0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f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(x1, y1) * h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lang="en-US" sz="1500" b="0" i="0" u="none" strike="noStrike" cap="none" spc="0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return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x2, y2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  <a:endParaRPr sz="1500" b="0" i="0" u="none">
              <a:solidFill>
                <a:srgbClr val="AF00DB"/>
              </a:solidFill>
              <a:latin typeface="Iosevka SS05"/>
              <a:ea typeface="Iosevka SS05"/>
              <a:cs typeface="Iosevka SS05"/>
            </a:endParaRPr>
          </a:p>
        </p:txBody>
      </p:sp>
      <p:sp>
        <p:nvSpPr>
          <p:cNvPr id="1202420376" name="TextBox 1202420375"/>
          <p:cNvSpPr txBox="1"/>
          <p:nvPr/>
        </p:nvSpPr>
        <p:spPr bwMode="auto">
          <a:xfrm>
            <a:off x="323784" y="4383846"/>
            <a:ext cx="4932506" cy="1463076"/>
          </a:xfrm>
          <a:prstGeom prst="rect">
            <a:avLst/>
          </a:prstGeom>
          <a:noFill/>
          <a:ln w="6349">
            <a:solidFill>
              <a:schemeClr val="accent1">
                <a:lumMod val="90196"/>
                <a:lumOff val="9804"/>
              </a:schemeClr>
            </a:solidFill>
            <a:prstDash val="solid"/>
          </a:ln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en-US" sz="1500" b="0" i="0" u="none" strike="noStrike" cap="none" spc="0">
                <a:solidFill>
                  <a:srgbClr val="0000FF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lang="en-US" sz="1500" b="0" i="0" u="none" strike="noStrike" cap="none" spc="0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Heun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(f::</a:t>
            </a:r>
            <a:r>
              <a:rPr lang="en-US" sz="1500" b="0" i="0" u="none" strike="noStrike" cap="none" spc="0">
                <a:solidFill>
                  <a:srgbClr val="267F99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x1, y1, h)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x2 = x1 + h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_y2 = y1 + </a:t>
            </a:r>
            <a:r>
              <a:rPr lang="en-US" sz="1500" b="0" i="0" u="none" strike="noStrike" cap="none" spc="0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f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(x1, y1) * h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y2 = y1 + (</a:t>
            </a:r>
            <a:r>
              <a:rPr lang="en-US" sz="1500" b="0" i="0" u="none" strike="noStrike" cap="none" spc="0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f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(x1, y1) + </a:t>
            </a:r>
            <a:r>
              <a:rPr lang="en-US" sz="1500" b="0" i="0" u="none" strike="noStrike" cap="none" spc="0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f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(x2, _y2)) / </a:t>
            </a:r>
            <a:r>
              <a:rPr lang="en-US" sz="1500" b="0" i="0" u="none" strike="noStrike" cap="none" spc="0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* h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lang="en-US" sz="1500" b="0" i="0" u="none" strike="noStrike" cap="none" spc="0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return</a:t>
            </a:r>
            <a:r>
              <a:rPr lang="en-US" sz="1500" b="0" i="0" u="none" strike="noStrike" cap="none" spc="0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x2, y2</a:t>
            </a:r>
            <a:endParaRPr sz="1500" b="0" i="0" u="none">
              <a:solidFill>
                <a:srgbClr val="000000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lang="en-US" sz="1500" b="0" i="0" u="none" strike="noStrike" cap="none" spc="0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  <a:endParaRPr sz="1500" b="0" i="0" u="none">
              <a:solidFill>
                <a:srgbClr val="AF00DB"/>
              </a:solidFill>
              <a:latin typeface="Iosevka SS05"/>
              <a:ea typeface="Iosevka SS05"/>
              <a:cs typeface="Iosevka SS05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5594719" name="Rectangle 455594718"/>
              <p:cNvSpPr/>
              <p:nvPr/>
            </p:nvSpPr>
            <p:spPr bwMode="auto">
              <a:xfrm>
                <a:off x="7342143" y="5764296"/>
                <a:ext cx="2419488" cy="6401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𝑖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h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455594719" name="Rectangle 4555947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42143" y="5764296"/>
                <a:ext cx="2419488" cy="640115"/>
              </a:xfrm>
              <a:prstGeom prst="rect">
                <a:avLst/>
              </a:prstGeom>
              <a:blipFill>
                <a:blip r:embed="rId6"/>
                <a:stretch>
                  <a:fillRect r="-2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9489443" name="Rectangle 529489442"/>
              <p:cNvSpPr/>
              <p:nvPr/>
            </p:nvSpPr>
            <p:spPr bwMode="auto">
              <a:xfrm>
                <a:off x="171385" y="6134244"/>
                <a:ext cx="2476293" cy="6605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𝑖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𝑜</m:t>
                              </m:r>
                            </m:sup>
                          </m:sSub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h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,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529489443" name="Rectangle 5294894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385" y="6134244"/>
                <a:ext cx="2476293" cy="6605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72431053" name="Rectangle 1972431052"/>
              <p:cNvSpPr/>
              <p:nvPr/>
            </p:nvSpPr>
            <p:spPr bwMode="auto">
              <a:xfrm>
                <a:off x="2643661" y="5949832"/>
                <a:ext cx="3904393" cy="63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𝑖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+1</m:t>
                          </m:r>
                        </m:sub>
                      </m:sSub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=</m:t>
                      </m:r>
                      <m:sSub>
                        <m:sSub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𝑖</m:t>
                          </m:r>
                        </m:sub>
                      </m:sSub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+</m:t>
                      </m:r>
                      <m:f>
                        <m:f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𝑓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𝑖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+1</m:t>
                              </m:r>
                            </m:sub>
                          </m:s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,</m:t>
                          </m:r>
                          <m:sSubSup>
                            <m:sSub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𝑖</m:t>
                              </m:r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+1</m:t>
                              </m:r>
                            </m:sub>
                            <m:sup>
                              <m:r>
                                <a:rPr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𝑜</m:t>
                              </m:r>
                            </m:sup>
                          </m:sSub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)</m:t>
                          </m:r>
                        </m:num>
                        <m:den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2</m:t>
                          </m:r>
                        </m:den>
                      </m:f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h</m:t>
                      </m:r>
                    </m:oMath>
                  </m:oMathPara>
                </a14:m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972431053" name="Rectangle 19724310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43661" y="5949832"/>
                <a:ext cx="3904393" cy="6337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17652" y="217164"/>
            <a:ext cx="10454204" cy="457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 b="0" i="0" u="none" strike="noStrike" cap="none" spc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Runge–Kutta methods</a:t>
            </a:r>
            <a:endParaRPr lang="en-US"/>
          </a:p>
        </p:txBody>
      </p:sp>
      <p:sp>
        <p:nvSpPr>
          <p:cNvPr id="1707838815" name="TextBox 1707838814"/>
          <p:cNvSpPr txBox="1"/>
          <p:nvPr/>
        </p:nvSpPr>
        <p:spPr bwMode="auto">
          <a:xfrm>
            <a:off x="362359" y="1164166"/>
            <a:ext cx="5225592" cy="306327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500" b="0" i="0" u="none">
                <a:solidFill>
                  <a:srgbClr val="0000FF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RK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(f::</a:t>
            </a:r>
            <a:r>
              <a:rPr sz="1500" b="0" i="0" u="none">
                <a:solidFill>
                  <a:srgbClr val="267F99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x1, y1, h, a, b, c)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k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zeros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(s)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for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i in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:s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yi =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for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j in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:(i-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    yi += h * a[i, j] * k[j]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k[i] =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f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(x1 + c[i] * h, y1 + yi)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x2 = x1 + h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y2 = y1 + h * (b’k)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return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x2, y2</a:t>
            </a:r>
          </a:p>
          <a:p>
            <a:pPr>
              <a:defRPr/>
            </a:pP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</a:p>
        </p:txBody>
      </p:sp>
      <p:sp>
        <p:nvSpPr>
          <p:cNvPr id="2004470812" name="TextBox 2004470811"/>
          <p:cNvSpPr txBox="1"/>
          <p:nvPr/>
        </p:nvSpPr>
        <p:spPr bwMode="auto">
          <a:xfrm>
            <a:off x="5744754" y="1098020"/>
            <a:ext cx="4059483" cy="53492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500" b="0" i="0" u="none">
                <a:solidFill>
                  <a:srgbClr val="0000FF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RK2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(f::</a:t>
            </a:r>
            <a:r>
              <a:rPr sz="1500" b="0" i="0" u="none">
                <a:solidFill>
                  <a:srgbClr val="267F99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x1, y1, h)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a = [[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];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/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b =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c =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/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return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RK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x1, y1, h, a, b, c)</a:t>
            </a:r>
          </a:p>
          <a:p>
            <a:pPr>
              <a:defRPr/>
            </a:pP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  <a:b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</a:br>
            <a:endParaRPr sz="1500" b="0" i="0" u="none">
              <a:solidFill>
                <a:srgbClr val="AF00DB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sz="1500" b="0" i="0" u="none">
                <a:solidFill>
                  <a:srgbClr val="0000FF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RK3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(f::</a:t>
            </a:r>
            <a:r>
              <a:rPr sz="1500" b="0" i="0" u="none">
                <a:solidFill>
                  <a:srgbClr val="267F99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x1, y1, h)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a = [[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];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/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]; [-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b =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/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6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/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3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/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6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c =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/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return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RK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x1, y1, h, a, b, c)</a:t>
            </a:r>
          </a:p>
          <a:p>
            <a:pPr>
              <a:defRPr/>
            </a:pP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  <a:b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</a:br>
            <a:endParaRPr sz="1500" b="0" i="0" u="none">
              <a:solidFill>
                <a:srgbClr val="AF00DB"/>
              </a:solidFill>
              <a:latin typeface="Iosevka SS05"/>
              <a:ea typeface="Iosevka SS05"/>
              <a:cs typeface="Iosevka SS05"/>
            </a:endParaRPr>
          </a:p>
          <a:p>
            <a:pPr>
              <a:defRPr/>
            </a:pPr>
            <a:r>
              <a:rPr sz="1500" b="0" i="0" u="none">
                <a:solidFill>
                  <a:srgbClr val="0000FF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RK4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(f::</a:t>
            </a:r>
            <a:r>
              <a:rPr sz="1500" b="0" i="0" u="none">
                <a:solidFill>
                  <a:srgbClr val="267F99"/>
                </a:solidFill>
                <a:latin typeface="Iosevka SS05"/>
                <a:ea typeface="Iosevka SS05"/>
                <a:cs typeface="Iosevka SS05"/>
              </a:rPr>
              <a:t>Function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x1, y1, h)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a = [[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   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b =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6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3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3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6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c = [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0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/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2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, </a:t>
            </a:r>
            <a:r>
              <a:rPr sz="1500" b="0" i="0" u="none">
                <a:solidFill>
                  <a:srgbClr val="098658"/>
                </a:solidFill>
                <a:latin typeface="Iosevka SS05"/>
                <a:ea typeface="Iosevka SS05"/>
                <a:cs typeface="Iosevka SS05"/>
              </a:rPr>
              <a:t>1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]</a:t>
            </a:r>
          </a:p>
          <a:p>
            <a:pPr>
              <a:defRPr/>
            </a:pP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   </a:t>
            </a: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return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 </a:t>
            </a:r>
            <a:r>
              <a:rPr sz="1500" b="0" i="0" u="none">
                <a:solidFill>
                  <a:srgbClr val="795E26"/>
                </a:solidFill>
                <a:latin typeface="Iosevka SS05"/>
                <a:ea typeface="Iosevka SS05"/>
                <a:cs typeface="Iosevka SS05"/>
              </a:rPr>
              <a:t>RK</a:t>
            </a:r>
            <a:r>
              <a:rPr sz="1500" b="0" i="0" u="none">
                <a:solidFill>
                  <a:srgbClr val="000000"/>
                </a:solidFill>
                <a:latin typeface="Iosevka SS05"/>
                <a:ea typeface="Iosevka SS05"/>
                <a:cs typeface="Iosevka SS05"/>
              </a:rPr>
              <a:t>(f, x1, y1, h, a, b, c)</a:t>
            </a:r>
          </a:p>
          <a:p>
            <a:pPr>
              <a:defRPr/>
            </a:pPr>
            <a:r>
              <a:rPr sz="1500" b="0" i="0" u="none">
                <a:solidFill>
                  <a:srgbClr val="AF00DB"/>
                </a:solidFill>
                <a:latin typeface="Iosevka SS05"/>
                <a:ea typeface="Iosevka SS05"/>
                <a:cs typeface="Iosevka SS05"/>
              </a:rPr>
              <a:t>end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53082537" name="Rectangle 1053082536"/>
              <p:cNvSpPr/>
              <p:nvPr/>
            </p:nvSpPr>
            <p:spPr bwMode="auto">
              <a:xfrm>
                <a:off x="247632" y="4521521"/>
                <a:ext cx="2405228" cy="8485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=</m:t>
                      </m:r>
                      <m:sSub>
                        <m:sSub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+</m:t>
                      </m:r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h</m:t>
                      </m:r>
                      <m:nary>
                        <m:naryPr>
                          <m:chr m:val="∑"/>
                          <m:limLoc m:val="undOvr"/>
                          <m:ctrlPr>
                            <a:rPr i="1">
                              <a:latin typeface="Cambria Math" panose="02040503050406030204" pitchFamily="18" charset="0"/>
                              <a:ea typeface="Cambria Math"/>
                              <a:cs typeface="Cambria Math"/>
                            </a:rPr>
                          </m:ctrlPr>
                        </m:naryPr>
                        <m:sub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𝑖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=1</m:t>
                          </m:r>
                        </m:sub>
                        <m: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𝑠</m:t>
                          </m:r>
                        </m:sup>
                        <m:e>
                          <m:sSub>
                            <m:sSub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053082537" name="Rectangle 10530825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7632" y="4521521"/>
                <a:ext cx="2405228" cy="848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03351" name="Rectangle 8403350"/>
              <p:cNvSpPr/>
              <p:nvPr/>
            </p:nvSpPr>
            <p:spPr bwMode="auto">
              <a:xfrm>
                <a:off x="2306" y="5433107"/>
                <a:ext cx="4113043" cy="9840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=</m:t>
                      </m:r>
                      <m:r>
                        <a:rPr>
                          <a:latin typeface="Cambria Math"/>
                          <a:ea typeface="Cambria Math"/>
                          <a:cs typeface="Cambria Math"/>
                        </a:rPr>
                        <m:t>𝑓</m:t>
                      </m:r>
                      <m:d>
                        <m:dPr>
                          <m:ctrlPr>
                            <a:rPr i="1">
                              <a:latin typeface="Cambria Math" panose="02040503050406030204" pitchFamily="18" charset="0"/>
                              <a:ea typeface="Cambria Math"/>
                              <a:cs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sz="18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sz="1800"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sz="18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sz="1800">
                              <a:latin typeface="Cambria Math"/>
                              <a:ea typeface="Cambria Math"/>
                              <a:cs typeface="Cambria Math"/>
                            </a:rPr>
                            <m:t>h</m:t>
                          </m:r>
                          <m:r>
                            <a:rPr sz="1800">
                              <a:latin typeface="Cambria Math"/>
                              <a:ea typeface="Cambria Math"/>
                              <a:cs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sz="18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sz="1800">
                              <a:latin typeface="Cambria Math"/>
                              <a:ea typeface="Cambria Math"/>
                              <a:cs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sz="1800" i="1"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sSubPr>
                            <m:e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sz="1800" i="1">
                                      <a:latin typeface="Cambria Math" panose="02040503050406030204" pitchFamily="18" charset="0"/>
                                      <a:ea typeface="Cambria Math"/>
                                      <a:cs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sz="1800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>𝑗</m:t>
                                  </m:r>
                                  <m:r>
                                    <a:rPr sz="1800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sz="1800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>𝑖</m:t>
                                  </m:r>
                                  <m:r>
                                    <a:rPr sz="1800">
                                      <a:latin typeface="Cambria Math"/>
                                      <a:ea typeface="Cambria Math"/>
                                      <a:cs typeface="Cambria Math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sz="1800" i="1">
                                          <a:latin typeface="Cambria Math" panose="02040503050406030204" pitchFamily="18" charset="0"/>
                                          <a:ea typeface="Cambria Math"/>
                                          <a:cs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sz="180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sz="1800">
                                          <a:latin typeface="Cambria Math"/>
                                          <a:ea typeface="Cambria Math"/>
                                          <a:cs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sz="180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sz="1800">
                                  <a:latin typeface="Cambria Math"/>
                                  <a:ea typeface="Cambria Math"/>
                                  <a:cs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8403351" name="Rectangle 84033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6" y="5433107"/>
                <a:ext cx="4113043" cy="9840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0062223" name=" 1630062222"/>
          <p:cNvSpPr/>
          <p:nvPr/>
        </p:nvSpPr>
        <p:spPr bwMode="auto">
          <a:xfrm>
            <a:off x="9031154" y="6929860"/>
            <a:ext cx="1638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639517711" name="Picture 1639517710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2976939" y="3807509"/>
            <a:ext cx="2185573" cy="1561941"/>
          </a:xfrm>
          <a:prstGeom prst="rect">
            <a:avLst/>
          </a:prstGeom>
        </p:spPr>
      </p:pic>
      <p:sp>
        <p:nvSpPr>
          <p:cNvPr id="364216309" name=" 364216308"/>
          <p:cNvSpPr/>
          <p:nvPr/>
        </p:nvSpPr>
        <p:spPr bwMode="auto">
          <a:xfrm>
            <a:off x="15882137" y="4456006"/>
            <a:ext cx="163681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238352157" name="Picture 238352156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10066299" y="1164166"/>
            <a:ext cx="1617374" cy="1019872"/>
          </a:xfrm>
          <a:prstGeom prst="rect">
            <a:avLst/>
          </a:prstGeom>
        </p:spPr>
      </p:pic>
      <p:sp>
        <p:nvSpPr>
          <p:cNvPr id="1140828970" name=" 1140828969"/>
          <p:cNvSpPr/>
          <p:nvPr/>
        </p:nvSpPr>
        <p:spPr bwMode="auto">
          <a:xfrm>
            <a:off x="15820402" y="5906160"/>
            <a:ext cx="123469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1130391473" name="Picture 1130391472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9851842" y="2614320"/>
            <a:ext cx="2046287" cy="1221320"/>
          </a:xfrm>
          <a:prstGeom prst="rect">
            <a:avLst/>
          </a:prstGeom>
        </p:spPr>
      </p:pic>
      <p:sp>
        <p:nvSpPr>
          <p:cNvPr id="1775065719" name=" 1775065718"/>
          <p:cNvSpPr/>
          <p:nvPr/>
        </p:nvSpPr>
        <p:spPr bwMode="auto">
          <a:xfrm>
            <a:off x="15464003" y="7747846"/>
            <a:ext cx="129760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301480482" name="Picture 301480481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9495443" y="4456006"/>
            <a:ext cx="2596103" cy="15499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8048311" name="TextBox 2"/>
          <p:cNvSpPr txBox="1"/>
          <p:nvPr/>
        </p:nvSpPr>
        <p:spPr bwMode="auto">
          <a:xfrm>
            <a:off x="967479" y="256851"/>
            <a:ext cx="2513216" cy="457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>
                <a:solidFill>
                  <a:srgbClr val="002060"/>
                </a:solidFill>
                <a:latin typeface="Calibri"/>
                <a:cs typeface="Calibri"/>
              </a:rPr>
              <a:t>Results</a:t>
            </a:r>
            <a:endParaRPr lang="en-US"/>
          </a:p>
        </p:txBody>
      </p:sp>
      <p:sp>
        <p:nvSpPr>
          <p:cNvPr id="581734968" name="TextBox 581734967"/>
          <p:cNvSpPr txBox="1"/>
          <p:nvPr/>
        </p:nvSpPr>
        <p:spPr bwMode="auto">
          <a:xfrm>
            <a:off x="515564" y="1071862"/>
            <a:ext cx="6060829" cy="179835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y_TRUE = [6.194631, 14.843922, 33.677172, 75.338963]</a:t>
            </a:r>
            <a:endParaRPr sz="1600" b="0" i="0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y_Euler = [2.0, 5.0, 11.402164, 25.513212, 56.849311]</a:t>
            </a:r>
            <a:endParaRPr sz="1600" b="0" i="0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err_Euler = [0.0, 0.015857, 0.045684, 0.108363, 0.24542]</a:t>
            </a:r>
            <a:endParaRPr sz="1600" b="0" i="0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y_Heun = [2.0, 6.701082, 16.319782, 37.199249, 83.337767]</a:t>
            </a:r>
            <a:endParaRPr sz="1600" b="0" i="0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err_Heun = [0.0, 0.006722, 0.01959, 0.04675, 0.106171]</a:t>
            </a:r>
            <a:endParaRPr sz="1600" b="0" i="0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y_RK4 = [2.0, 6.201037, 14.862484, 33.721348, 75.439172]</a:t>
            </a:r>
            <a:endParaRPr sz="1600" b="0" i="0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lang="en-US" sz="1600" b="0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err_RK4 = [0.0, 8.5e-5, 0.000246, 0.000586, 0.00133]</a:t>
            </a:r>
            <a:endParaRPr sz="1600" b="0" i="0" u="none" strike="noStrike" cap="none" spc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553923174" name="Picture 553923173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54938" y="2870218"/>
            <a:ext cx="5715000" cy="3809999"/>
          </a:xfrm>
          <a:prstGeom prst="rect">
            <a:avLst/>
          </a:prstGeom>
        </p:spPr>
      </p:pic>
      <p:sp>
        <p:nvSpPr>
          <p:cNvPr id="373599533" name="TextBox 2"/>
          <p:cNvSpPr txBox="1"/>
          <p:nvPr/>
        </p:nvSpPr>
        <p:spPr bwMode="auto">
          <a:xfrm>
            <a:off x="6721914" y="1432771"/>
            <a:ext cx="5199601" cy="4572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rgbClr val="002060"/>
                </a:solidFill>
                <a:latin typeface="Calibri"/>
                <a:cs typeface="Calibri"/>
              </a:rPr>
              <a:t>Errors (relative)</a:t>
            </a:r>
            <a:endParaRPr lang="en-US"/>
          </a:p>
        </p:txBody>
      </p:sp>
      <p:pic>
        <p:nvPicPr>
          <p:cNvPr id="87732381" name="Picture 87732380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6141917" y="2050415"/>
            <a:ext cx="5715000" cy="380999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18637270" name="Rectangle 2018637269"/>
              <p:cNvSpPr/>
              <p:nvPr/>
            </p:nvSpPr>
            <p:spPr bwMode="auto">
              <a:xfrm>
                <a:off x="11544098" y="2687320"/>
                <a:ext cx="625639" cy="3657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𝑂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(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h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)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2018637270" name="Rectangle 20186372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44098" y="2687320"/>
                <a:ext cx="625639" cy="365795"/>
              </a:xfrm>
              <a:prstGeom prst="rect">
                <a:avLst/>
              </a:prstGeom>
              <a:blipFill>
                <a:blip r:embed="rId5"/>
                <a:stretch>
                  <a:fillRect l="-980" r="-980" b="-1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87533163" name="Rectangle 1687533162"/>
              <p:cNvSpPr/>
              <p:nvPr/>
            </p:nvSpPr>
            <p:spPr bwMode="auto">
              <a:xfrm>
                <a:off x="11489108" y="3404851"/>
                <a:ext cx="735761" cy="3769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𝑂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)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1687533163" name="Rectangle 16875331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89108" y="3404851"/>
                <a:ext cx="735761" cy="376904"/>
              </a:xfrm>
              <a:prstGeom prst="rect">
                <a:avLst/>
              </a:prstGeom>
              <a:blipFill>
                <a:blip r:embed="rId6"/>
                <a:stretch>
                  <a:fillRect l="-833" r="-833" b="-131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7090274" name="Rectangle 257090273"/>
              <p:cNvSpPr/>
              <p:nvPr/>
            </p:nvSpPr>
            <p:spPr bwMode="auto">
              <a:xfrm>
                <a:off x="11489108" y="4775218"/>
                <a:ext cx="735761" cy="3769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𝑂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)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257090274" name="Rectangle 2570902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89108" y="4775218"/>
                <a:ext cx="735761" cy="376904"/>
              </a:xfrm>
              <a:prstGeom prst="rect">
                <a:avLst/>
              </a:prstGeom>
              <a:blipFill>
                <a:blip r:embed="rId7"/>
                <a:stretch>
                  <a:fillRect l="-833" r="-833" b="-1290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1990239" name="Rectangle 761990238"/>
              <p:cNvSpPr/>
              <p:nvPr/>
            </p:nvSpPr>
            <p:spPr bwMode="auto">
              <a:xfrm>
                <a:off x="11373179" y="5483511"/>
                <a:ext cx="735761" cy="37690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rot="0" spcFirstLastPara="0" vertOverflow="overflow" horzOverflow="clip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𝑂</m:t>
                          </m:r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>
                              <a:latin typeface="Cambria Math"/>
                              <a:ea typeface="Cambria Math"/>
                              <a:cs typeface="Cambria Math"/>
                            </a:rPr>
                            <m:t>)</m:t>
                          </m:r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>
                  <a:latin typeface="Cambria Math"/>
                  <a:ea typeface="Cambria Math"/>
                  <a:cs typeface="Cambria Math"/>
                </a:endParaRPr>
              </a:p>
            </p:txBody>
          </p:sp>
        </mc:Choice>
        <mc:Fallback>
          <p:sp>
            <p:nvSpPr>
              <p:cNvPr id="761990239" name="Rectangle 7619902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73179" y="5483511"/>
                <a:ext cx="735761" cy="376904"/>
              </a:xfrm>
              <a:prstGeom prst="rect">
                <a:avLst/>
              </a:prstGeom>
              <a:blipFill>
                <a:blip r:embed="rId8"/>
                <a:stretch>
                  <a:fillRect l="-833" r="-833" b="-131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Arial"/>
        <a:cs typeface="Arial"/>
      </a:majorFont>
      <a:minorFont>
        <a:latin typeface="Gill Sans MT"/>
        <a:ea typeface="Arial"/>
        <a:cs typeface="Arial"/>
      </a:minorFont>
    </a:fontScheme>
    <a:fmtScheme name="Dividend">
      <a:fillStyleLst>
        <a:solidFill>
          <a:schemeClr val="phClr"/>
        </a:solidFill>
        <a:gradFill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0</Words>
  <Application>Microsoft Office PowerPoint</Application>
  <DocSecurity>0</DocSecurity>
  <PresentationFormat>Widescreen</PresentationFormat>
  <Paragraphs>0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Dividend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DOAN MINH QUAN 20196304</dc:creator>
  <cp:keywords/>
  <dc:description/>
  <cp:lastModifiedBy/>
  <cp:revision>412</cp:revision>
  <dcterms:created xsi:type="dcterms:W3CDTF">2022-09-06T05:30:54Z</dcterms:created>
  <dcterms:modified xsi:type="dcterms:W3CDTF">2022-11-14T17:56:45Z</dcterms:modified>
  <cp:category/>
  <dc:identifier/>
  <cp:contentStatus/>
  <dc:language/>
  <cp:version/>
</cp:coreProperties>
</file>