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85" r:id="rId4"/>
  </p:sldMasterIdLst>
  <p:notesMasterIdLst>
    <p:notesMasterId r:id="rId11"/>
  </p:notesMasterIdLst>
  <p:sldIdLst>
    <p:sldId id="256" r:id="rId5"/>
    <p:sldId id="367" r:id="rId6"/>
    <p:sldId id="364" r:id="rId7"/>
    <p:sldId id="365" r:id="rId8"/>
    <p:sldId id="368" r:id="rId9"/>
    <p:sldId id="26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노경미(신소재공학과)" initials="노" lastIdx="0" clrIdx="0">
    <p:extLst>
      <p:ext uri="{19B8F6BF-5375-455C-9EA6-DF929625EA0E}">
        <p15:presenceInfo xmlns:p15="http://schemas.microsoft.com/office/powerpoint/2012/main" userId="S-1-5-21-281553056-4242520381-2534527097-10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E79"/>
    <a:srgbClr val="0000FD"/>
    <a:srgbClr val="FF8AD8"/>
    <a:srgbClr val="73FDD6"/>
    <a:srgbClr val="2CA02C"/>
    <a:srgbClr val="FF7F0E"/>
    <a:srgbClr val="1F77B4"/>
    <a:srgbClr val="FFFC00"/>
    <a:srgbClr val="1ACC1A"/>
    <a:srgbClr val="FF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보통 스타일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25" autoAdjust="0"/>
    <p:restoredTop sz="96180"/>
  </p:normalViewPr>
  <p:slideViewPr>
    <p:cSldViewPr snapToGrid="0">
      <p:cViewPr varScale="1">
        <p:scale>
          <a:sx n="151" d="100"/>
          <a:sy n="151" d="100"/>
        </p:scale>
        <p:origin x="1224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9474AC01-33C5-421F-9E5B-5C70E43F21E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6A0EE6DF-0FF5-4945-8582-CD7E8005F59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7C1D51-DDF2-4FC6-AB4C-F3907DD7B58D}" type="datetimeFigureOut">
              <a:rPr lang="ko-KR" altLang="en-US" smtClean="0"/>
              <a:t>2021. 11. 15.</a:t>
            </a:fld>
            <a:endParaRPr lang="ko-KR" altLang="en-US"/>
          </a:p>
        </p:txBody>
      </p:sp>
      <p:sp>
        <p:nvSpPr>
          <p:cNvPr id="4" name="슬라이드 이미지 개체 틀 3">
            <a:extLst>
              <a:ext uri="{FF2B5EF4-FFF2-40B4-BE49-F238E27FC236}">
                <a16:creationId xmlns:a16="http://schemas.microsoft.com/office/drawing/2014/main" id="{5CBD4726-8F61-4673-9C56-C2CAAF8BF33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>
            <a:extLst>
              <a:ext uri="{FF2B5EF4-FFF2-40B4-BE49-F238E27FC236}">
                <a16:creationId xmlns:a16="http://schemas.microsoft.com/office/drawing/2014/main" id="{F931B76D-7F61-478A-9514-06E368E34D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A0C1D03-5197-4CD7-ACFF-28871722987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C49CCC3-D492-44E2-BC31-B57118FB2F3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FE271C-C546-472C-AFB1-A26DBEB4AB0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ore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FE271C-C546-472C-AFB1-A26DBEB4AB0D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177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ore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FE271C-C546-472C-AFB1-A26DBEB4AB0D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5341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AACC8-F41D-4F29-892B-E22672F3C6AA}" type="datetime1">
              <a:rPr lang="ko-KR" altLang="en-US" smtClean="0"/>
              <a:t>2021. 11. 15.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6FEE5-8C11-47FE-9F48-C529617163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9773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F1D8A-3E5C-49FF-95CC-5398007C25DF}" type="datetime1">
              <a:rPr lang="ko-KR" altLang="en-US" smtClean="0"/>
              <a:t>2021. 11. 15.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6FEE5-8C11-47FE-9F48-C529617163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8378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AA5C7-850E-400F-B331-49850A609924}" type="datetime1">
              <a:rPr lang="ko-KR" altLang="en-US" smtClean="0"/>
              <a:t>2021. 11. 15.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6FEE5-8C11-47FE-9F48-C529617163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1830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63CE3-DB38-4E6F-9A42-191E7AA68CF7}" type="datetime1">
              <a:rPr lang="ko-KR" altLang="en-US" smtClean="0"/>
              <a:t>2021. 11. 15.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6FEE5-8C11-47FE-9F48-C529617163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4262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4B67F-818E-46B2-A1B8-147DD1B13450}" type="datetime1">
              <a:rPr lang="ko-KR" altLang="en-US" smtClean="0"/>
              <a:t>2021. 11. 15.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6FEE5-8C11-47FE-9F48-C529617163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0853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F1CCE-8543-4068-AAF1-5EC0486A3417}" type="datetime1">
              <a:rPr lang="ko-KR" altLang="en-US" smtClean="0"/>
              <a:t>2021. 11. 15.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6FEE5-8C11-47FE-9F48-C529617163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200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498CA-E15D-4C28-A85F-C7C32B1905CD}" type="datetime1">
              <a:rPr lang="ko-KR" altLang="en-US" smtClean="0"/>
              <a:t>2021. 11. 15.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6FEE5-8C11-47FE-9F48-C529617163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7010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69EC1-70E5-4BA3-A720-4F1EF27EEC2E}" type="datetime1">
              <a:rPr lang="ko-KR" altLang="en-US" smtClean="0"/>
              <a:t>2021. 11. 15.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6FEE5-8C11-47FE-9F48-C529617163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8605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E0B31-39F1-40E2-8926-C24A8A71C99C}" type="datetime1">
              <a:rPr lang="ko-KR" altLang="en-US" smtClean="0"/>
              <a:t>2021. 11. 15.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6FEE5-8C11-47FE-9F48-C529617163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0125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E02D9-8EA5-482C-B750-51218F87B260}" type="datetime1">
              <a:rPr lang="ko-KR" altLang="en-US" smtClean="0"/>
              <a:t>2021. 11. 15.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6FEE5-8C11-47FE-9F48-C529617163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1832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F816D-2783-46D6-89F5-4F4A41151D05}" type="datetime1">
              <a:rPr lang="ko-KR" altLang="en-US" smtClean="0"/>
              <a:t>2021. 11. 15.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6FEE5-8C11-47FE-9F48-C529617163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6396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4ECB3-1612-4AE5-9B1D-1ECB4A75BC64}" type="datetime1">
              <a:rPr lang="ko-KR" altLang="en-US" smtClean="0"/>
              <a:t>2021. 11. 15.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6FEE5-8C11-47FE-9F48-C529617163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1567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ko/photos/%EA%B0%80%EC%9D%84-%EB%8B%A8%ED%92%8D-%EB%82%98%EB%AD%87%EC%9E%8E-%ED%99%94%EB%A0%A4%ED%95%9C-3723220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3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3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식물, 나무, 실외, 단풍나무이(가) 표시된 사진&#10;&#10;자동 생성된 설명">
            <a:extLst>
              <a:ext uri="{FF2B5EF4-FFF2-40B4-BE49-F238E27FC236}">
                <a16:creationId xmlns:a16="http://schemas.microsoft.com/office/drawing/2014/main" id="{1142EBAA-7788-2742-9796-0E781B7D8A56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219197" y="2550"/>
            <a:ext cx="9932565" cy="6490325"/>
          </a:xfrm>
          <a:prstGeom prst="rect">
            <a:avLst/>
          </a:prstGeom>
        </p:spPr>
      </p:pic>
      <p:sp>
        <p:nvSpPr>
          <p:cNvPr id="12" name="직사각형 11">
            <a:extLst>
              <a:ext uri="{FF2B5EF4-FFF2-40B4-BE49-F238E27FC236}">
                <a16:creationId xmlns:a16="http://schemas.microsoft.com/office/drawing/2014/main" id="{E130EFA1-7CC3-4840-9186-0A54022CA01E}"/>
              </a:ext>
            </a:extLst>
          </p:cNvPr>
          <p:cNvSpPr/>
          <p:nvPr/>
        </p:nvSpPr>
        <p:spPr>
          <a:xfrm>
            <a:off x="1219197" y="2849901"/>
            <a:ext cx="9932565" cy="36429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9B70FB72-4469-4A11-9ADA-F4BE74ED34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9197" y="1562582"/>
            <a:ext cx="9932565" cy="1277599"/>
          </a:xfrm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ko-KR" altLang="en-US" sz="4400" b="1" dirty="0">
                <a:ea typeface="Apple SD Gothic Neo" panose="02000300000000000000" pitchFamily="2" charset="-127"/>
              </a:rPr>
              <a:t>과제</a:t>
            </a:r>
            <a:r>
              <a:rPr lang="en-US" altLang="ko-KR" sz="4400" b="1" dirty="0">
                <a:ea typeface="Apple SD Gothic Neo" panose="02000300000000000000" pitchFamily="2" charset="-127"/>
              </a:rPr>
              <a:t> 7 :</a:t>
            </a:r>
            <a:r>
              <a:rPr lang="ko-KR" altLang="en-US" sz="4400" b="1" dirty="0">
                <a:ea typeface="Apple SD Gothic Neo" panose="02000300000000000000" pitchFamily="2" charset="-127"/>
              </a:rPr>
              <a:t> </a:t>
            </a:r>
            <a:r>
              <a:rPr lang="ko-KR" altLang="en-US" sz="4400" b="1" dirty="0" err="1">
                <a:ea typeface="Apple SD Gothic Neo" panose="02000300000000000000" pitchFamily="2" charset="-127"/>
              </a:rPr>
              <a:t>상미분</a:t>
            </a:r>
            <a:r>
              <a:rPr lang="ko-KR" altLang="en-US" sz="4400" b="1" dirty="0">
                <a:ea typeface="Apple SD Gothic Neo" panose="02000300000000000000" pitchFamily="2" charset="-127"/>
              </a:rPr>
              <a:t> 방정식</a:t>
            </a:r>
          </a:p>
        </p:txBody>
      </p:sp>
      <p:sp>
        <p:nvSpPr>
          <p:cNvPr id="9" name="슬라이드 번호 개체 틀 3">
            <a:extLst>
              <a:ext uri="{FF2B5EF4-FFF2-40B4-BE49-F238E27FC236}">
                <a16:creationId xmlns:a16="http://schemas.microsoft.com/office/drawing/2014/main" id="{A022E8CF-4817-F548-96F8-8BA709057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32208" y="6492875"/>
            <a:ext cx="2743200" cy="365125"/>
          </a:xfrm>
        </p:spPr>
        <p:txBody>
          <a:bodyPr/>
          <a:lstStyle/>
          <a:p>
            <a:fld id="{4686FEE5-8C11-47FE-9F48-C52961716302}" type="slidenum">
              <a:rPr lang="ko-KR" altLang="en-US" smtClean="0"/>
              <a:t>1</a:t>
            </a:fld>
            <a:endParaRPr lang="ko-KR" alt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29E25E0-7CB7-4724-AF4E-6F88F269723F}"/>
              </a:ext>
            </a:extLst>
          </p:cNvPr>
          <p:cNvSpPr txBox="1"/>
          <p:nvPr/>
        </p:nvSpPr>
        <p:spPr>
          <a:xfrm>
            <a:off x="3271504" y="4646336"/>
            <a:ext cx="56489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i="1" dirty="0" err="1"/>
              <a:t>Kyungmi</a:t>
            </a:r>
            <a:r>
              <a:rPr lang="en-US" altLang="ko-KR" sz="2400" b="1" i="1" dirty="0"/>
              <a:t> Noh </a:t>
            </a:r>
            <a:br>
              <a:rPr lang="en-US" altLang="ko-KR" sz="2400" b="1" i="1" dirty="0"/>
            </a:br>
            <a:r>
              <a:rPr lang="en-US" altLang="ko-KR" sz="1200" b="1" i="1" u="sng" dirty="0">
                <a:solidFill>
                  <a:schemeClr val="bg1">
                    <a:lumMod val="65000"/>
                  </a:schemeClr>
                </a:solidFill>
              </a:rPr>
              <a:t>(*Email :{</a:t>
            </a:r>
            <a:r>
              <a:rPr lang="en-US" altLang="ko-KR" sz="1200" b="1" i="1" u="sng" dirty="0" err="1">
                <a:solidFill>
                  <a:schemeClr val="bg1">
                    <a:lumMod val="65000"/>
                  </a:schemeClr>
                </a:solidFill>
              </a:rPr>
              <a:t>nkyungmi</a:t>
            </a:r>
            <a:r>
              <a:rPr lang="en-US" altLang="ko-KR" sz="1200" b="1" i="1" u="sng" dirty="0">
                <a:solidFill>
                  <a:schemeClr val="bg1">
                    <a:lumMod val="65000"/>
                  </a:schemeClr>
                </a:solidFill>
              </a:rPr>
              <a:t>}@</a:t>
            </a:r>
            <a:r>
              <a:rPr lang="en-US" altLang="ko-KR" sz="1200" b="1" i="1" u="sng" dirty="0" err="1">
                <a:solidFill>
                  <a:schemeClr val="bg1">
                    <a:lumMod val="65000"/>
                  </a:schemeClr>
                </a:solidFill>
              </a:rPr>
              <a:t>postech.ac.kr</a:t>
            </a:r>
            <a:r>
              <a:rPr lang="en-US" altLang="ko-KR" sz="1200" b="1" i="1" u="sng" dirty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pPr algn="ctr"/>
            <a:endParaRPr lang="en-US" altLang="ko-KR" sz="2000" b="1" i="1" u="sng" dirty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altLang="ko-KR" sz="2000" b="1" i="1" dirty="0"/>
              <a:t>Department of Materials Science and Engineering, POSTECH</a:t>
            </a:r>
            <a:endParaRPr lang="en-US" altLang="ko-KR" sz="1200" b="1" i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7CD6671-1DAA-604A-8CFE-2819E8BA16D9}"/>
              </a:ext>
            </a:extLst>
          </p:cNvPr>
          <p:cNvSpPr txBox="1"/>
          <p:nvPr/>
        </p:nvSpPr>
        <p:spPr>
          <a:xfrm>
            <a:off x="1988192" y="6494678"/>
            <a:ext cx="5055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 Light Condensed" panose="020B0502040204020203" pitchFamily="34" charset="0"/>
              </a:rPr>
              <a:t>AI &amp; NEUROMORPHIC DEVICE LAB</a:t>
            </a:r>
            <a:endParaRPr lang="ko-KR" alt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ahnschrift Light Condensed" panose="020B0502040204020203" pitchFamily="34" charset="0"/>
            </a:endParaRPr>
          </a:p>
        </p:txBody>
      </p:sp>
      <p:pic>
        <p:nvPicPr>
          <p:cNvPr id="11" name="그래픽 10">
            <a:extLst>
              <a:ext uri="{FF2B5EF4-FFF2-40B4-BE49-F238E27FC236}">
                <a16:creationId xmlns:a16="http://schemas.microsoft.com/office/drawing/2014/main" id="{9E471B72-51FF-7C46-BE5B-EE660C57201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0234" y="6600452"/>
            <a:ext cx="1837958" cy="157783"/>
          </a:xfrm>
          <a:prstGeom prst="rect">
            <a:avLst/>
          </a:prstGeom>
        </p:spPr>
      </p:pic>
      <p:sp>
        <p:nvSpPr>
          <p:cNvPr id="5" name="직사각형 4">
            <a:extLst>
              <a:ext uri="{FF2B5EF4-FFF2-40B4-BE49-F238E27FC236}">
                <a16:creationId xmlns:a16="http://schemas.microsoft.com/office/drawing/2014/main" id="{40210A80-4533-3D4E-8A25-391551A69E83}"/>
              </a:ext>
            </a:extLst>
          </p:cNvPr>
          <p:cNvSpPr/>
          <p:nvPr/>
        </p:nvSpPr>
        <p:spPr>
          <a:xfrm>
            <a:off x="1219197" y="0"/>
            <a:ext cx="9932565" cy="15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3032399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모서리가 둥근 직사각형 24">
            <a:extLst>
              <a:ext uri="{FF2B5EF4-FFF2-40B4-BE49-F238E27FC236}">
                <a16:creationId xmlns:a16="http://schemas.microsoft.com/office/drawing/2014/main" id="{436D2A59-175B-B043-ABB0-020653DB2045}"/>
              </a:ext>
            </a:extLst>
          </p:cNvPr>
          <p:cNvSpPr/>
          <p:nvPr/>
        </p:nvSpPr>
        <p:spPr>
          <a:xfrm>
            <a:off x="498070" y="22434"/>
            <a:ext cx="11193921" cy="772448"/>
          </a:xfrm>
          <a:prstGeom prst="roundRect">
            <a:avLst/>
          </a:prstGeom>
          <a:solidFill>
            <a:srgbClr val="FF7E79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A338216-AF78-4660-8BCD-33343996C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32208" y="6492875"/>
            <a:ext cx="2743200" cy="365125"/>
          </a:xfrm>
        </p:spPr>
        <p:txBody>
          <a:bodyPr/>
          <a:lstStyle/>
          <a:p>
            <a:fld id="{4686FEE5-8C11-47FE-9F48-C52961716302}" type="slidenum">
              <a:rPr lang="ko-KR" altLang="en-US" smtClean="0">
                <a:latin typeface="+mj-ea"/>
                <a:ea typeface="+mj-ea"/>
              </a:rPr>
              <a:t>2</a:t>
            </a:fld>
            <a:endParaRPr lang="ko-KR" altLang="en-US" dirty="0">
              <a:latin typeface="+mj-ea"/>
              <a:ea typeface="+mj-ea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51700F-99A3-44A2-BE50-08FA0F4AB57B}"/>
              </a:ext>
            </a:extLst>
          </p:cNvPr>
          <p:cNvSpPr txBox="1"/>
          <p:nvPr/>
        </p:nvSpPr>
        <p:spPr>
          <a:xfrm>
            <a:off x="1988192" y="6494678"/>
            <a:ext cx="5055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 Light Condensed" panose="020B0502040204020203" pitchFamily="34" charset="0"/>
              </a:rPr>
              <a:t>AI &amp; NEUROMORPHIC DEVICE LAB</a:t>
            </a:r>
            <a:endParaRPr lang="ko-KR" alt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ahnschrift Light Condensed" panose="020B0502040204020203" pitchFamily="34" charset="0"/>
            </a:endParaRPr>
          </a:p>
        </p:txBody>
      </p:sp>
      <p:pic>
        <p:nvPicPr>
          <p:cNvPr id="6" name="그래픽 5">
            <a:extLst>
              <a:ext uri="{FF2B5EF4-FFF2-40B4-BE49-F238E27FC236}">
                <a16:creationId xmlns:a16="http://schemas.microsoft.com/office/drawing/2014/main" id="{8EE86625-7C9F-4A72-9853-89B2B4DE13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0234" y="6600452"/>
            <a:ext cx="1837958" cy="157783"/>
          </a:xfrm>
          <a:prstGeom prst="rect">
            <a:avLst/>
          </a:prstGeom>
        </p:spPr>
      </p:pic>
      <p:sp>
        <p:nvSpPr>
          <p:cNvPr id="15" name="제목 1">
            <a:extLst>
              <a:ext uri="{FF2B5EF4-FFF2-40B4-BE49-F238E27FC236}">
                <a16:creationId xmlns:a16="http://schemas.microsoft.com/office/drawing/2014/main" id="{CFA08465-DEDE-4986-B977-E062234C438B}"/>
              </a:ext>
            </a:extLst>
          </p:cNvPr>
          <p:cNvSpPr txBox="1">
            <a:spLocks/>
          </p:cNvSpPr>
          <p:nvPr/>
        </p:nvSpPr>
        <p:spPr>
          <a:xfrm>
            <a:off x="498070" y="167818"/>
            <a:ext cx="11389726" cy="686520"/>
          </a:xfrm>
          <a:prstGeom prst="rect">
            <a:avLst/>
          </a:prstGeom>
        </p:spPr>
        <p:txBody>
          <a:bodyPr/>
          <a:lstStyle>
            <a:lvl1pPr algn="l" defTabSz="914400" rtl="0" eaLnBrk="1" latinLnBrk="1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4000" b="1" dirty="0">
                <a:latin typeface="+mj-ea"/>
              </a:rPr>
              <a:t>0. Problem</a:t>
            </a:r>
            <a:endParaRPr lang="ko-KR" altLang="en-US" sz="4000" b="1" dirty="0">
              <a:latin typeface="+mj-ea"/>
            </a:endParaRPr>
          </a:p>
        </p:txBody>
      </p:sp>
      <p:sp>
        <p:nvSpPr>
          <p:cNvPr id="13" name="모서리가 둥근 직사각형 41">
            <a:extLst>
              <a:ext uri="{FF2B5EF4-FFF2-40B4-BE49-F238E27FC236}">
                <a16:creationId xmlns:a16="http://schemas.microsoft.com/office/drawing/2014/main" id="{949588FA-FBC7-EF42-BE71-B80B71E39BB5}"/>
              </a:ext>
            </a:extLst>
          </p:cNvPr>
          <p:cNvSpPr/>
          <p:nvPr/>
        </p:nvSpPr>
        <p:spPr>
          <a:xfrm>
            <a:off x="171462" y="999722"/>
            <a:ext cx="11869974" cy="5433697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>
              <a:latin typeface="+mj-ea"/>
              <a:ea typeface="+mj-ea"/>
            </a:endParaRPr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B5C654EF-3588-6842-A3B2-65E2DE0BA1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1053" y="2242990"/>
            <a:ext cx="6096000" cy="838200"/>
          </a:xfrm>
          <a:prstGeom prst="rect">
            <a:avLst/>
          </a:prstGeom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400AB47B-876A-DB41-BE17-E6AA78DF0F7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54150" y="3659693"/>
            <a:ext cx="2289806" cy="1776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129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모서리가 둥근 직사각형 24">
            <a:extLst>
              <a:ext uri="{FF2B5EF4-FFF2-40B4-BE49-F238E27FC236}">
                <a16:creationId xmlns:a16="http://schemas.microsoft.com/office/drawing/2014/main" id="{436D2A59-175B-B043-ABB0-020653DB2045}"/>
              </a:ext>
            </a:extLst>
          </p:cNvPr>
          <p:cNvSpPr/>
          <p:nvPr/>
        </p:nvSpPr>
        <p:spPr>
          <a:xfrm>
            <a:off x="498070" y="22434"/>
            <a:ext cx="11193921" cy="772448"/>
          </a:xfrm>
          <a:prstGeom prst="roundRect">
            <a:avLst/>
          </a:prstGeom>
          <a:solidFill>
            <a:srgbClr val="FF7E79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A338216-AF78-4660-8BCD-33343996C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32208" y="6492875"/>
            <a:ext cx="2743200" cy="365125"/>
          </a:xfrm>
        </p:spPr>
        <p:txBody>
          <a:bodyPr/>
          <a:lstStyle/>
          <a:p>
            <a:fld id="{4686FEE5-8C11-47FE-9F48-C52961716302}" type="slidenum">
              <a:rPr lang="ko-KR" altLang="en-US" smtClean="0">
                <a:latin typeface="+mj-ea"/>
                <a:ea typeface="+mj-ea"/>
              </a:rPr>
              <a:t>3</a:t>
            </a:fld>
            <a:endParaRPr lang="ko-KR" altLang="en-US" dirty="0">
              <a:latin typeface="+mj-ea"/>
              <a:ea typeface="+mj-ea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51700F-99A3-44A2-BE50-08FA0F4AB57B}"/>
              </a:ext>
            </a:extLst>
          </p:cNvPr>
          <p:cNvSpPr txBox="1"/>
          <p:nvPr/>
        </p:nvSpPr>
        <p:spPr>
          <a:xfrm>
            <a:off x="1988192" y="6494678"/>
            <a:ext cx="5055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 Light Condensed" panose="020B0502040204020203" pitchFamily="34" charset="0"/>
              </a:rPr>
              <a:t>AI &amp; NEUROMORPHIC DEVICE LAB</a:t>
            </a:r>
            <a:endParaRPr lang="ko-KR" alt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ahnschrift Light Condensed" panose="020B0502040204020203" pitchFamily="34" charset="0"/>
            </a:endParaRPr>
          </a:p>
        </p:txBody>
      </p:sp>
      <p:pic>
        <p:nvPicPr>
          <p:cNvPr id="6" name="그래픽 5">
            <a:extLst>
              <a:ext uri="{FF2B5EF4-FFF2-40B4-BE49-F238E27FC236}">
                <a16:creationId xmlns:a16="http://schemas.microsoft.com/office/drawing/2014/main" id="{8EE86625-7C9F-4A72-9853-89B2B4DE13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0234" y="6600452"/>
            <a:ext cx="1837958" cy="157783"/>
          </a:xfrm>
          <a:prstGeom prst="rect">
            <a:avLst/>
          </a:prstGeom>
        </p:spPr>
      </p:pic>
      <p:sp>
        <p:nvSpPr>
          <p:cNvPr id="15" name="제목 1">
            <a:extLst>
              <a:ext uri="{FF2B5EF4-FFF2-40B4-BE49-F238E27FC236}">
                <a16:creationId xmlns:a16="http://schemas.microsoft.com/office/drawing/2014/main" id="{CFA08465-DEDE-4986-B977-E062234C438B}"/>
              </a:ext>
            </a:extLst>
          </p:cNvPr>
          <p:cNvSpPr txBox="1">
            <a:spLocks/>
          </p:cNvSpPr>
          <p:nvPr/>
        </p:nvSpPr>
        <p:spPr>
          <a:xfrm>
            <a:off x="498070" y="167818"/>
            <a:ext cx="11389726" cy="686520"/>
          </a:xfrm>
          <a:prstGeom prst="rect">
            <a:avLst/>
          </a:prstGeom>
        </p:spPr>
        <p:txBody>
          <a:bodyPr/>
          <a:lstStyle>
            <a:lvl1pPr algn="l" defTabSz="914400" rtl="0" eaLnBrk="1" latinLnBrk="1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4000" b="1" dirty="0">
                <a:latin typeface="+mj-ea"/>
              </a:rPr>
              <a:t>1. </a:t>
            </a:r>
            <a:r>
              <a:rPr lang="en-US" altLang="ko-KR" sz="4000" b="1" dirty="0" err="1">
                <a:latin typeface="+mj-ea"/>
              </a:rPr>
              <a:t>Heun</a:t>
            </a:r>
            <a:r>
              <a:rPr lang="en-US" altLang="ko-KR" sz="4000" b="1" dirty="0">
                <a:latin typeface="+mj-ea"/>
              </a:rPr>
              <a:t> Method</a:t>
            </a:r>
            <a:endParaRPr lang="ko-KR" altLang="en-US" sz="4000" b="1" dirty="0">
              <a:latin typeface="+mj-ea"/>
            </a:endParaRPr>
          </a:p>
        </p:txBody>
      </p:sp>
      <p:sp>
        <p:nvSpPr>
          <p:cNvPr id="13" name="모서리가 둥근 직사각형 41">
            <a:extLst>
              <a:ext uri="{FF2B5EF4-FFF2-40B4-BE49-F238E27FC236}">
                <a16:creationId xmlns:a16="http://schemas.microsoft.com/office/drawing/2014/main" id="{949588FA-FBC7-EF42-BE71-B80B71E39BB5}"/>
              </a:ext>
            </a:extLst>
          </p:cNvPr>
          <p:cNvSpPr/>
          <p:nvPr/>
        </p:nvSpPr>
        <p:spPr>
          <a:xfrm>
            <a:off x="171462" y="999722"/>
            <a:ext cx="11869974" cy="5433697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>
              <a:latin typeface="+mj-ea"/>
              <a:ea typeface="+mj-ea"/>
            </a:endParaRPr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9D0AB1CE-899F-164A-98C6-A59B61C082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5695" y="1066579"/>
            <a:ext cx="2588387" cy="1967175"/>
          </a:xfrm>
          <a:prstGeom prst="rect">
            <a:avLst/>
          </a:prstGeom>
        </p:spPr>
      </p:pic>
      <p:pic>
        <p:nvPicPr>
          <p:cNvPr id="17" name="그림 16">
            <a:extLst>
              <a:ext uri="{FF2B5EF4-FFF2-40B4-BE49-F238E27FC236}">
                <a16:creationId xmlns:a16="http://schemas.microsoft.com/office/drawing/2014/main" id="{E132FE88-7F9E-7945-9BE0-3C144326F52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48682" y="2480365"/>
            <a:ext cx="1737345" cy="1347598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75559E75-D39B-AB44-88D2-F8F6704C1276}"/>
              </a:ext>
            </a:extLst>
          </p:cNvPr>
          <p:cNvSpPr txBox="1"/>
          <p:nvPr/>
        </p:nvSpPr>
        <p:spPr>
          <a:xfrm>
            <a:off x="8286777" y="4987365"/>
            <a:ext cx="3510537" cy="9233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ko-Kore-KR" dirty="0"/>
              <a:t>Percent error when x = 4 = 3.18% </a:t>
            </a:r>
          </a:p>
          <a:p>
            <a:r>
              <a:rPr kumimoji="1" lang="en-US" altLang="ko-Kore-KR" dirty="0"/>
              <a:t>Total iteration taken = 61</a:t>
            </a:r>
          </a:p>
          <a:p>
            <a:r>
              <a:rPr kumimoji="1" lang="en-US" altLang="ko-Kore-KR" dirty="0"/>
              <a:t>Total time taken = </a:t>
            </a:r>
            <a:r>
              <a:rPr kumimoji="1" lang="en-US" altLang="ko-KR" dirty="0"/>
              <a:t>1.6m</a:t>
            </a:r>
            <a:r>
              <a:rPr kumimoji="1" lang="en-US" altLang="ko-Kore-KR" dirty="0"/>
              <a:t>s  </a:t>
            </a:r>
            <a:endParaRPr kumimoji="1" lang="ko-Kore-KR" altLang="en-US" dirty="0"/>
          </a:p>
        </p:txBody>
      </p:sp>
      <p:pic>
        <p:nvPicPr>
          <p:cNvPr id="20" name="그림 19">
            <a:extLst>
              <a:ext uri="{FF2B5EF4-FFF2-40B4-BE49-F238E27FC236}">
                <a16:creationId xmlns:a16="http://schemas.microsoft.com/office/drawing/2014/main" id="{7A4FB8AD-4C64-3646-8CA9-0B413BCD09A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8480" y="3154164"/>
            <a:ext cx="3308350" cy="3065783"/>
          </a:xfrm>
          <a:prstGeom prst="rect">
            <a:avLst/>
          </a:prstGeom>
        </p:spPr>
      </p:pic>
      <p:pic>
        <p:nvPicPr>
          <p:cNvPr id="21" name="그림 20">
            <a:extLst>
              <a:ext uri="{FF2B5EF4-FFF2-40B4-BE49-F238E27FC236}">
                <a16:creationId xmlns:a16="http://schemas.microsoft.com/office/drawing/2014/main" id="{CA57BFA1-6DA0-8B4D-803B-69CEBD71055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61554" y="1165048"/>
            <a:ext cx="3181101" cy="5054899"/>
          </a:xfrm>
          <a:prstGeom prst="rect">
            <a:avLst/>
          </a:prstGeom>
        </p:spPr>
      </p:pic>
      <p:sp>
        <p:nvSpPr>
          <p:cNvPr id="22" name="직사각형 21">
            <a:extLst>
              <a:ext uri="{FF2B5EF4-FFF2-40B4-BE49-F238E27FC236}">
                <a16:creationId xmlns:a16="http://schemas.microsoft.com/office/drawing/2014/main" id="{47D367D1-D76A-A94C-9B76-5188FA6FD241}"/>
              </a:ext>
            </a:extLst>
          </p:cNvPr>
          <p:cNvSpPr/>
          <p:nvPr/>
        </p:nvSpPr>
        <p:spPr>
          <a:xfrm>
            <a:off x="4861554" y="4977708"/>
            <a:ext cx="3181101" cy="124223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AF5DC16-1735-D94A-8A15-A3395458D5F8}"/>
              </a:ext>
            </a:extLst>
          </p:cNvPr>
          <p:cNvSpPr txBox="1"/>
          <p:nvPr/>
        </p:nvSpPr>
        <p:spPr>
          <a:xfrm>
            <a:off x="9048682" y="1513208"/>
            <a:ext cx="1760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ore-KR" dirty="0"/>
              <a:t>Threshold = 1e-7</a:t>
            </a:r>
            <a:endParaRPr kumimoji="1" lang="ko-Kore-KR" altLang="en-US" dirty="0"/>
          </a:p>
        </p:txBody>
      </p:sp>
    </p:spTree>
    <p:extLst>
      <p:ext uri="{BB962C8B-B14F-4D97-AF65-F5344CB8AC3E}">
        <p14:creationId xmlns:p14="http://schemas.microsoft.com/office/powerpoint/2010/main" val="3686370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모서리가 둥근 직사각형 24">
            <a:extLst>
              <a:ext uri="{FF2B5EF4-FFF2-40B4-BE49-F238E27FC236}">
                <a16:creationId xmlns:a16="http://schemas.microsoft.com/office/drawing/2014/main" id="{436D2A59-175B-B043-ABB0-020653DB2045}"/>
              </a:ext>
            </a:extLst>
          </p:cNvPr>
          <p:cNvSpPr/>
          <p:nvPr/>
        </p:nvSpPr>
        <p:spPr>
          <a:xfrm>
            <a:off x="498070" y="22434"/>
            <a:ext cx="11193921" cy="772448"/>
          </a:xfrm>
          <a:prstGeom prst="roundRect">
            <a:avLst/>
          </a:prstGeom>
          <a:solidFill>
            <a:srgbClr val="FF7E79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A338216-AF78-4660-8BCD-33343996C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32208" y="6492875"/>
            <a:ext cx="2743200" cy="365125"/>
          </a:xfrm>
        </p:spPr>
        <p:txBody>
          <a:bodyPr/>
          <a:lstStyle/>
          <a:p>
            <a:fld id="{4686FEE5-8C11-47FE-9F48-C52961716302}" type="slidenum">
              <a:rPr lang="ko-KR" altLang="en-US" smtClean="0">
                <a:latin typeface="+mj-ea"/>
                <a:ea typeface="+mj-ea"/>
              </a:rPr>
              <a:t>4</a:t>
            </a:fld>
            <a:endParaRPr lang="ko-KR" altLang="en-US" dirty="0">
              <a:latin typeface="+mj-ea"/>
              <a:ea typeface="+mj-ea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51700F-99A3-44A2-BE50-08FA0F4AB57B}"/>
              </a:ext>
            </a:extLst>
          </p:cNvPr>
          <p:cNvSpPr txBox="1"/>
          <p:nvPr/>
        </p:nvSpPr>
        <p:spPr>
          <a:xfrm>
            <a:off x="1988192" y="6494678"/>
            <a:ext cx="5055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 Light Condensed" panose="020B0502040204020203" pitchFamily="34" charset="0"/>
              </a:rPr>
              <a:t>AI &amp; NEUROMORPHIC DEVICE LAB</a:t>
            </a:r>
            <a:endParaRPr lang="ko-KR" alt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ahnschrift Light Condensed" panose="020B0502040204020203" pitchFamily="34" charset="0"/>
            </a:endParaRPr>
          </a:p>
        </p:txBody>
      </p:sp>
      <p:pic>
        <p:nvPicPr>
          <p:cNvPr id="6" name="그래픽 5">
            <a:extLst>
              <a:ext uri="{FF2B5EF4-FFF2-40B4-BE49-F238E27FC236}">
                <a16:creationId xmlns:a16="http://schemas.microsoft.com/office/drawing/2014/main" id="{8EE86625-7C9F-4A72-9853-89B2B4DE13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50234" y="6600452"/>
            <a:ext cx="1837958" cy="157783"/>
          </a:xfrm>
          <a:prstGeom prst="rect">
            <a:avLst/>
          </a:prstGeom>
        </p:spPr>
      </p:pic>
      <p:sp>
        <p:nvSpPr>
          <p:cNvPr id="15" name="제목 1">
            <a:extLst>
              <a:ext uri="{FF2B5EF4-FFF2-40B4-BE49-F238E27FC236}">
                <a16:creationId xmlns:a16="http://schemas.microsoft.com/office/drawing/2014/main" id="{CFA08465-DEDE-4986-B977-E062234C438B}"/>
              </a:ext>
            </a:extLst>
          </p:cNvPr>
          <p:cNvSpPr txBox="1">
            <a:spLocks/>
          </p:cNvSpPr>
          <p:nvPr/>
        </p:nvSpPr>
        <p:spPr>
          <a:xfrm>
            <a:off x="498070" y="167818"/>
            <a:ext cx="11389726" cy="686520"/>
          </a:xfrm>
          <a:prstGeom prst="rect">
            <a:avLst/>
          </a:prstGeom>
        </p:spPr>
        <p:txBody>
          <a:bodyPr/>
          <a:lstStyle>
            <a:lvl1pPr algn="l" defTabSz="914400" rtl="0" eaLnBrk="1" latinLnBrk="1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4000" b="1" dirty="0">
                <a:latin typeface="+mj-ea"/>
              </a:rPr>
              <a:t>2. 4</a:t>
            </a:r>
            <a:r>
              <a:rPr lang="ko-KR" altLang="en-US" sz="4000" b="1" dirty="0">
                <a:latin typeface="+mj-ea"/>
              </a:rPr>
              <a:t>차 </a:t>
            </a:r>
            <a:r>
              <a:rPr lang="en-US" altLang="ko-KR" sz="4000" b="1" dirty="0">
                <a:latin typeface="+mj-ea"/>
              </a:rPr>
              <a:t>Runge-</a:t>
            </a:r>
            <a:r>
              <a:rPr lang="en-US" altLang="ko-KR" sz="4000" b="1" dirty="0" err="1">
                <a:latin typeface="+mj-ea"/>
              </a:rPr>
              <a:t>Kutta</a:t>
            </a:r>
            <a:r>
              <a:rPr lang="en-US" altLang="ko-KR" sz="4000" b="1" dirty="0">
                <a:latin typeface="+mj-ea"/>
              </a:rPr>
              <a:t> Method</a:t>
            </a:r>
            <a:endParaRPr lang="ko-KR" altLang="en-US" sz="4000" b="1" dirty="0">
              <a:latin typeface="+mj-ea"/>
            </a:endParaRPr>
          </a:p>
        </p:txBody>
      </p:sp>
      <p:sp>
        <p:nvSpPr>
          <p:cNvPr id="13" name="모서리가 둥근 직사각형 41">
            <a:extLst>
              <a:ext uri="{FF2B5EF4-FFF2-40B4-BE49-F238E27FC236}">
                <a16:creationId xmlns:a16="http://schemas.microsoft.com/office/drawing/2014/main" id="{949588FA-FBC7-EF42-BE71-B80B71E39BB5}"/>
              </a:ext>
            </a:extLst>
          </p:cNvPr>
          <p:cNvSpPr/>
          <p:nvPr/>
        </p:nvSpPr>
        <p:spPr>
          <a:xfrm>
            <a:off x="171462" y="999722"/>
            <a:ext cx="11869974" cy="5433697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>
              <a:latin typeface="+mj-ea"/>
              <a:ea typeface="+mj-ea"/>
            </a:endParaRPr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9E49493E-DB23-E642-B53F-CF7B9B65DFA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9777" y="1391361"/>
            <a:ext cx="3513993" cy="1562495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86CCA421-2B5E-BF45-AF4E-7ADCC117D4F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3506" y="3429000"/>
            <a:ext cx="4172995" cy="2398894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EE02102A-82AF-FE4B-B257-2091F2897B4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44634" y="1391361"/>
            <a:ext cx="3418423" cy="4381690"/>
          </a:xfrm>
          <a:prstGeom prst="rect">
            <a:avLst/>
          </a:prstGeom>
        </p:spPr>
      </p:pic>
      <p:pic>
        <p:nvPicPr>
          <p:cNvPr id="19" name="그림 18">
            <a:extLst>
              <a:ext uri="{FF2B5EF4-FFF2-40B4-BE49-F238E27FC236}">
                <a16:creationId xmlns:a16="http://schemas.microsoft.com/office/drawing/2014/main" id="{DC65960A-3843-D44B-8B1D-1ECDA3BE32D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335135" y="1933683"/>
            <a:ext cx="1737345" cy="134759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20DD8A18-B9F4-BA4E-BDEF-610D5300586B}"/>
              </a:ext>
            </a:extLst>
          </p:cNvPr>
          <p:cNvSpPr txBox="1"/>
          <p:nvPr/>
        </p:nvSpPr>
        <p:spPr>
          <a:xfrm>
            <a:off x="8391190" y="4849721"/>
            <a:ext cx="3510537" cy="9233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ko-Kore-KR" dirty="0"/>
              <a:t>Percent error when x = 4 = 0.13% </a:t>
            </a:r>
          </a:p>
          <a:p>
            <a:r>
              <a:rPr kumimoji="1" lang="en-US" altLang="ko-Kore-KR" dirty="0"/>
              <a:t>Total iteration taken = 4</a:t>
            </a:r>
          </a:p>
          <a:p>
            <a:r>
              <a:rPr kumimoji="1" lang="en-US" altLang="ko-Kore-KR" dirty="0"/>
              <a:t>Total time taken = 0.32ms  </a:t>
            </a:r>
            <a:endParaRPr kumimoji="1" lang="ko-Kore-KR" altLang="en-US" dirty="0"/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3D272AF5-A7B2-F44D-9B55-F4CC6BBF1A99}"/>
              </a:ext>
            </a:extLst>
          </p:cNvPr>
          <p:cNvSpPr/>
          <p:nvPr/>
        </p:nvSpPr>
        <p:spPr>
          <a:xfrm>
            <a:off x="4744634" y="4472540"/>
            <a:ext cx="3418423" cy="130051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1766499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모서리가 둥근 직사각형 24">
            <a:extLst>
              <a:ext uri="{FF2B5EF4-FFF2-40B4-BE49-F238E27FC236}">
                <a16:creationId xmlns:a16="http://schemas.microsoft.com/office/drawing/2014/main" id="{436D2A59-175B-B043-ABB0-020653DB2045}"/>
              </a:ext>
            </a:extLst>
          </p:cNvPr>
          <p:cNvSpPr/>
          <p:nvPr/>
        </p:nvSpPr>
        <p:spPr>
          <a:xfrm>
            <a:off x="498070" y="22434"/>
            <a:ext cx="11193921" cy="772448"/>
          </a:xfrm>
          <a:prstGeom prst="roundRect">
            <a:avLst/>
          </a:prstGeom>
          <a:solidFill>
            <a:srgbClr val="FF7E79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A338216-AF78-4660-8BCD-33343996C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32208" y="6492875"/>
            <a:ext cx="2743200" cy="365125"/>
          </a:xfrm>
        </p:spPr>
        <p:txBody>
          <a:bodyPr/>
          <a:lstStyle/>
          <a:p>
            <a:fld id="{4686FEE5-8C11-47FE-9F48-C52961716302}" type="slidenum">
              <a:rPr lang="ko-KR" altLang="en-US" smtClean="0">
                <a:latin typeface="+mj-ea"/>
                <a:ea typeface="+mj-ea"/>
              </a:rPr>
              <a:t>5</a:t>
            </a:fld>
            <a:endParaRPr lang="ko-KR" altLang="en-US" dirty="0">
              <a:latin typeface="+mj-ea"/>
              <a:ea typeface="+mj-ea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51700F-99A3-44A2-BE50-08FA0F4AB57B}"/>
              </a:ext>
            </a:extLst>
          </p:cNvPr>
          <p:cNvSpPr txBox="1"/>
          <p:nvPr/>
        </p:nvSpPr>
        <p:spPr>
          <a:xfrm>
            <a:off x="1988192" y="6494678"/>
            <a:ext cx="5055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 Light Condensed" panose="020B0502040204020203" pitchFamily="34" charset="0"/>
              </a:rPr>
              <a:t>AI &amp; NEUROMORPHIC DEVICE LAB</a:t>
            </a:r>
            <a:endParaRPr lang="ko-KR" alt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ahnschrift Light Condensed" panose="020B0502040204020203" pitchFamily="34" charset="0"/>
            </a:endParaRPr>
          </a:p>
        </p:txBody>
      </p:sp>
      <p:pic>
        <p:nvPicPr>
          <p:cNvPr id="6" name="그래픽 5">
            <a:extLst>
              <a:ext uri="{FF2B5EF4-FFF2-40B4-BE49-F238E27FC236}">
                <a16:creationId xmlns:a16="http://schemas.microsoft.com/office/drawing/2014/main" id="{8EE86625-7C9F-4A72-9853-89B2B4DE13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50234" y="6600452"/>
            <a:ext cx="1837958" cy="157783"/>
          </a:xfrm>
          <a:prstGeom prst="rect">
            <a:avLst/>
          </a:prstGeom>
        </p:spPr>
      </p:pic>
      <p:sp>
        <p:nvSpPr>
          <p:cNvPr id="15" name="제목 1">
            <a:extLst>
              <a:ext uri="{FF2B5EF4-FFF2-40B4-BE49-F238E27FC236}">
                <a16:creationId xmlns:a16="http://schemas.microsoft.com/office/drawing/2014/main" id="{CFA08465-DEDE-4986-B977-E062234C438B}"/>
              </a:ext>
            </a:extLst>
          </p:cNvPr>
          <p:cNvSpPr txBox="1">
            <a:spLocks/>
          </p:cNvSpPr>
          <p:nvPr/>
        </p:nvSpPr>
        <p:spPr>
          <a:xfrm>
            <a:off x="498070" y="167818"/>
            <a:ext cx="11389726" cy="686520"/>
          </a:xfrm>
          <a:prstGeom prst="rect">
            <a:avLst/>
          </a:prstGeom>
        </p:spPr>
        <p:txBody>
          <a:bodyPr/>
          <a:lstStyle>
            <a:lvl1pPr algn="l" defTabSz="914400" rtl="0" eaLnBrk="1" latinLnBrk="1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4000" b="1" dirty="0">
                <a:latin typeface="+mj-ea"/>
              </a:rPr>
              <a:t>2. 4</a:t>
            </a:r>
            <a:r>
              <a:rPr lang="ko-KR" altLang="en-US" sz="4000" b="1" dirty="0">
                <a:latin typeface="+mj-ea"/>
              </a:rPr>
              <a:t>차 </a:t>
            </a:r>
            <a:r>
              <a:rPr lang="en-US" altLang="ko-KR" sz="4000" b="1" dirty="0">
                <a:latin typeface="+mj-ea"/>
              </a:rPr>
              <a:t>Runge-</a:t>
            </a:r>
            <a:r>
              <a:rPr lang="en-US" altLang="ko-KR" sz="4000" b="1" dirty="0" err="1">
                <a:latin typeface="+mj-ea"/>
              </a:rPr>
              <a:t>Kutta</a:t>
            </a:r>
            <a:r>
              <a:rPr lang="en-US" altLang="ko-KR" sz="4000" b="1" dirty="0">
                <a:latin typeface="+mj-ea"/>
              </a:rPr>
              <a:t> Method</a:t>
            </a:r>
            <a:endParaRPr lang="ko-KR" altLang="en-US" sz="4000" b="1" dirty="0">
              <a:latin typeface="+mj-ea"/>
            </a:endParaRPr>
          </a:p>
        </p:txBody>
      </p:sp>
      <p:sp>
        <p:nvSpPr>
          <p:cNvPr id="13" name="모서리가 둥근 직사각형 41">
            <a:extLst>
              <a:ext uri="{FF2B5EF4-FFF2-40B4-BE49-F238E27FC236}">
                <a16:creationId xmlns:a16="http://schemas.microsoft.com/office/drawing/2014/main" id="{949588FA-FBC7-EF42-BE71-B80B71E39BB5}"/>
              </a:ext>
            </a:extLst>
          </p:cNvPr>
          <p:cNvSpPr/>
          <p:nvPr/>
        </p:nvSpPr>
        <p:spPr>
          <a:xfrm>
            <a:off x="171462" y="999722"/>
            <a:ext cx="11869974" cy="5433697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>
              <a:latin typeface="+mj-ea"/>
              <a:ea typeface="+mj-ea"/>
            </a:endParaRPr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9E49493E-DB23-E642-B53F-CF7B9B65DFA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9777" y="1391361"/>
            <a:ext cx="3513993" cy="1562495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86CCA421-2B5E-BF45-AF4E-7ADCC117D4F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3506" y="3429000"/>
            <a:ext cx="4172995" cy="2398894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EE02102A-82AF-FE4B-B257-2091F2897B4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44634" y="1391361"/>
            <a:ext cx="3418423" cy="4381690"/>
          </a:xfrm>
          <a:prstGeom prst="rect">
            <a:avLst/>
          </a:prstGeom>
        </p:spPr>
      </p:pic>
      <p:pic>
        <p:nvPicPr>
          <p:cNvPr id="19" name="그림 18">
            <a:extLst>
              <a:ext uri="{FF2B5EF4-FFF2-40B4-BE49-F238E27FC236}">
                <a16:creationId xmlns:a16="http://schemas.microsoft.com/office/drawing/2014/main" id="{DC65960A-3843-D44B-8B1D-1ECDA3BE32D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335135" y="1933683"/>
            <a:ext cx="1737345" cy="134759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20DD8A18-B9F4-BA4E-BDEF-610D5300586B}"/>
              </a:ext>
            </a:extLst>
          </p:cNvPr>
          <p:cNvSpPr txBox="1"/>
          <p:nvPr/>
        </p:nvSpPr>
        <p:spPr>
          <a:xfrm>
            <a:off x="8391190" y="4849721"/>
            <a:ext cx="3510537" cy="9233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ko-Kore-KR" dirty="0"/>
              <a:t>Percent error when x = 4 = 0.13% </a:t>
            </a:r>
          </a:p>
          <a:p>
            <a:r>
              <a:rPr kumimoji="1" lang="en-US" altLang="ko-Kore-KR" dirty="0"/>
              <a:t>Total iteration taken = 4</a:t>
            </a:r>
          </a:p>
          <a:p>
            <a:r>
              <a:rPr kumimoji="1" lang="en-US" altLang="ko-Kore-KR" dirty="0"/>
              <a:t>Total time taken = 0.32ms  </a:t>
            </a:r>
            <a:endParaRPr kumimoji="1" lang="ko-Kore-KR" altLang="en-US" dirty="0"/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3D272AF5-A7B2-F44D-9B55-F4CC6BBF1A99}"/>
              </a:ext>
            </a:extLst>
          </p:cNvPr>
          <p:cNvSpPr/>
          <p:nvPr/>
        </p:nvSpPr>
        <p:spPr>
          <a:xfrm>
            <a:off x="4744634" y="4472540"/>
            <a:ext cx="3418423" cy="130051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4CEB452-E73B-C14B-A1FC-EEDFC15BDC2F}"/>
              </a:ext>
            </a:extLst>
          </p:cNvPr>
          <p:cNvSpPr txBox="1"/>
          <p:nvPr/>
        </p:nvSpPr>
        <p:spPr>
          <a:xfrm>
            <a:off x="7838768" y="3255474"/>
            <a:ext cx="3667431" cy="1477328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ore-KR" dirty="0" err="1"/>
              <a:t>Heun</a:t>
            </a:r>
            <a:r>
              <a:rPr kumimoji="1" lang="en-US" altLang="ko-Kore-KR" dirty="0"/>
              <a:t> Method </a:t>
            </a:r>
            <a:r>
              <a:rPr kumimoji="1" lang="ko-Kore-KR" altLang="en-US" dirty="0"/>
              <a:t>대비</a:t>
            </a:r>
            <a:endParaRPr kumimoji="1" lang="en-US" altLang="ko-Kore-KR" dirty="0"/>
          </a:p>
          <a:p>
            <a:pPr algn="ctr"/>
            <a:endParaRPr kumimoji="1" lang="en-US" altLang="ko-Kore-KR" dirty="0"/>
          </a:p>
          <a:p>
            <a:pPr algn="ctr"/>
            <a:r>
              <a:rPr kumimoji="1" lang="en-US" altLang="ko-Kore-KR" b="1" dirty="0"/>
              <a:t>Percent error 3% </a:t>
            </a:r>
            <a:r>
              <a:rPr kumimoji="1" lang="ko-Kore-KR" altLang="en-US" b="1" dirty="0"/>
              <a:t>감소 </a:t>
            </a:r>
            <a:r>
              <a:rPr kumimoji="1" lang="en-US" altLang="ko-Kore-KR" b="1" dirty="0"/>
              <a:t>(</a:t>
            </a:r>
            <a:r>
              <a:rPr kumimoji="1" lang="en-US" altLang="ko-KR" b="1" dirty="0"/>
              <a:t>24</a:t>
            </a:r>
            <a:r>
              <a:rPr kumimoji="1" lang="ko-KR" altLang="en-US" b="1" dirty="0"/>
              <a:t>배 감소</a:t>
            </a:r>
            <a:r>
              <a:rPr kumimoji="1" lang="en-US" altLang="ko-KR" b="1" dirty="0"/>
              <a:t>)</a:t>
            </a:r>
            <a:endParaRPr kumimoji="1" lang="en-US" altLang="ko-Kore-KR" b="1" dirty="0"/>
          </a:p>
          <a:p>
            <a:pPr algn="ctr"/>
            <a:r>
              <a:rPr kumimoji="1" lang="en-US" altLang="ko-Kore-KR" b="1" dirty="0"/>
              <a:t>Iteration </a:t>
            </a:r>
            <a:r>
              <a:rPr kumimoji="1" lang="en-US" altLang="ko-KR" b="1" dirty="0"/>
              <a:t>57</a:t>
            </a:r>
            <a:r>
              <a:rPr kumimoji="1" lang="ko-KR" altLang="en-US" b="1" dirty="0"/>
              <a:t>회 감소 </a:t>
            </a:r>
            <a:r>
              <a:rPr kumimoji="1" lang="en-US" altLang="ko-KR" b="1" dirty="0"/>
              <a:t>(15</a:t>
            </a:r>
            <a:r>
              <a:rPr kumimoji="1" lang="ko-KR" altLang="en-US" b="1" dirty="0"/>
              <a:t>배 감소</a:t>
            </a:r>
            <a:r>
              <a:rPr kumimoji="1" lang="en-US" altLang="ko-KR" b="1" dirty="0"/>
              <a:t>)</a:t>
            </a:r>
          </a:p>
          <a:p>
            <a:pPr algn="ctr"/>
            <a:r>
              <a:rPr kumimoji="1" lang="en-US" altLang="ko-Kore-KR" b="1" dirty="0"/>
              <a:t>Total time </a:t>
            </a:r>
            <a:r>
              <a:rPr kumimoji="1" lang="en-US" altLang="ko-KR" b="1" dirty="0"/>
              <a:t>1.28ms</a:t>
            </a:r>
            <a:r>
              <a:rPr kumimoji="1" lang="ko-KR" altLang="en-US" b="1" dirty="0"/>
              <a:t> 감소</a:t>
            </a:r>
            <a:r>
              <a:rPr kumimoji="1" lang="en-US" altLang="ko-KR" b="1" dirty="0"/>
              <a:t> (5</a:t>
            </a:r>
            <a:r>
              <a:rPr kumimoji="1" lang="ko-KR" altLang="en-US" b="1" dirty="0"/>
              <a:t>배 감소</a:t>
            </a:r>
            <a:r>
              <a:rPr kumimoji="1" lang="en-US" altLang="ko-KR" b="1" dirty="0"/>
              <a:t>)</a:t>
            </a:r>
            <a:endParaRPr kumimoji="1" lang="ko-Kore-KR" altLang="en-US" b="1" dirty="0"/>
          </a:p>
        </p:txBody>
      </p:sp>
    </p:spTree>
    <p:extLst>
      <p:ext uri="{BB962C8B-B14F-4D97-AF65-F5344CB8AC3E}">
        <p14:creationId xmlns:p14="http://schemas.microsoft.com/office/powerpoint/2010/main" val="942477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모서리가 둥근 직사각형 10">
            <a:extLst>
              <a:ext uri="{FF2B5EF4-FFF2-40B4-BE49-F238E27FC236}">
                <a16:creationId xmlns:a16="http://schemas.microsoft.com/office/drawing/2014/main" id="{DFB9AD79-69B6-A14D-BE2E-7E25397FBE4C}"/>
              </a:ext>
            </a:extLst>
          </p:cNvPr>
          <p:cNvSpPr/>
          <p:nvPr/>
        </p:nvSpPr>
        <p:spPr>
          <a:xfrm>
            <a:off x="4546566" y="2165983"/>
            <a:ext cx="3018016" cy="3101766"/>
          </a:xfrm>
          <a:prstGeom prst="roundRect">
            <a:avLst/>
          </a:prstGeom>
          <a:solidFill>
            <a:srgbClr val="FF7E79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8" name="제목 1">
            <a:extLst>
              <a:ext uri="{FF2B5EF4-FFF2-40B4-BE49-F238E27FC236}">
                <a16:creationId xmlns:a16="http://schemas.microsoft.com/office/drawing/2014/main" id="{EA925801-E31F-441E-AAB1-96A94F49A654}"/>
              </a:ext>
            </a:extLst>
          </p:cNvPr>
          <p:cNvSpPr txBox="1">
            <a:spLocks/>
          </p:cNvSpPr>
          <p:nvPr/>
        </p:nvSpPr>
        <p:spPr>
          <a:xfrm>
            <a:off x="4675909" y="1332272"/>
            <a:ext cx="2840182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1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b="1" dirty="0"/>
              <a:t>Thank you!</a:t>
            </a:r>
            <a:endParaRPr lang="ko-KR" altLang="en-US" b="1" dirty="0"/>
          </a:p>
        </p:txBody>
      </p:sp>
      <p:pic>
        <p:nvPicPr>
          <p:cNvPr id="1026" name="Picture 2" descr="귀여운 고양이 사진 - 인스티즈(instiz) 인티포털">
            <a:extLst>
              <a:ext uri="{FF2B5EF4-FFF2-40B4-BE49-F238E27FC236}">
                <a16:creationId xmlns:a16="http://schemas.microsoft.com/office/drawing/2014/main" id="{311AEC0E-896A-433A-8FF9-6267E32CD6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7533" y="2438400"/>
            <a:ext cx="2556933" cy="255693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슬라이드 번호 개체 틀 3">
            <a:extLst>
              <a:ext uri="{FF2B5EF4-FFF2-40B4-BE49-F238E27FC236}">
                <a16:creationId xmlns:a16="http://schemas.microsoft.com/office/drawing/2014/main" id="{9EF010B5-1A6E-0742-8BBD-A0A667D72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32208" y="6492875"/>
            <a:ext cx="2743200" cy="365125"/>
          </a:xfrm>
        </p:spPr>
        <p:txBody>
          <a:bodyPr/>
          <a:lstStyle/>
          <a:p>
            <a:fld id="{4686FEE5-8C11-47FE-9F48-C52961716302}" type="slidenum">
              <a:rPr lang="ko-KR" altLang="en-US" smtClean="0"/>
              <a:t>6</a:t>
            </a:fld>
            <a:endParaRPr lang="ko-KR" alt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7361BB3-2538-0D4E-A806-68E86810AB53}"/>
              </a:ext>
            </a:extLst>
          </p:cNvPr>
          <p:cNvSpPr txBox="1"/>
          <p:nvPr/>
        </p:nvSpPr>
        <p:spPr>
          <a:xfrm>
            <a:off x="1988192" y="6494678"/>
            <a:ext cx="5055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 Light Condensed" panose="020B0502040204020203" pitchFamily="34" charset="0"/>
              </a:rPr>
              <a:t>AI &amp; NEUROMORPHIC DEVICE LAB</a:t>
            </a:r>
            <a:endParaRPr lang="ko-KR" alt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ahnschrift Light Condensed" panose="020B0502040204020203" pitchFamily="34" charset="0"/>
            </a:endParaRPr>
          </a:p>
        </p:txBody>
      </p:sp>
      <p:pic>
        <p:nvPicPr>
          <p:cNvPr id="10" name="그래픽 9">
            <a:extLst>
              <a:ext uri="{FF2B5EF4-FFF2-40B4-BE49-F238E27FC236}">
                <a16:creationId xmlns:a16="http://schemas.microsoft.com/office/drawing/2014/main" id="{7760E276-1012-F247-B0B9-BFC27C9F34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50234" y="6600452"/>
            <a:ext cx="1837958" cy="157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083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문서" ma:contentTypeID="0x010100438EAF2AEEDB6646B49BAEB4E9067415" ma:contentTypeVersion="2" ma:contentTypeDescription="새 문서를 만듭니다." ma:contentTypeScope="" ma:versionID="5e551a3386bc3455156a49dad0a52be8">
  <xsd:schema xmlns:xsd="http://www.w3.org/2001/XMLSchema" xmlns:xs="http://www.w3.org/2001/XMLSchema" xmlns:p="http://schemas.microsoft.com/office/2006/metadata/properties" xmlns:ns2="7e35c7c0-d65d-4026-aa29-8e28389d5dca" targetNamespace="http://schemas.microsoft.com/office/2006/metadata/properties" ma:root="true" ma:fieldsID="35543d19b3c1744e2c46db38e325383f" ns2:_="">
    <xsd:import namespace="7e35c7c0-d65d-4026-aa29-8e28389d5dc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35c7c0-d65d-4026-aa29-8e28389d5d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콘텐츠 형식"/>
        <xsd:element ref="dc:title" minOccurs="0" maxOccurs="1" ma:index="4" ma:displayName="제목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8BDD846-85D0-44C1-B8E7-B016D651E5E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CD1CC6E-7D20-4D00-8457-DA6827DDDFE2}">
  <ds:schemaRefs>
    <ds:schemaRef ds:uri="http://purl.org/dc/elements/1.1/"/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dcmitype/"/>
    <ds:schemaRef ds:uri="7e35c7c0-d65d-4026-aa29-8e28389d5dca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65B1F9F-DBE5-4D7E-83B5-7D5447A199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e35c7c0-d65d-4026-aa29-8e28389d5d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24309</TotalTime>
  <Words>178</Words>
  <Application>Microsoft Macintosh PowerPoint</Application>
  <PresentationFormat>와이드스크린</PresentationFormat>
  <Paragraphs>38</Paragraphs>
  <Slides>6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2" baseType="lpstr">
      <vt:lpstr>맑은 고딕</vt:lpstr>
      <vt:lpstr>Arial</vt:lpstr>
      <vt:lpstr>Bahnschrift Light Condensed</vt:lpstr>
      <vt:lpstr>Calibri</vt:lpstr>
      <vt:lpstr>Calibri Light</vt:lpstr>
      <vt:lpstr>Office 테마</vt:lpstr>
      <vt:lpstr>과제 7 : 상미분 방정식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subject/>
  <dc:creator>노경미(신소재공학과)</dc:creator>
  <cp:keywords/>
  <dc:description/>
  <cp:lastModifiedBy>노경미</cp:lastModifiedBy>
  <cp:revision>1998</cp:revision>
  <dcterms:created xsi:type="dcterms:W3CDTF">2021-05-11T10:46:01Z</dcterms:created>
  <dcterms:modified xsi:type="dcterms:W3CDTF">2021-11-15T07:22:27Z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0x010100438EAF2AEEDB6646B49BAEB4E9067415</vt:lpwstr>
  </property>
</Properties>
</file>