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84" r:id="rId4"/>
    <p:sldId id="314" r:id="rId5"/>
    <p:sldId id="315" r:id="rId6"/>
    <p:sldId id="316" r:id="rId7"/>
    <p:sldId id="286" r:id="rId8"/>
    <p:sldId id="317" r:id="rId9"/>
    <p:sldId id="287" r:id="rId10"/>
    <p:sldId id="318" r:id="rId11"/>
    <p:sldId id="300" r:id="rId12"/>
    <p:sldId id="312" r:id="rId13"/>
    <p:sldId id="319" r:id="rId14"/>
    <p:sldId id="310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7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56" y="2052826"/>
            <a:ext cx="5543550" cy="4752975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588611" y="1832272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(5) Romberg Integration</a:t>
            </a:r>
            <a:endParaRPr lang="ko-KR" altLang="en-US" b="1" dirty="0"/>
          </a:p>
        </p:txBody>
      </p:sp>
      <p:sp>
        <p:nvSpPr>
          <p:cNvPr id="16" name="직사각형 15"/>
          <p:cNvSpPr/>
          <p:nvPr/>
        </p:nvSpPr>
        <p:spPr>
          <a:xfrm>
            <a:off x="1012546" y="3206838"/>
            <a:ext cx="2825358" cy="8757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012545" y="4129849"/>
            <a:ext cx="4970361" cy="5065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3448" y="2713470"/>
            <a:ext cx="4134844" cy="857760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5486" y="3928057"/>
            <a:ext cx="3579579" cy="799410"/>
          </a:xfrm>
          <a:prstGeom prst="rect">
            <a:avLst/>
          </a:prstGeom>
        </p:spPr>
      </p:pic>
      <p:sp>
        <p:nvSpPr>
          <p:cNvPr id="20" name="직사각형 19"/>
          <p:cNvSpPr/>
          <p:nvPr/>
        </p:nvSpPr>
        <p:spPr>
          <a:xfrm>
            <a:off x="719345" y="5675995"/>
            <a:ext cx="3342739" cy="66041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089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Result &amp; Analysis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249" y="2184311"/>
            <a:ext cx="7065502" cy="23361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8661" y="4866193"/>
            <a:ext cx="6634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오차율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10^-6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이하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scale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로 정답에 근접하기 위해 필요한 구간의 수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ctr"/>
            <a:r>
              <a:rPr lang="en-US" altLang="ko-KR" sz="2000" dirty="0" smtClean="0">
                <a:solidFill>
                  <a:srgbClr val="FF0000"/>
                </a:solidFill>
              </a:rPr>
              <a:t>Romberg    &lt;    Simpson    &lt;&lt;    Midpoint    &lt;    Trapezoidal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425780" y="2884868"/>
            <a:ext cx="682582" cy="16356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039" y="5731769"/>
            <a:ext cx="1391806" cy="604637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73539" y="5731769"/>
            <a:ext cx="1434531" cy="60463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4165" y="5731768"/>
            <a:ext cx="1656180" cy="604637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>
          <a:xfrm>
            <a:off x="4979223" y="5757526"/>
            <a:ext cx="339751" cy="3023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6674040" y="5731768"/>
            <a:ext cx="339751" cy="3023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8426409" y="5727273"/>
            <a:ext cx="339751" cy="3023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886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500" y="2596904"/>
            <a:ext cx="6846999" cy="41166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8052" y="6219571"/>
            <a:ext cx="1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Log(error)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519499" y="2881797"/>
            <a:ext cx="118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구간의 </a:t>
            </a:r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갯수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0849" y="2085126"/>
            <a:ext cx="695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Maximum error = 10^-8</a:t>
            </a:r>
            <a:r>
              <a:rPr lang="ko-KR" altLang="en-US" b="1" dirty="0" smtClean="0"/>
              <a:t>일 때의 구간의 개수에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따른 오차율 </a:t>
            </a:r>
            <a:r>
              <a:rPr lang="en-US" altLang="ko-KR" b="1" dirty="0" smtClean="0"/>
              <a:t>graph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2237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0894" y="2892855"/>
            <a:ext cx="5485520" cy="349899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6597365" y="5743545"/>
            <a:ext cx="118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Log(error)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45221" y="3353926"/>
            <a:ext cx="118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구간의 </a:t>
            </a:r>
            <a:r>
              <a:rPr lang="ko-KR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갯수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64076" y="2193337"/>
            <a:ext cx="695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Maximum error = 10^-5 </a:t>
            </a:r>
            <a:r>
              <a:rPr lang="ko-KR" altLang="en-US" b="1" dirty="0" smtClean="0"/>
              <a:t>일 때의 </a:t>
            </a:r>
            <a:r>
              <a:rPr lang="en-US" altLang="ko-KR" b="1" dirty="0" smtClean="0"/>
              <a:t>graph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61406" y="2193337"/>
            <a:ext cx="6950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Maximum iteration = 100 </a:t>
            </a:r>
            <a:r>
              <a:rPr lang="ko-KR" altLang="en-US" b="1" dirty="0" smtClean="0"/>
              <a:t>일 때의 </a:t>
            </a:r>
            <a:r>
              <a:rPr lang="en-US" altLang="ko-KR" b="1" dirty="0" smtClean="0"/>
              <a:t>graph</a:t>
            </a:r>
            <a:endParaRPr lang="ko-KR" altLang="en-US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98" y="2892855"/>
            <a:ext cx="5799702" cy="34989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81192" y="5941679"/>
            <a:ext cx="118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Log(error)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47395" y="3353926"/>
            <a:ext cx="1184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구간의 </a:t>
            </a:r>
            <a:r>
              <a:rPr lang="ko-KR" alt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갯수</a:t>
            </a:r>
            <a:endParaRPr lang="ko-KR" alt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 rot="20587706">
            <a:off x="7948937" y="4419411"/>
            <a:ext cx="689113" cy="12510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568402" y="5467532"/>
            <a:ext cx="513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</a:rPr>
              <a:t>n</a:t>
            </a:r>
            <a:r>
              <a:rPr lang="ko-KR" altLang="en-US" sz="2000" dirty="0" smtClean="0">
                <a:solidFill>
                  <a:srgbClr val="FF0000"/>
                </a:solidFill>
              </a:rPr>
              <a:t>이</a:t>
            </a:r>
            <a:r>
              <a:rPr lang="en-US" altLang="ko-KR" sz="2000" dirty="0" smtClean="0">
                <a:solidFill>
                  <a:srgbClr val="FF0000"/>
                </a:solidFill>
              </a:rPr>
              <a:t> </a:t>
            </a:r>
            <a:r>
              <a:rPr lang="ko-KR" altLang="en-US" sz="2000" dirty="0" smtClean="0">
                <a:solidFill>
                  <a:srgbClr val="FF0000"/>
                </a:solidFill>
              </a:rPr>
              <a:t>홀수일 때의 </a:t>
            </a:r>
            <a:r>
              <a:rPr lang="en-US" altLang="ko-KR" sz="2000" dirty="0" smtClean="0">
                <a:solidFill>
                  <a:srgbClr val="FF0000"/>
                </a:solidFill>
              </a:rPr>
              <a:t>3/8</a:t>
            </a:r>
            <a:r>
              <a:rPr lang="ko-KR" altLang="en-US" sz="2000" dirty="0" smtClean="0">
                <a:solidFill>
                  <a:srgbClr val="FF0000"/>
                </a:solidFill>
              </a:rPr>
              <a:t>공식 보정 때문</a:t>
            </a:r>
            <a:r>
              <a:rPr lang="en-US" altLang="ko-KR" sz="2000" dirty="0" smtClean="0">
                <a:solidFill>
                  <a:srgbClr val="FF0000"/>
                </a:solidFill>
              </a:rPr>
              <a:t>!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 rot="20587706">
            <a:off x="1568627" y="4139252"/>
            <a:ext cx="1247812" cy="12510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840822" y="4029277"/>
            <a:ext cx="2947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>
                <a:solidFill>
                  <a:srgbClr val="FF0000"/>
                </a:solidFill>
              </a:rPr>
              <a:t>구간의 크기 같을 때 </a:t>
            </a:r>
            <a:r>
              <a:rPr lang="en-US" altLang="ko-KR" sz="2000" dirty="0" smtClean="0">
                <a:solidFill>
                  <a:srgbClr val="FF0000"/>
                </a:solidFill>
              </a:rPr>
              <a:t>error</a:t>
            </a:r>
            <a:r>
              <a:rPr lang="ko-KR" altLang="en-US" sz="2000" dirty="0" smtClean="0">
                <a:solidFill>
                  <a:srgbClr val="FF0000"/>
                </a:solidFill>
              </a:rPr>
              <a:t>는 </a:t>
            </a:r>
            <a:r>
              <a:rPr lang="en-US" altLang="ko-KR" sz="2000" dirty="0" smtClean="0">
                <a:solidFill>
                  <a:srgbClr val="FF0000"/>
                </a:solidFill>
              </a:rPr>
              <a:t>Simpson, midpoint, trapezoidal </a:t>
            </a:r>
            <a:r>
              <a:rPr lang="ko-KR" altLang="en-US" sz="2000" dirty="0" smtClean="0">
                <a:solidFill>
                  <a:srgbClr val="FF0000"/>
                </a:solidFill>
              </a:rPr>
              <a:t>순서로 작다</a:t>
            </a:r>
            <a:r>
              <a:rPr lang="en-US" altLang="ko-KR" sz="2000" dirty="0" smtClean="0">
                <a:solidFill>
                  <a:srgbClr val="FF0000"/>
                </a:solidFill>
              </a:rPr>
              <a:t>!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2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57258" y="3089176"/>
            <a:ext cx="9277484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altLang="ko-KR" sz="2000" dirty="0" smtClean="0">
                <a:ea typeface="HY울릉도M" pitchFamily="18" charset="-127"/>
              </a:rPr>
              <a:t>Romberg Integration</a:t>
            </a:r>
            <a:r>
              <a:rPr lang="ko-KR" altLang="en-US" sz="2000" dirty="0" smtClean="0">
                <a:ea typeface="HY울릉도M" pitchFamily="18" charset="-127"/>
              </a:rPr>
              <a:t>은 </a:t>
            </a:r>
            <a:r>
              <a:rPr lang="en-US" altLang="ko-KR" sz="2000" dirty="0" smtClean="0">
                <a:ea typeface="HY울릉도M" pitchFamily="18" charset="-127"/>
              </a:rPr>
              <a:t>extrapolation</a:t>
            </a:r>
            <a:r>
              <a:rPr lang="ko-KR" altLang="en-US" sz="2000" dirty="0" smtClean="0">
                <a:ea typeface="HY울릉도M" pitchFamily="18" charset="-127"/>
              </a:rPr>
              <a:t>에 의해 매우 빠르게 정답에 수렴한다</a:t>
            </a:r>
            <a:r>
              <a:rPr lang="en-US" altLang="ko-KR" sz="2000" dirty="0">
                <a:ea typeface="HY울릉도M" pitchFamily="18" charset="-127"/>
              </a:rPr>
              <a:t>!</a:t>
            </a:r>
            <a:endParaRPr lang="en-US" altLang="ko-KR" sz="2000" dirty="0" smtClean="0">
              <a:ea typeface="HY울릉도M" pitchFamily="18" charset="-127"/>
            </a:endParaRP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en-US" altLang="ko-KR" sz="2000" dirty="0" smtClean="0">
                <a:ea typeface="HY울릉도M" pitchFamily="18" charset="-127"/>
              </a:rPr>
              <a:t>Error</a:t>
            </a:r>
            <a:r>
              <a:rPr lang="ko-KR" altLang="en-US" sz="2000" dirty="0" smtClean="0">
                <a:ea typeface="HY울릉도M" pitchFamily="18" charset="-127"/>
              </a:rPr>
              <a:t>가 구간의 크기</a:t>
            </a:r>
            <a:r>
              <a:rPr lang="en-US" altLang="ko-KR" sz="2000" dirty="0">
                <a:ea typeface="HY울릉도M" pitchFamily="18" charset="-127"/>
              </a:rPr>
              <a:t> </a:t>
            </a:r>
            <a:r>
              <a:rPr lang="en-US" altLang="ko-KR" sz="2000" dirty="0" smtClean="0">
                <a:ea typeface="HY울릉도M" pitchFamily="18" charset="-127"/>
              </a:rPr>
              <a:t>h</a:t>
            </a:r>
            <a:r>
              <a:rPr lang="ko-KR" altLang="en-US" sz="2000" dirty="0" smtClean="0">
                <a:ea typeface="HY울릉도M" pitchFamily="18" charset="-127"/>
              </a:rPr>
              <a:t>의 </a:t>
            </a:r>
            <a:r>
              <a:rPr lang="ko-KR" altLang="en-US" sz="2000" dirty="0" err="1">
                <a:ea typeface="HY울릉도M" pitchFamily="18" charset="-127"/>
              </a:rPr>
              <a:t>네</a:t>
            </a:r>
            <a:r>
              <a:rPr lang="ko-KR" altLang="en-US" sz="2000" dirty="0" err="1" smtClean="0">
                <a:ea typeface="HY울릉도M" pitchFamily="18" charset="-127"/>
              </a:rPr>
              <a:t>제곱에</a:t>
            </a:r>
            <a:r>
              <a:rPr lang="ko-KR" altLang="en-US" sz="2000" dirty="0" smtClean="0">
                <a:ea typeface="HY울릉도M" pitchFamily="18" charset="-127"/>
              </a:rPr>
              <a:t> </a:t>
            </a:r>
            <a:r>
              <a:rPr lang="ko-KR" altLang="en-US" sz="2000" dirty="0" smtClean="0">
                <a:ea typeface="HY울릉도M" pitchFamily="18" charset="-127"/>
              </a:rPr>
              <a:t>비례하는 </a:t>
            </a:r>
            <a:r>
              <a:rPr lang="en-US" altLang="ko-KR" sz="2000" dirty="0" smtClean="0">
                <a:ea typeface="HY울릉도M" pitchFamily="18" charset="-127"/>
              </a:rPr>
              <a:t>Simpson’s rule</a:t>
            </a:r>
            <a:r>
              <a:rPr lang="ko-KR" altLang="en-US" sz="2000" dirty="0" smtClean="0">
                <a:ea typeface="HY울릉도M" pitchFamily="18" charset="-127"/>
              </a:rPr>
              <a:t>이 </a:t>
            </a:r>
            <a:r>
              <a:rPr lang="en-US" altLang="ko-KR" sz="2000" dirty="0" smtClean="0">
                <a:ea typeface="HY울릉도M" pitchFamily="18" charset="-127"/>
              </a:rPr>
              <a:t>h</a:t>
            </a:r>
            <a:r>
              <a:rPr lang="ko-KR" altLang="en-US" sz="2000" dirty="0" smtClean="0">
                <a:ea typeface="HY울릉도M" pitchFamily="18" charset="-127"/>
              </a:rPr>
              <a:t>의 제곱에 비례하는 </a:t>
            </a:r>
            <a:r>
              <a:rPr lang="en-US" altLang="ko-KR" sz="2000" dirty="0" smtClean="0">
                <a:ea typeface="HY울릉도M" pitchFamily="18" charset="-127"/>
              </a:rPr>
              <a:t>Midpoint, Trapezoidal rule</a:t>
            </a:r>
            <a:r>
              <a:rPr lang="ko-KR" altLang="en-US" sz="2000" dirty="0" smtClean="0">
                <a:ea typeface="HY울릉도M" pitchFamily="18" charset="-127"/>
              </a:rPr>
              <a:t>에 비해 정답에 빠르게 수렴하며</a:t>
            </a:r>
            <a:r>
              <a:rPr lang="en-US" altLang="ko-KR" sz="2000" dirty="0" smtClean="0">
                <a:ea typeface="HY울릉도M" pitchFamily="18" charset="-127"/>
              </a:rPr>
              <a:t>, </a:t>
            </a:r>
            <a:r>
              <a:rPr lang="ko-KR" altLang="en-US" sz="2000" dirty="0" smtClean="0">
                <a:ea typeface="HY울릉도M" pitchFamily="18" charset="-127"/>
              </a:rPr>
              <a:t>구간의 크기가 같을 때 </a:t>
            </a:r>
            <a:r>
              <a:rPr lang="en-US" altLang="ko-KR" sz="2000" dirty="0" smtClean="0">
                <a:ea typeface="HY울릉도M" pitchFamily="18" charset="-127"/>
              </a:rPr>
              <a:t>error</a:t>
            </a:r>
            <a:r>
              <a:rPr lang="ko-KR" altLang="en-US" sz="2000" dirty="0" smtClean="0">
                <a:ea typeface="HY울릉도M" pitchFamily="18" charset="-127"/>
              </a:rPr>
              <a:t>가 작다</a:t>
            </a:r>
            <a:r>
              <a:rPr lang="en-US" altLang="ko-KR" sz="2000" dirty="0" smtClean="0">
                <a:ea typeface="HY울릉도M" pitchFamily="18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3604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10" y="2076450"/>
            <a:ext cx="7877175" cy="27051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036" y="5142044"/>
            <a:ext cx="7781925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1. Midpoint Rule</a:t>
            </a:r>
            <a:endParaRPr lang="ko-KR" altLang="en-US" sz="24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7559" y="2510991"/>
            <a:ext cx="7856881" cy="415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3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2</a:t>
            </a:r>
            <a:r>
              <a:rPr lang="en-US" altLang="ko-KR" sz="2400" b="1" dirty="0" smtClean="0"/>
              <a:t>. Trapezoidal Rule</a:t>
            </a:r>
            <a:endParaRPr lang="ko-KR" altLang="en-US" sz="2400" b="1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7516" y="2510991"/>
            <a:ext cx="8456968" cy="4222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8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3. Simpson’s Rule</a:t>
            </a:r>
            <a:endParaRPr lang="ko-KR" altLang="en-US" sz="2400" b="1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242" y="2507576"/>
            <a:ext cx="7717516" cy="434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1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background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40216" y="1882641"/>
            <a:ext cx="10276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4</a:t>
            </a:r>
            <a:r>
              <a:rPr lang="en-US" altLang="ko-KR" sz="2400" b="1" dirty="0" smtClean="0"/>
              <a:t>. Romberg Integration</a:t>
            </a:r>
            <a:endParaRPr lang="ko-KR" altLang="en-US" sz="2400" b="1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7" y="2510991"/>
            <a:ext cx="4819650" cy="9998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478706" y="2810846"/>
            <a:ext cx="513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: (1) Trapezoidal rule</a:t>
            </a:r>
            <a:r>
              <a:rPr lang="ko-KR" altLang="en-US" sz="2000" dirty="0" smtClean="0">
                <a:solidFill>
                  <a:srgbClr val="FF0000"/>
                </a:solidFill>
              </a:rPr>
              <a:t>로 구간의 개수를 두 배씩 늘리기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67" y="3677497"/>
            <a:ext cx="3838575" cy="857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10644" y="3906067"/>
            <a:ext cx="513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: (2) Extrapolation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6112" y="4772717"/>
            <a:ext cx="5819775" cy="1381125"/>
          </a:xfrm>
          <a:prstGeom prst="rect">
            <a:avLst/>
          </a:prstGeom>
        </p:spPr>
      </p:pic>
      <p:cxnSp>
        <p:nvCxnSpPr>
          <p:cNvPr id="12" name="직선 화살표 연결선 11"/>
          <p:cNvCxnSpPr/>
          <p:nvPr/>
        </p:nvCxnSpPr>
        <p:spPr>
          <a:xfrm>
            <a:off x="3065172" y="4772717"/>
            <a:ext cx="0" cy="13811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>
            <a:off x="3186112" y="6297769"/>
            <a:ext cx="5819775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483696" y="5216203"/>
            <a:ext cx="460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(1)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5730" y="6340296"/>
            <a:ext cx="460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</a:rPr>
              <a:t>(2)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2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741" y="3675985"/>
            <a:ext cx="6278169" cy="3125008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8741" y="2421626"/>
            <a:ext cx="6254778" cy="96737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4834" y="1923728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(1) Main Structure</a:t>
            </a:r>
            <a:endParaRPr lang="ko-KR" altLang="en-US" b="1" dirty="0"/>
          </a:p>
        </p:txBody>
      </p:sp>
      <p:sp>
        <p:nvSpPr>
          <p:cNvPr id="18" name="직사각형 17"/>
          <p:cNvSpPr/>
          <p:nvPr/>
        </p:nvSpPr>
        <p:spPr>
          <a:xfrm>
            <a:off x="2968741" y="2836067"/>
            <a:ext cx="6254778" cy="5926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2968741" y="3658555"/>
            <a:ext cx="3299543" cy="9797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2968740" y="6037644"/>
            <a:ext cx="6278169" cy="36315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5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30" y="2320119"/>
            <a:ext cx="4581099" cy="453788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957998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(2) Midpoint Rule</a:t>
            </a:r>
            <a:endParaRPr lang="ko-KR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833396" y="1967742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(3) Trapezoidal Rule</a:t>
            </a:r>
            <a:endParaRPr lang="ko-KR" altLang="en-US" b="1" dirty="0"/>
          </a:p>
        </p:txBody>
      </p:sp>
      <p:sp>
        <p:nvSpPr>
          <p:cNvPr id="27" name="직사각형 26"/>
          <p:cNvSpPr/>
          <p:nvPr/>
        </p:nvSpPr>
        <p:spPr>
          <a:xfrm>
            <a:off x="830961" y="5611915"/>
            <a:ext cx="3820552" cy="7093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830961" y="5061018"/>
            <a:ext cx="4234568" cy="4215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263" y="2316520"/>
            <a:ext cx="4855058" cy="4541480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6603345" y="5073008"/>
            <a:ext cx="4501975" cy="42152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603344" y="5611915"/>
            <a:ext cx="4051403" cy="7093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842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endParaRPr lang="ko-KR" alt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07372" y="1839176"/>
            <a:ext cx="5004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/>
              <a:t>(4) Simpson’s Rule</a:t>
            </a:r>
            <a:endParaRPr lang="ko-KR" altLang="en-US" b="1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968" y="2314448"/>
            <a:ext cx="3922221" cy="399247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2410" y="2365965"/>
            <a:ext cx="3488532" cy="3037543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302410" y="2365965"/>
            <a:ext cx="2561253" cy="3128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725770" y="5665779"/>
            <a:ext cx="513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</a:rPr>
              <a:t>n</a:t>
            </a:r>
            <a:r>
              <a:rPr lang="ko-KR" altLang="en-US" sz="2000" dirty="0" smtClean="0">
                <a:solidFill>
                  <a:srgbClr val="FF0000"/>
                </a:solidFill>
              </a:rPr>
              <a:t>이 짝수일 경우</a:t>
            </a:r>
            <a:r>
              <a:rPr lang="en-US" altLang="ko-KR" sz="2000" dirty="0" smtClean="0">
                <a:solidFill>
                  <a:srgbClr val="FF0000"/>
                </a:solidFill>
              </a:rPr>
              <a:t>, 1/3</a:t>
            </a:r>
            <a:r>
              <a:rPr lang="ko-KR" altLang="en-US" sz="2000" dirty="0" smtClean="0">
                <a:solidFill>
                  <a:srgbClr val="FF0000"/>
                </a:solidFill>
              </a:rPr>
              <a:t>공식 사용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114968" y="2314448"/>
            <a:ext cx="2711608" cy="3128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669368" y="2784655"/>
            <a:ext cx="2709449" cy="133658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7411193" y="4778732"/>
            <a:ext cx="3574480" cy="13387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6999057" y="6290462"/>
            <a:ext cx="5138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>
                <a:solidFill>
                  <a:srgbClr val="FF0000"/>
                </a:solidFill>
              </a:rPr>
              <a:t>n</a:t>
            </a:r>
            <a:r>
              <a:rPr lang="ko-KR" altLang="en-US" sz="2000" dirty="0" smtClean="0">
                <a:solidFill>
                  <a:srgbClr val="FF0000"/>
                </a:solidFill>
              </a:rPr>
              <a:t>이 홀수일 경우</a:t>
            </a:r>
            <a:r>
              <a:rPr lang="en-US" altLang="ko-KR" sz="2000" dirty="0" smtClean="0">
                <a:solidFill>
                  <a:srgbClr val="FF0000"/>
                </a:solidFill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</a:rPr>
              <a:t>마지막 구간을 </a:t>
            </a:r>
            <a:r>
              <a:rPr lang="en-US" altLang="ko-KR" sz="2000" dirty="0" smtClean="0">
                <a:solidFill>
                  <a:srgbClr val="FF0000"/>
                </a:solidFill>
              </a:rPr>
              <a:t>3/8</a:t>
            </a:r>
            <a:r>
              <a:rPr lang="ko-KR" altLang="en-US" sz="2000" dirty="0" smtClean="0">
                <a:solidFill>
                  <a:srgbClr val="FF0000"/>
                </a:solidFill>
              </a:rPr>
              <a:t>공식으로 보완</a:t>
            </a:r>
            <a:r>
              <a:rPr lang="en-US" altLang="ko-KR" sz="2000" dirty="0" smtClean="0">
                <a:solidFill>
                  <a:srgbClr val="FF0000"/>
                </a:solidFill>
              </a:rPr>
              <a:t>!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4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1570</TotalTime>
  <Words>244</Words>
  <Application>Microsoft Office PowerPoint</Application>
  <PresentationFormat>와이드스크린</PresentationFormat>
  <Paragraphs>47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HY울릉도M</vt:lpstr>
      <vt:lpstr>휴먼매직체</vt:lpstr>
      <vt:lpstr>Gill Sans MT</vt:lpstr>
      <vt:lpstr>Wingdings 2</vt:lpstr>
      <vt:lpstr>분할</vt:lpstr>
      <vt:lpstr>소재수치해석 hw 7</vt:lpstr>
      <vt:lpstr>ASSIGNMENT</vt:lpstr>
      <vt:lpstr>background</vt:lpstr>
      <vt:lpstr>background</vt:lpstr>
      <vt:lpstr>background</vt:lpstr>
      <vt:lpstr>background</vt:lpstr>
      <vt:lpstr>Key Code</vt:lpstr>
      <vt:lpstr>Key Code</vt:lpstr>
      <vt:lpstr>Key Code</vt:lpstr>
      <vt:lpstr>Key Code</vt:lpstr>
      <vt:lpstr>Result &amp; Analysis</vt:lpstr>
      <vt:lpstr>Result &amp; Analysis</vt:lpstr>
      <vt:lpstr>Result &amp; Analysis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178</cp:revision>
  <dcterms:created xsi:type="dcterms:W3CDTF">2014-03-10T10:12:02Z</dcterms:created>
  <dcterms:modified xsi:type="dcterms:W3CDTF">2014-05-12T19:48:17Z</dcterms:modified>
</cp:coreProperties>
</file>