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5" r:id="rId4"/>
  </p:sldMasterIdLst>
  <p:notesMasterIdLst>
    <p:notesMasterId r:id="rId10"/>
  </p:notesMasterIdLst>
  <p:sldIdLst>
    <p:sldId id="256" r:id="rId5"/>
    <p:sldId id="364" r:id="rId6"/>
    <p:sldId id="365" r:id="rId7"/>
    <p:sldId id="366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노경미(신소재공학과)" initials="노" lastIdx="0" clrIdx="0">
    <p:extLst>
      <p:ext uri="{19B8F6BF-5375-455C-9EA6-DF929625EA0E}">
        <p15:presenceInfo xmlns:p15="http://schemas.microsoft.com/office/powerpoint/2012/main" userId="S-1-5-21-281553056-4242520381-2534527097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0000FD"/>
    <a:srgbClr val="FF8AD8"/>
    <a:srgbClr val="73FDD6"/>
    <a:srgbClr val="2CA02C"/>
    <a:srgbClr val="FF7F0E"/>
    <a:srgbClr val="1F77B4"/>
    <a:srgbClr val="FFFC00"/>
    <a:srgbClr val="1ACC1A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 autoAdjust="0"/>
    <p:restoredTop sz="96197"/>
  </p:normalViewPr>
  <p:slideViewPr>
    <p:cSldViewPr snapToGrid="0">
      <p:cViewPr>
        <p:scale>
          <a:sx n="113" d="100"/>
          <a:sy n="113" d="100"/>
        </p:scale>
        <p:origin x="424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9474AC01-33C5-421F-9E5B-5C70E43F2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A0EE6DF-0FF5-4945-8582-CD7E8005F5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C1D51-DDF2-4FC6-AB4C-F3907DD7B58D}" type="datetimeFigureOut">
              <a:rPr lang="ko-KR" altLang="en-US" smtClean="0"/>
              <a:t>2021. 11. 7.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5CBD4726-8F61-4673-9C56-C2CAAF8BF3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F931B76D-7F61-478A-9514-06E368E34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A0C1D03-5197-4CD7-ACFF-2887172298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49CCC3-D492-44E2-BC31-B57118FB2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E271C-C546-472C-AFB1-A26DBEB4AB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271C-C546-472C-AFB1-A26DBEB4AB0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7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271C-C546-472C-AFB1-A26DBEB4AB0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7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CC8-F41D-4F29-892B-E22672F3C6AA}" type="datetime1">
              <a:rPr lang="ko-KR" altLang="en-US" smtClean="0"/>
              <a:t>2021. 11. 7.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77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1D8A-3E5C-49FF-95CC-5398007C25DF}" type="datetime1">
              <a:rPr lang="ko-KR" altLang="en-US" smtClean="0"/>
              <a:t>2021. 11. 7.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37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A5C7-850E-400F-B331-49850A609924}" type="datetime1">
              <a:rPr lang="ko-KR" altLang="en-US" smtClean="0"/>
              <a:t>2021. 11. 7.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83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3CE3-DB38-4E6F-9A42-191E7AA68CF7}" type="datetime1">
              <a:rPr lang="ko-KR" altLang="en-US" smtClean="0"/>
              <a:t>2021. 11. 7.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26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B67F-818E-46B2-A1B8-147DD1B13450}" type="datetime1">
              <a:rPr lang="ko-KR" altLang="en-US" smtClean="0"/>
              <a:t>2021. 11. 7.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085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1CCE-8543-4068-AAF1-5EC0486A3417}" type="datetime1">
              <a:rPr lang="ko-KR" altLang="en-US" smtClean="0"/>
              <a:t>2021. 11. 7.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0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98CA-E15D-4C28-A85F-C7C32B1905CD}" type="datetime1">
              <a:rPr lang="ko-KR" altLang="en-US" smtClean="0"/>
              <a:t>2021. 11. 7.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0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9EC1-70E5-4BA3-A720-4F1EF27EEC2E}" type="datetime1">
              <a:rPr lang="ko-KR" altLang="en-US" smtClean="0"/>
              <a:t>2021. 11. 7.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860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0B31-39F1-40E2-8926-C24A8A71C99C}" type="datetime1">
              <a:rPr lang="ko-KR" altLang="en-US" smtClean="0"/>
              <a:t>2021. 11. 7.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12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02D9-8EA5-482C-B750-51218F87B260}" type="datetime1">
              <a:rPr lang="ko-KR" altLang="en-US" smtClean="0"/>
              <a:t>2021. 11. 7.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83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816D-2783-46D6-89F5-4F4A41151D05}" type="datetime1">
              <a:rPr lang="ko-KR" altLang="en-US" smtClean="0"/>
              <a:t>2021. 11. 7.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639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4ECB3-1612-4AE5-9B1D-1ECB4A75BC64}" type="datetime1">
              <a:rPr lang="ko-KR" altLang="en-US" smtClean="0"/>
              <a:t>2021. 11. 7.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6FEE5-8C11-47FE-9F48-C529617163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56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photos/%EA%B0%80%EC%9D%84-%EB%8B%A8%ED%92%8D-%EB%82%98%EB%AD%87%EC%9E%8E-%ED%99%94%EB%A0%A4%ED%95%9C-372322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식물, 나무, 실외, 단풍나무이(가) 표시된 사진&#10;&#10;자동 생성된 설명">
            <a:extLst>
              <a:ext uri="{FF2B5EF4-FFF2-40B4-BE49-F238E27FC236}">
                <a16:creationId xmlns:a16="http://schemas.microsoft.com/office/drawing/2014/main" id="{1142EBAA-7788-2742-9796-0E781B7D8A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9197" y="2550"/>
            <a:ext cx="9932565" cy="6490325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E130EFA1-7CC3-4840-9186-0A54022CA01E}"/>
              </a:ext>
            </a:extLst>
          </p:cNvPr>
          <p:cNvSpPr/>
          <p:nvPr/>
        </p:nvSpPr>
        <p:spPr>
          <a:xfrm>
            <a:off x="1219197" y="2849901"/>
            <a:ext cx="9932565" cy="3642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B70FB72-4469-4A11-9ADA-F4BE74ED3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97" y="1562582"/>
            <a:ext cx="9932565" cy="1277599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ko-KR" altLang="en-US" sz="4400" b="1" dirty="0">
                <a:ea typeface="Apple SD Gothic Neo" panose="02000300000000000000" pitchFamily="2" charset="-127"/>
              </a:rPr>
              <a:t>과제</a:t>
            </a:r>
            <a:r>
              <a:rPr lang="en-US" altLang="ko-KR" sz="4400" b="1" dirty="0">
                <a:ea typeface="Apple SD Gothic Neo" panose="02000300000000000000" pitchFamily="2" charset="-127"/>
              </a:rPr>
              <a:t> 6 :</a:t>
            </a:r>
            <a:r>
              <a:rPr lang="ko-KR" altLang="en-US" sz="4400" b="1" dirty="0">
                <a:ea typeface="Apple SD Gothic Neo" panose="02000300000000000000" pitchFamily="2" charset="-127"/>
              </a:rPr>
              <a:t> 수치 적분과 미분</a:t>
            </a:r>
          </a:p>
        </p:txBody>
      </p:sp>
      <p:sp>
        <p:nvSpPr>
          <p:cNvPr id="9" name="슬라이드 번호 개체 틀 3">
            <a:extLst>
              <a:ext uri="{FF2B5EF4-FFF2-40B4-BE49-F238E27FC236}">
                <a16:creationId xmlns:a16="http://schemas.microsoft.com/office/drawing/2014/main" id="{A022E8CF-4817-F548-96F8-8BA70905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2208" y="6492875"/>
            <a:ext cx="2743200" cy="365125"/>
          </a:xfrm>
        </p:spPr>
        <p:txBody>
          <a:bodyPr/>
          <a:lstStyle/>
          <a:p>
            <a:fld id="{4686FEE5-8C11-47FE-9F48-C52961716302}" type="slidenum">
              <a:rPr lang="ko-KR" altLang="en-US" smtClean="0"/>
              <a:t>1</a:t>
            </a:fld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9E25E0-7CB7-4724-AF4E-6F88F269723F}"/>
              </a:ext>
            </a:extLst>
          </p:cNvPr>
          <p:cNvSpPr txBox="1"/>
          <p:nvPr/>
        </p:nvSpPr>
        <p:spPr>
          <a:xfrm>
            <a:off x="3271504" y="4646336"/>
            <a:ext cx="5648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i="1" dirty="0" err="1"/>
              <a:t>Kyungmi</a:t>
            </a:r>
            <a:r>
              <a:rPr lang="en-US" altLang="ko-KR" sz="2400" b="1" i="1" dirty="0"/>
              <a:t> Noh </a:t>
            </a:r>
            <a:br>
              <a:rPr lang="en-US" altLang="ko-KR" sz="2400" b="1" i="1" dirty="0"/>
            </a:br>
            <a:r>
              <a:rPr lang="en-US" altLang="ko-KR" sz="1200" b="1" i="1" u="sng" dirty="0">
                <a:solidFill>
                  <a:schemeClr val="bg1">
                    <a:lumMod val="65000"/>
                  </a:schemeClr>
                </a:solidFill>
              </a:rPr>
              <a:t>(*Email :{</a:t>
            </a:r>
            <a:r>
              <a:rPr lang="en-US" altLang="ko-KR" sz="1200" b="1" i="1" u="sng" dirty="0" err="1">
                <a:solidFill>
                  <a:schemeClr val="bg1">
                    <a:lumMod val="65000"/>
                  </a:schemeClr>
                </a:solidFill>
              </a:rPr>
              <a:t>nkyungmi</a:t>
            </a:r>
            <a:r>
              <a:rPr lang="en-US" altLang="ko-KR" sz="1200" b="1" i="1" u="sng" dirty="0">
                <a:solidFill>
                  <a:schemeClr val="bg1">
                    <a:lumMod val="65000"/>
                  </a:schemeClr>
                </a:solidFill>
              </a:rPr>
              <a:t>}@</a:t>
            </a:r>
            <a:r>
              <a:rPr lang="en-US" altLang="ko-KR" sz="1200" b="1" i="1" u="sng" dirty="0" err="1">
                <a:solidFill>
                  <a:schemeClr val="bg1">
                    <a:lumMod val="65000"/>
                  </a:schemeClr>
                </a:solidFill>
              </a:rPr>
              <a:t>postech.ac.kr</a:t>
            </a:r>
            <a:r>
              <a:rPr lang="en-US" altLang="ko-KR" sz="1200" b="1" i="1" u="sng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algn="ctr"/>
            <a:endParaRPr lang="en-US" altLang="ko-KR" sz="2000" b="1" i="1" u="sng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US" altLang="ko-KR" sz="2000" b="1" i="1" dirty="0"/>
              <a:t>Department of Materials Science and Engineering, POSTECH</a:t>
            </a:r>
            <a:endParaRPr lang="en-US" altLang="ko-KR" sz="1200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D6671-1DAA-604A-8CFE-2819E8BA16D9}"/>
              </a:ext>
            </a:extLst>
          </p:cNvPr>
          <p:cNvSpPr txBox="1"/>
          <p:nvPr/>
        </p:nvSpPr>
        <p:spPr>
          <a:xfrm>
            <a:off x="1988192" y="6494678"/>
            <a:ext cx="505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AI &amp; NEUROMORPHIC DEVICE LAB</a:t>
            </a:r>
            <a:endParaRPr lang="ko-KR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9E471B72-51FF-7C46-BE5B-EE660C572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234" y="6600452"/>
            <a:ext cx="1837958" cy="157783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40210A80-4533-3D4E-8A25-391551A69E83}"/>
              </a:ext>
            </a:extLst>
          </p:cNvPr>
          <p:cNvSpPr/>
          <p:nvPr/>
        </p:nvSpPr>
        <p:spPr>
          <a:xfrm>
            <a:off x="1219197" y="0"/>
            <a:ext cx="9932565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3239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모서리가 둥근 직사각형 24">
            <a:extLst>
              <a:ext uri="{FF2B5EF4-FFF2-40B4-BE49-F238E27FC236}">
                <a16:creationId xmlns:a16="http://schemas.microsoft.com/office/drawing/2014/main" id="{436D2A59-175B-B043-ABB0-020653DB2045}"/>
              </a:ext>
            </a:extLst>
          </p:cNvPr>
          <p:cNvSpPr/>
          <p:nvPr/>
        </p:nvSpPr>
        <p:spPr>
          <a:xfrm>
            <a:off x="498070" y="22434"/>
            <a:ext cx="11193921" cy="772448"/>
          </a:xfrm>
          <a:prstGeom prst="roundRect">
            <a:avLst/>
          </a:prstGeom>
          <a:solidFill>
            <a:srgbClr val="FF7E7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338216-AF78-4660-8BCD-33343996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2208" y="6492875"/>
            <a:ext cx="2743200" cy="365125"/>
          </a:xfrm>
        </p:spPr>
        <p:txBody>
          <a:bodyPr/>
          <a:lstStyle/>
          <a:p>
            <a:fld id="{4686FEE5-8C11-47FE-9F48-C52961716302}" type="slidenum">
              <a:rPr lang="ko-KR" altLang="en-US" smtClean="0">
                <a:latin typeface="+mj-ea"/>
                <a:ea typeface="+mj-ea"/>
              </a:rPr>
              <a:t>2</a:t>
            </a:fld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1700F-99A3-44A2-BE50-08FA0F4AB57B}"/>
              </a:ext>
            </a:extLst>
          </p:cNvPr>
          <p:cNvSpPr txBox="1"/>
          <p:nvPr/>
        </p:nvSpPr>
        <p:spPr>
          <a:xfrm>
            <a:off x="1988192" y="6494678"/>
            <a:ext cx="505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AI &amp; NEUROMORPHIC DEVICE LAB</a:t>
            </a:r>
            <a:endParaRPr lang="ko-KR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EE86625-7C9F-4A72-9853-89B2B4DE1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34" y="6600452"/>
            <a:ext cx="1837958" cy="157783"/>
          </a:xfrm>
          <a:prstGeom prst="rect">
            <a:avLst/>
          </a:prstGeom>
        </p:spPr>
      </p:pic>
      <p:sp>
        <p:nvSpPr>
          <p:cNvPr id="15" name="제목 1">
            <a:extLst>
              <a:ext uri="{FF2B5EF4-FFF2-40B4-BE49-F238E27FC236}">
                <a16:creationId xmlns:a16="http://schemas.microsoft.com/office/drawing/2014/main" id="{CFA08465-DEDE-4986-B977-E062234C438B}"/>
              </a:ext>
            </a:extLst>
          </p:cNvPr>
          <p:cNvSpPr txBox="1">
            <a:spLocks/>
          </p:cNvSpPr>
          <p:nvPr/>
        </p:nvSpPr>
        <p:spPr>
          <a:xfrm>
            <a:off x="498070" y="167818"/>
            <a:ext cx="11389726" cy="68652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>
                <a:latin typeface="+mj-ea"/>
              </a:rPr>
              <a:t>과제 </a:t>
            </a:r>
            <a:r>
              <a:rPr lang="en-US" altLang="ko-KR" sz="4000" b="1" dirty="0">
                <a:latin typeface="+mj-ea"/>
              </a:rPr>
              <a:t>1: </a:t>
            </a:r>
            <a:r>
              <a:rPr lang="en-US" altLang="ko-KR" sz="3600" b="1" dirty="0">
                <a:latin typeface="+mj-ea"/>
              </a:rPr>
              <a:t>Basic Quadrature Rules</a:t>
            </a:r>
            <a:endParaRPr lang="ko-KR" altLang="en-US" sz="4000" b="1" dirty="0">
              <a:latin typeface="+mj-ea"/>
            </a:endParaRPr>
          </a:p>
        </p:txBody>
      </p:sp>
      <p:sp>
        <p:nvSpPr>
          <p:cNvPr id="13" name="모서리가 둥근 직사각형 41">
            <a:extLst>
              <a:ext uri="{FF2B5EF4-FFF2-40B4-BE49-F238E27FC236}">
                <a16:creationId xmlns:a16="http://schemas.microsoft.com/office/drawing/2014/main" id="{949588FA-FBC7-EF42-BE71-B80B71E39BB5}"/>
              </a:ext>
            </a:extLst>
          </p:cNvPr>
          <p:cNvSpPr/>
          <p:nvPr/>
        </p:nvSpPr>
        <p:spPr>
          <a:xfrm>
            <a:off x="171462" y="999722"/>
            <a:ext cx="11869974" cy="543369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+mj-ea"/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6C0321-950C-6346-A55A-2793958F42C9}"/>
              </a:ext>
            </a:extLst>
          </p:cNvPr>
          <p:cNvSpPr txBox="1"/>
          <p:nvPr/>
        </p:nvSpPr>
        <p:spPr>
          <a:xfrm>
            <a:off x="707867" y="1172584"/>
            <a:ext cx="3808207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ore-KR" b="1" dirty="0"/>
              <a:t>Trapezoidal Method vs. Simpson Rule</a:t>
            </a:r>
            <a:endParaRPr kumimoji="1" lang="ko-Kore-KR" altLang="en-US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D780D4F-6997-6B47-97D3-B88D869D7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045" y="1866363"/>
            <a:ext cx="4112858" cy="4096071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D257C9DC-8712-F843-95B6-6DD976847BF2}"/>
              </a:ext>
            </a:extLst>
          </p:cNvPr>
          <p:cNvSpPr/>
          <p:nvPr/>
        </p:nvSpPr>
        <p:spPr>
          <a:xfrm>
            <a:off x="4430013" y="5314431"/>
            <a:ext cx="620829" cy="45182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2" name="직선 연결선[R] 11">
            <a:extLst>
              <a:ext uri="{FF2B5EF4-FFF2-40B4-BE49-F238E27FC236}">
                <a16:creationId xmlns:a16="http://schemas.microsoft.com/office/drawing/2014/main" id="{2ACD280B-E6CF-FF41-94A7-056F8F244D5A}"/>
              </a:ext>
            </a:extLst>
          </p:cNvPr>
          <p:cNvCxnSpPr>
            <a:cxnSpLocks/>
          </p:cNvCxnSpPr>
          <p:nvPr/>
        </p:nvCxnSpPr>
        <p:spPr>
          <a:xfrm flipV="1">
            <a:off x="5031647" y="1887476"/>
            <a:ext cx="2186734" cy="342695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[R] 17">
            <a:extLst>
              <a:ext uri="{FF2B5EF4-FFF2-40B4-BE49-F238E27FC236}">
                <a16:creationId xmlns:a16="http://schemas.microsoft.com/office/drawing/2014/main" id="{5220174D-10B2-BF47-A7DC-8A0A0E8B223D}"/>
              </a:ext>
            </a:extLst>
          </p:cNvPr>
          <p:cNvCxnSpPr>
            <a:cxnSpLocks/>
          </p:cNvCxnSpPr>
          <p:nvPr/>
        </p:nvCxnSpPr>
        <p:spPr>
          <a:xfrm flipV="1">
            <a:off x="5050842" y="5166517"/>
            <a:ext cx="2167539" cy="59974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88FF998-643E-4449-B5EB-5955DE2FA481}"/>
              </a:ext>
            </a:extLst>
          </p:cNvPr>
          <p:cNvSpPr txBox="1"/>
          <p:nvPr/>
        </p:nvSpPr>
        <p:spPr>
          <a:xfrm>
            <a:off x="5932859" y="5689832"/>
            <a:ext cx="561179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b="1" dirty="0"/>
              <a:t>Trapezoidal </a:t>
            </a:r>
            <a:r>
              <a:rPr kumimoji="1" lang="ko-Kore-KR" altLang="en-US" b="1" dirty="0"/>
              <a:t>방식이 같은 간격에서 더 큰 오차값</a:t>
            </a:r>
            <a:endParaRPr kumimoji="1" lang="en-US" altLang="ko-Kore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dirty="0"/>
              <a:t>Simpson </a:t>
            </a:r>
            <a:r>
              <a:rPr kumimoji="1" lang="ko-Kore-KR" altLang="en-US" dirty="0"/>
              <a:t>방식은 </a:t>
            </a:r>
            <a:r>
              <a:rPr kumimoji="1" lang="en-US" altLang="ko-Kore-KR" dirty="0"/>
              <a:t>i</a:t>
            </a:r>
            <a:r>
              <a:rPr kumimoji="1" lang="en-US" altLang="ko-KR" dirty="0"/>
              <a:t>nterval = </a:t>
            </a:r>
            <a:r>
              <a:rPr lang="en-US" altLang="ko-Kore-KR" dirty="0"/>
              <a:t>0.0089 </a:t>
            </a:r>
            <a:r>
              <a:rPr lang="ko-Kore-KR" altLang="en-US" dirty="0"/>
              <a:t>부터 오차 </a:t>
            </a:r>
            <a:r>
              <a:rPr lang="en-US" altLang="ko-Kore-KR" dirty="0"/>
              <a:t>0</a:t>
            </a:r>
            <a:r>
              <a:rPr lang="en-US" altLang="ko-KR" dirty="0"/>
              <a:t>.02% </a:t>
            </a:r>
            <a:r>
              <a:rPr lang="ko-KR" altLang="en-US" dirty="0"/>
              <a:t>↓</a:t>
            </a:r>
            <a:r>
              <a:rPr lang="en-US" altLang="ko-KR" dirty="0"/>
              <a:t> </a:t>
            </a:r>
            <a:endParaRPr kumimoji="1" lang="en-US" altLang="ko-Kore-KR" dirty="0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A739315A-E41C-274A-8E85-9DE920812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8381" y="1720443"/>
            <a:ext cx="3579034" cy="357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7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모서리가 둥근 직사각형 24">
            <a:extLst>
              <a:ext uri="{FF2B5EF4-FFF2-40B4-BE49-F238E27FC236}">
                <a16:creationId xmlns:a16="http://schemas.microsoft.com/office/drawing/2014/main" id="{436D2A59-175B-B043-ABB0-020653DB2045}"/>
              </a:ext>
            </a:extLst>
          </p:cNvPr>
          <p:cNvSpPr/>
          <p:nvPr/>
        </p:nvSpPr>
        <p:spPr>
          <a:xfrm>
            <a:off x="498070" y="22434"/>
            <a:ext cx="11193921" cy="772448"/>
          </a:xfrm>
          <a:prstGeom prst="roundRect">
            <a:avLst/>
          </a:prstGeom>
          <a:solidFill>
            <a:srgbClr val="FF7E7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338216-AF78-4660-8BCD-33343996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2208" y="6492875"/>
            <a:ext cx="2743200" cy="365125"/>
          </a:xfrm>
        </p:spPr>
        <p:txBody>
          <a:bodyPr/>
          <a:lstStyle/>
          <a:p>
            <a:fld id="{4686FEE5-8C11-47FE-9F48-C52961716302}" type="slidenum">
              <a:rPr lang="ko-KR" altLang="en-US" smtClean="0">
                <a:latin typeface="+mj-ea"/>
                <a:ea typeface="+mj-ea"/>
              </a:rPr>
              <a:t>3</a:t>
            </a:fld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1700F-99A3-44A2-BE50-08FA0F4AB57B}"/>
              </a:ext>
            </a:extLst>
          </p:cNvPr>
          <p:cNvSpPr txBox="1"/>
          <p:nvPr/>
        </p:nvSpPr>
        <p:spPr>
          <a:xfrm>
            <a:off x="1988192" y="6494678"/>
            <a:ext cx="505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AI &amp; NEUROMORPHIC DEVICE LAB</a:t>
            </a:r>
            <a:endParaRPr lang="ko-KR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EE86625-7C9F-4A72-9853-89B2B4DE1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234" y="6600452"/>
            <a:ext cx="1837958" cy="157783"/>
          </a:xfrm>
          <a:prstGeom prst="rect">
            <a:avLst/>
          </a:prstGeom>
        </p:spPr>
      </p:pic>
      <p:sp>
        <p:nvSpPr>
          <p:cNvPr id="15" name="제목 1">
            <a:extLst>
              <a:ext uri="{FF2B5EF4-FFF2-40B4-BE49-F238E27FC236}">
                <a16:creationId xmlns:a16="http://schemas.microsoft.com/office/drawing/2014/main" id="{CFA08465-DEDE-4986-B977-E062234C438B}"/>
              </a:ext>
            </a:extLst>
          </p:cNvPr>
          <p:cNvSpPr txBox="1">
            <a:spLocks/>
          </p:cNvSpPr>
          <p:nvPr/>
        </p:nvSpPr>
        <p:spPr>
          <a:xfrm>
            <a:off x="498070" y="167818"/>
            <a:ext cx="11389726" cy="68652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>
                <a:latin typeface="+mj-ea"/>
              </a:rPr>
              <a:t>과제 </a:t>
            </a:r>
            <a:r>
              <a:rPr lang="en-US" altLang="ko-KR" sz="4000" b="1" dirty="0">
                <a:latin typeface="+mj-ea"/>
              </a:rPr>
              <a:t>2: Romberg Integration</a:t>
            </a:r>
            <a:endParaRPr lang="ko-KR" altLang="en-US" sz="4000" b="1" dirty="0">
              <a:latin typeface="+mj-ea"/>
            </a:endParaRPr>
          </a:p>
        </p:txBody>
      </p:sp>
      <p:sp>
        <p:nvSpPr>
          <p:cNvPr id="13" name="모서리가 둥근 직사각형 41">
            <a:extLst>
              <a:ext uri="{FF2B5EF4-FFF2-40B4-BE49-F238E27FC236}">
                <a16:creationId xmlns:a16="http://schemas.microsoft.com/office/drawing/2014/main" id="{949588FA-FBC7-EF42-BE71-B80B71E39BB5}"/>
              </a:ext>
            </a:extLst>
          </p:cNvPr>
          <p:cNvSpPr/>
          <p:nvPr/>
        </p:nvSpPr>
        <p:spPr>
          <a:xfrm>
            <a:off x="171462" y="999722"/>
            <a:ext cx="11869974" cy="543369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+mj-ea"/>
              <a:ea typeface="+mj-ea"/>
            </a:endParaRP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2AB53C9B-E434-924F-BF61-6B499FC55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670" y="1195916"/>
            <a:ext cx="5026787" cy="270795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2D0D5953-E59C-C34D-85D3-4884AE2FA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434" y="3946376"/>
            <a:ext cx="4499677" cy="2444536"/>
          </a:xfrm>
          <a:prstGeom prst="rect">
            <a:avLst/>
          </a:prstGeom>
        </p:spPr>
      </p:pic>
      <p:sp>
        <p:nvSpPr>
          <p:cNvPr id="56" name="직사각형 55">
            <a:extLst>
              <a:ext uri="{FF2B5EF4-FFF2-40B4-BE49-F238E27FC236}">
                <a16:creationId xmlns:a16="http://schemas.microsoft.com/office/drawing/2014/main" id="{86650AC9-2BE2-8B4F-AEC2-D01AD4A4B17E}"/>
              </a:ext>
            </a:extLst>
          </p:cNvPr>
          <p:cNvSpPr/>
          <p:nvPr/>
        </p:nvSpPr>
        <p:spPr>
          <a:xfrm>
            <a:off x="4205659" y="3327522"/>
            <a:ext cx="1269452" cy="45182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57" name="직선 연결선[R] 56">
            <a:extLst>
              <a:ext uri="{FF2B5EF4-FFF2-40B4-BE49-F238E27FC236}">
                <a16:creationId xmlns:a16="http://schemas.microsoft.com/office/drawing/2014/main" id="{DE8B0AE0-21BA-CF48-B5D9-8872D2A49802}"/>
              </a:ext>
            </a:extLst>
          </p:cNvPr>
          <p:cNvCxnSpPr>
            <a:cxnSpLocks/>
          </p:cNvCxnSpPr>
          <p:nvPr/>
        </p:nvCxnSpPr>
        <p:spPr>
          <a:xfrm flipH="1">
            <a:off x="5407378" y="3779343"/>
            <a:ext cx="67733" cy="37496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[R] 58">
            <a:extLst>
              <a:ext uri="{FF2B5EF4-FFF2-40B4-BE49-F238E27FC236}">
                <a16:creationId xmlns:a16="http://schemas.microsoft.com/office/drawing/2014/main" id="{DAFEAD56-3088-684F-ADF5-D805C0BA453A}"/>
              </a:ext>
            </a:extLst>
          </p:cNvPr>
          <p:cNvCxnSpPr>
            <a:cxnSpLocks/>
          </p:cNvCxnSpPr>
          <p:nvPr/>
        </p:nvCxnSpPr>
        <p:spPr>
          <a:xfrm flipH="1">
            <a:off x="1377244" y="3796699"/>
            <a:ext cx="2828416" cy="31245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그림 51">
            <a:extLst>
              <a:ext uri="{FF2B5EF4-FFF2-40B4-BE49-F238E27FC236}">
                <a16:creationId xmlns:a16="http://schemas.microsoft.com/office/drawing/2014/main" id="{B37218D0-54E6-D249-B41D-370AD7A91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1060" y="2808865"/>
            <a:ext cx="4571957" cy="252168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090CF98F-4945-DB4E-8A9C-65C71D8881D5}"/>
              </a:ext>
            </a:extLst>
          </p:cNvPr>
          <p:cNvSpPr txBox="1"/>
          <p:nvPr/>
        </p:nvSpPr>
        <p:spPr>
          <a:xfrm>
            <a:off x="6192933" y="5522805"/>
            <a:ext cx="482561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b="1" dirty="0"/>
              <a:t>24</a:t>
            </a:r>
            <a:r>
              <a:rPr kumimoji="1" lang="ko-Kore-KR" altLang="en-US" b="1" dirty="0"/>
              <a:t>번째</a:t>
            </a:r>
            <a:r>
              <a:rPr kumimoji="1" lang="en-US" altLang="ko-Kore-KR" b="1" dirty="0"/>
              <a:t> iteration</a:t>
            </a:r>
            <a:r>
              <a:rPr kumimoji="1" lang="en-US" altLang="ko-Kore-KR" dirty="0"/>
              <a:t> </a:t>
            </a:r>
            <a:r>
              <a:rPr kumimoji="1" lang="ko-Kore-KR" altLang="en-US" dirty="0"/>
              <a:t>부터 오차 </a:t>
            </a:r>
            <a:r>
              <a:rPr kumimoji="1" lang="en-US" altLang="ko-Kore-KR" dirty="0"/>
              <a:t>0</a:t>
            </a:r>
            <a:r>
              <a:rPr kumimoji="1" lang="en-US" altLang="ko-KR" dirty="0"/>
              <a:t>.01%</a:t>
            </a:r>
            <a:r>
              <a:rPr lang="ko-KR" altLang="en-US" dirty="0"/>
              <a:t> ↓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R" b="1" dirty="0"/>
              <a:t>20</a:t>
            </a:r>
            <a:r>
              <a:rPr kumimoji="1" lang="ko-KR" altLang="en-US" b="1" dirty="0"/>
              <a:t>번째 </a:t>
            </a:r>
            <a:r>
              <a:rPr kumimoji="1" lang="en-US" altLang="ko-KR" b="1" dirty="0"/>
              <a:t>iteration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부터</a:t>
            </a:r>
            <a:r>
              <a:rPr kumimoji="1" lang="ko-KR" altLang="en-US" dirty="0"/>
              <a:t> 계산 시간 급격히 증가</a:t>
            </a:r>
            <a:endParaRPr kumimoji="1" lang="en-US" altLang="ko-Kore-KR" dirty="0"/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CB103018-84FD-594F-9757-32D304DA7A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1060" y="1325034"/>
            <a:ext cx="4850694" cy="136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9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모서리가 둥근 직사각형 24">
            <a:extLst>
              <a:ext uri="{FF2B5EF4-FFF2-40B4-BE49-F238E27FC236}">
                <a16:creationId xmlns:a16="http://schemas.microsoft.com/office/drawing/2014/main" id="{436D2A59-175B-B043-ABB0-020653DB2045}"/>
              </a:ext>
            </a:extLst>
          </p:cNvPr>
          <p:cNvSpPr/>
          <p:nvPr/>
        </p:nvSpPr>
        <p:spPr>
          <a:xfrm>
            <a:off x="498070" y="22434"/>
            <a:ext cx="11193921" cy="772448"/>
          </a:xfrm>
          <a:prstGeom prst="roundRect">
            <a:avLst/>
          </a:prstGeom>
          <a:solidFill>
            <a:srgbClr val="FF7E7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338216-AF78-4660-8BCD-33343996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2208" y="6492875"/>
            <a:ext cx="2743200" cy="365125"/>
          </a:xfrm>
        </p:spPr>
        <p:txBody>
          <a:bodyPr/>
          <a:lstStyle/>
          <a:p>
            <a:fld id="{4686FEE5-8C11-47FE-9F48-C52961716302}" type="slidenum">
              <a:rPr lang="ko-KR" altLang="en-US" smtClean="0">
                <a:latin typeface="+mj-ea"/>
                <a:ea typeface="+mj-ea"/>
              </a:rPr>
              <a:t>4</a:t>
            </a:fld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1700F-99A3-44A2-BE50-08FA0F4AB57B}"/>
              </a:ext>
            </a:extLst>
          </p:cNvPr>
          <p:cNvSpPr txBox="1"/>
          <p:nvPr/>
        </p:nvSpPr>
        <p:spPr>
          <a:xfrm>
            <a:off x="1988192" y="6494678"/>
            <a:ext cx="505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AI &amp; NEUROMORPHIC DEVICE LAB</a:t>
            </a:r>
            <a:endParaRPr lang="ko-KR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EE86625-7C9F-4A72-9853-89B2B4DE1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234" y="6600452"/>
            <a:ext cx="1837958" cy="157783"/>
          </a:xfrm>
          <a:prstGeom prst="rect">
            <a:avLst/>
          </a:prstGeom>
        </p:spPr>
      </p:pic>
      <p:sp>
        <p:nvSpPr>
          <p:cNvPr id="15" name="제목 1">
            <a:extLst>
              <a:ext uri="{FF2B5EF4-FFF2-40B4-BE49-F238E27FC236}">
                <a16:creationId xmlns:a16="http://schemas.microsoft.com/office/drawing/2014/main" id="{CFA08465-DEDE-4986-B977-E062234C438B}"/>
              </a:ext>
            </a:extLst>
          </p:cNvPr>
          <p:cNvSpPr txBox="1">
            <a:spLocks/>
          </p:cNvSpPr>
          <p:nvPr/>
        </p:nvSpPr>
        <p:spPr>
          <a:xfrm>
            <a:off x="498070" y="167818"/>
            <a:ext cx="11389726" cy="68652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>
                <a:latin typeface="+mj-ea"/>
              </a:rPr>
              <a:t>과제 </a:t>
            </a:r>
            <a:r>
              <a:rPr lang="en-US" altLang="ko-KR" sz="4000" b="1" dirty="0">
                <a:latin typeface="+mj-ea"/>
              </a:rPr>
              <a:t>3:</a:t>
            </a:r>
            <a:r>
              <a:rPr lang="ko-KR" altLang="en-US" sz="4000" b="1" dirty="0">
                <a:latin typeface="+mj-ea"/>
              </a:rPr>
              <a:t> </a:t>
            </a:r>
            <a:r>
              <a:rPr lang="en-US" altLang="ko-KR" sz="4000" b="1" dirty="0">
                <a:latin typeface="+mj-ea"/>
              </a:rPr>
              <a:t>Gaussian</a:t>
            </a:r>
            <a:r>
              <a:rPr lang="ko-KR" altLang="en-US" sz="4000" b="1" dirty="0">
                <a:latin typeface="+mj-ea"/>
              </a:rPr>
              <a:t> </a:t>
            </a:r>
            <a:r>
              <a:rPr lang="en-US" altLang="ko-KR" sz="4000" b="1" dirty="0">
                <a:latin typeface="+mj-ea"/>
              </a:rPr>
              <a:t>Quadrature</a:t>
            </a:r>
            <a:endParaRPr lang="ko-KR" altLang="en-US" sz="4000" b="1" dirty="0">
              <a:latin typeface="+mj-ea"/>
            </a:endParaRPr>
          </a:p>
        </p:txBody>
      </p:sp>
      <p:sp>
        <p:nvSpPr>
          <p:cNvPr id="13" name="모서리가 둥근 직사각형 41">
            <a:extLst>
              <a:ext uri="{FF2B5EF4-FFF2-40B4-BE49-F238E27FC236}">
                <a16:creationId xmlns:a16="http://schemas.microsoft.com/office/drawing/2014/main" id="{949588FA-FBC7-EF42-BE71-B80B71E39BB5}"/>
              </a:ext>
            </a:extLst>
          </p:cNvPr>
          <p:cNvSpPr/>
          <p:nvPr/>
        </p:nvSpPr>
        <p:spPr>
          <a:xfrm>
            <a:off x="171462" y="999722"/>
            <a:ext cx="11869974" cy="543369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+mj-ea"/>
              <a:ea typeface="+mj-ea"/>
            </a:endParaRPr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7B7E6CEF-4368-6A40-AE99-65BFE3AB0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213" y="1207262"/>
            <a:ext cx="2940052" cy="1198065"/>
          </a:xfrm>
          <a:prstGeom prst="rect">
            <a:avLst/>
          </a:prstGeom>
        </p:spPr>
      </p:pic>
      <p:pic>
        <p:nvPicPr>
          <p:cNvPr id="1036" name="Picture 12" descr="equation.pdf">
            <a:extLst>
              <a:ext uri="{FF2B5EF4-FFF2-40B4-BE49-F238E27FC236}">
                <a16:creationId xmlns:a16="http://schemas.microsoft.com/office/drawing/2014/main" id="{ABCCD29F-4381-A54F-914B-A313C6798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51" y="2572360"/>
            <a:ext cx="3311175" cy="54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1CA57D33-233C-624E-B8FA-804EF415D2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9812"/>
          <a:stretch/>
        </p:blipFill>
        <p:spPr>
          <a:xfrm>
            <a:off x="9236215" y="1766711"/>
            <a:ext cx="2579923" cy="166228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8B576E2-E385-3D4D-86C4-B7F4F52F16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587" y="3429000"/>
            <a:ext cx="3257678" cy="271746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6002AF6-D94E-1042-9A47-D13EC5AF96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8962"/>
          <a:stretch/>
        </p:blipFill>
        <p:spPr>
          <a:xfrm>
            <a:off x="9236214" y="3429000"/>
            <a:ext cx="2579923" cy="1133419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3FE0EDCD-CD43-4149-A505-9022F8E18CE5}"/>
              </a:ext>
            </a:extLst>
          </p:cNvPr>
          <p:cNvGrpSpPr/>
          <p:nvPr/>
        </p:nvGrpSpPr>
        <p:grpSpPr>
          <a:xfrm>
            <a:off x="4768091" y="1593184"/>
            <a:ext cx="4266046" cy="3094975"/>
            <a:chOff x="4768094" y="1326607"/>
            <a:chExt cx="4266046" cy="3094975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2A1C04D5-B06A-8E44-8890-AE970C797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68094" y="1326607"/>
              <a:ext cx="4266046" cy="3094975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AE0B60C-5D35-6346-9056-935F53640F5E}"/>
                </a:ext>
              </a:extLst>
            </p:cNvPr>
            <p:cNvSpPr/>
            <p:nvPr/>
          </p:nvSpPr>
          <p:spPr>
            <a:xfrm>
              <a:off x="5899115" y="3712922"/>
              <a:ext cx="583944" cy="51709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DFB255F5-0647-0B41-A964-341AF85B95E3}"/>
                </a:ext>
              </a:extLst>
            </p:cNvPr>
            <p:cNvSpPr/>
            <p:nvPr/>
          </p:nvSpPr>
          <p:spPr>
            <a:xfrm>
              <a:off x="7322108" y="3722015"/>
              <a:ext cx="583944" cy="51709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C6722F2-C0C1-8640-BE98-4BDF421D8621}"/>
              </a:ext>
            </a:extLst>
          </p:cNvPr>
          <p:cNvSpPr txBox="1"/>
          <p:nvPr/>
        </p:nvSpPr>
        <p:spPr>
          <a:xfrm>
            <a:off x="5899112" y="5251251"/>
            <a:ext cx="477342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dirty="0"/>
              <a:t>Data point </a:t>
            </a:r>
            <a:r>
              <a:rPr kumimoji="1" lang="en-US" altLang="ko-KR" dirty="0"/>
              <a:t>3</a:t>
            </a:r>
            <a:r>
              <a:rPr kumimoji="1" lang="ko-KR" altLang="en-US" dirty="0"/>
              <a:t>개부터 매우 작은 오차율</a:t>
            </a:r>
            <a:endParaRPr kumimoji="1"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KR" dirty="0"/>
              <a:t>Data point</a:t>
            </a:r>
            <a:r>
              <a:rPr kumimoji="1" lang="ko-Kore-KR" altLang="en-US" dirty="0"/>
              <a:t>의 개수가 </a:t>
            </a:r>
            <a:r>
              <a:rPr kumimoji="1" lang="ko-Kore-KR" altLang="en-US" b="1" dirty="0"/>
              <a:t>홀수</a:t>
            </a:r>
            <a:r>
              <a:rPr kumimoji="1" lang="ko-Kore-KR" altLang="en-US" dirty="0"/>
              <a:t> 일때 더 좋은 성능</a:t>
            </a:r>
            <a:endParaRPr kumimoji="1" lang="en-US" altLang="ko-Kore-KR" dirty="0"/>
          </a:p>
        </p:txBody>
      </p:sp>
    </p:spTree>
    <p:extLst>
      <p:ext uri="{BB962C8B-B14F-4D97-AF65-F5344CB8AC3E}">
        <p14:creationId xmlns:p14="http://schemas.microsoft.com/office/powerpoint/2010/main" val="196079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DFB9AD79-69B6-A14D-BE2E-7E25397FBE4C}"/>
              </a:ext>
            </a:extLst>
          </p:cNvPr>
          <p:cNvSpPr/>
          <p:nvPr/>
        </p:nvSpPr>
        <p:spPr>
          <a:xfrm>
            <a:off x="4546566" y="2165983"/>
            <a:ext cx="3018016" cy="3101766"/>
          </a:xfrm>
          <a:prstGeom prst="roundRect">
            <a:avLst/>
          </a:prstGeom>
          <a:solidFill>
            <a:srgbClr val="FF7E7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EA925801-E31F-441E-AAB1-96A94F49A654}"/>
              </a:ext>
            </a:extLst>
          </p:cNvPr>
          <p:cNvSpPr txBox="1">
            <a:spLocks/>
          </p:cNvSpPr>
          <p:nvPr/>
        </p:nvSpPr>
        <p:spPr>
          <a:xfrm>
            <a:off x="4675909" y="1332272"/>
            <a:ext cx="284018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/>
              <a:t>Thank you!</a:t>
            </a:r>
            <a:endParaRPr lang="ko-KR" altLang="en-US" b="1" dirty="0"/>
          </a:p>
        </p:txBody>
      </p:sp>
      <p:pic>
        <p:nvPicPr>
          <p:cNvPr id="1026" name="Picture 2" descr="귀여운 고양이 사진 - 인스티즈(instiz) 인티포털">
            <a:extLst>
              <a:ext uri="{FF2B5EF4-FFF2-40B4-BE49-F238E27FC236}">
                <a16:creationId xmlns:a16="http://schemas.microsoft.com/office/drawing/2014/main" id="{311AEC0E-896A-433A-8FF9-6267E32CD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33" y="2438400"/>
            <a:ext cx="2556933" cy="25569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슬라이드 번호 개체 틀 3">
            <a:extLst>
              <a:ext uri="{FF2B5EF4-FFF2-40B4-BE49-F238E27FC236}">
                <a16:creationId xmlns:a16="http://schemas.microsoft.com/office/drawing/2014/main" id="{9EF010B5-1A6E-0742-8BBD-A0A667D7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2208" y="6492875"/>
            <a:ext cx="2743200" cy="365125"/>
          </a:xfrm>
        </p:spPr>
        <p:txBody>
          <a:bodyPr/>
          <a:lstStyle/>
          <a:p>
            <a:fld id="{4686FEE5-8C11-47FE-9F48-C52961716302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61BB3-2538-0D4E-A806-68E86810AB53}"/>
              </a:ext>
            </a:extLst>
          </p:cNvPr>
          <p:cNvSpPr txBox="1"/>
          <p:nvPr/>
        </p:nvSpPr>
        <p:spPr>
          <a:xfrm>
            <a:off x="1988192" y="6494678"/>
            <a:ext cx="505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</a:rPr>
              <a:t>AI &amp; NEUROMORPHIC DEVICE LAB</a:t>
            </a:r>
            <a:endParaRPr lang="ko-KR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10" name="그래픽 9">
            <a:extLst>
              <a:ext uri="{FF2B5EF4-FFF2-40B4-BE49-F238E27FC236}">
                <a16:creationId xmlns:a16="http://schemas.microsoft.com/office/drawing/2014/main" id="{7760E276-1012-F247-B0B9-BFC27C9F3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234" y="6600452"/>
            <a:ext cx="1837958" cy="1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83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438EAF2AEEDB6646B49BAEB4E9067415" ma:contentTypeVersion="2" ma:contentTypeDescription="새 문서를 만듭니다." ma:contentTypeScope="" ma:versionID="5e551a3386bc3455156a49dad0a52be8">
  <xsd:schema xmlns:xsd="http://www.w3.org/2001/XMLSchema" xmlns:xs="http://www.w3.org/2001/XMLSchema" xmlns:p="http://schemas.microsoft.com/office/2006/metadata/properties" xmlns:ns2="7e35c7c0-d65d-4026-aa29-8e28389d5dca" targetNamespace="http://schemas.microsoft.com/office/2006/metadata/properties" ma:root="true" ma:fieldsID="35543d19b3c1744e2c46db38e325383f" ns2:_="">
    <xsd:import namespace="7e35c7c0-d65d-4026-aa29-8e28389d5d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5c7c0-d65d-4026-aa29-8e28389d5d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5B1F9F-DBE5-4D7E-83B5-7D5447A199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35c7c0-d65d-4026-aa29-8e28389d5d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D1CC6E-7D20-4D00-8457-DA6827DDDFE2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7e35c7c0-d65d-4026-aa29-8e28389d5dca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8BDD846-85D0-44C1-B8E7-B016D651E5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24280</TotalTime>
  <Words>134</Words>
  <Application>Microsoft Macintosh PowerPoint</Application>
  <PresentationFormat>와이드스크린</PresentationFormat>
  <Paragraphs>27</Paragraphs>
  <Slides>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맑은 고딕</vt:lpstr>
      <vt:lpstr>Arial</vt:lpstr>
      <vt:lpstr>Bahnschrift Light Condensed</vt:lpstr>
      <vt:lpstr>Calibri</vt:lpstr>
      <vt:lpstr>Calibri Light</vt:lpstr>
      <vt:lpstr>Office 테마</vt:lpstr>
      <vt:lpstr>과제 6 : 수치 적분과 미분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노경미(신소재공학과)</dc:creator>
  <cp:keywords/>
  <dc:description/>
  <cp:lastModifiedBy>노경미</cp:lastModifiedBy>
  <cp:revision>1971</cp:revision>
  <dcterms:created xsi:type="dcterms:W3CDTF">2021-05-11T10:46:01Z</dcterms:created>
  <dcterms:modified xsi:type="dcterms:W3CDTF">2021-11-07T16:08:42Z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0x010100438EAF2AEEDB6646B49BAEB4E9067415</vt:lpwstr>
  </property>
</Properties>
</file>