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6"/>
  </p:notesMasterIdLst>
  <p:sldIdLst>
    <p:sldId id="256" r:id="rId2"/>
    <p:sldId id="293" r:id="rId3"/>
    <p:sldId id="312" r:id="rId4"/>
    <p:sldId id="322" r:id="rId5"/>
    <p:sldId id="324" r:id="rId6"/>
    <p:sldId id="325" r:id="rId7"/>
    <p:sldId id="326" r:id="rId8"/>
    <p:sldId id="323" r:id="rId9"/>
    <p:sldId id="307" r:id="rId10"/>
    <p:sldId id="327" r:id="rId11"/>
    <p:sldId id="328" r:id="rId12"/>
    <p:sldId id="300" r:id="rId13"/>
    <p:sldId id="329" r:id="rId14"/>
    <p:sldId id="321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43" autoAdjust="0"/>
  </p:normalViewPr>
  <p:slideViewPr>
    <p:cSldViewPr>
      <p:cViewPr>
        <p:scale>
          <a:sx n="100" d="100"/>
          <a:sy n="100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689DA-6DE1-4E42-9A6B-7E8182E3726E}" type="datetimeFigureOut">
              <a:rPr lang="ko-KR" altLang="en-US" smtClean="0"/>
              <a:t>2015-05-12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20BC2-859C-428C-87F3-42D5A774DE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366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20BC2-859C-428C-87F3-42D5A774DEB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01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20BC2-859C-428C-87F3-42D5A774DEB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015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20BC2-859C-428C-87F3-42D5A774DEB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4015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5" name="Picture 21" descr="padand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253" r="1352" b="2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en-US" noProof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859D07-4B1C-4139-A7CA-EDB6B0153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21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A58D7-B77C-466B-B32B-4B60C6B67E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13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51CEB-E83D-451C-B943-742CC514C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31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r>
              <a:rPr lang="ko-KR" altLang="en-US" noProof="0" smtClean="0"/>
              <a:t>차트를 추가하려면 아이콘을 클릭하십시오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2175C-F0FC-4A34-96AE-6D82409D4D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568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CD7F8-6E7D-4264-80E9-5449B2C41A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567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AC1C6-0514-4F4B-A87F-64CBB1738C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37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3C04-4025-4FA1-A470-BFB6519288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03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249F0-5A72-4135-B12A-23B3C69E7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68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F1B80-0BF9-400C-8411-FEAA86457D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259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56A11-E1EC-4275-BAEE-64B78F7E0C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96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C1685-9EFE-4232-8734-575147A771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30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0C81A-BB28-4A92-B33E-866CE8B0DB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62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08917-8509-406E-AA32-41274E7656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96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6C9B72F-B8E0-4F27-9BB2-57FB16718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21" descr="justpa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253" r="1352" b="2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accent5">
                    <a:lumMod val="50000"/>
                  </a:schemeClr>
                </a:solidFill>
              </a:rPr>
              <a:t>소재수치해석 </a:t>
            </a:r>
            <a:r>
              <a:rPr lang="en-US" altLang="ko-KR" dirty="0" smtClean="0">
                <a:solidFill>
                  <a:schemeClr val="accent5">
                    <a:lumMod val="50000"/>
                  </a:schemeClr>
                </a:solidFill>
              </a:rPr>
              <a:t>HW#7</a:t>
            </a:r>
            <a:endParaRPr lang="ko-KR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20110078 </a:t>
            </a:r>
            <a:r>
              <a:rPr lang="ko-KR" altLang="en-US" dirty="0" smtClean="0"/>
              <a:t>설동혁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50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/>
              <a:t>Code</a:t>
            </a:r>
            <a:endParaRPr lang="en-US" altLang="ko-KR" sz="2000" b="1" dirty="0"/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그림 5"/>
          <p:cNvPicPr/>
          <p:nvPr/>
        </p:nvPicPr>
        <p:blipFill rotWithShape="1">
          <a:blip r:embed="rId2"/>
          <a:srcRect l="35614" t="11539" r="27774" b="48881"/>
          <a:stretch/>
        </p:blipFill>
        <p:spPr bwMode="auto">
          <a:xfrm>
            <a:off x="1331640" y="1484784"/>
            <a:ext cx="6749813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오른쪽 화살표 1"/>
          <p:cNvSpPr/>
          <p:nvPr/>
        </p:nvSpPr>
        <p:spPr>
          <a:xfrm flipH="1">
            <a:off x="5364088" y="4081718"/>
            <a:ext cx="508811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872899" y="4152642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Simpson 3/8</a:t>
            </a:r>
            <a:r>
              <a:rPr lang="ko-KR" altLang="en-US" dirty="0" smtClean="0"/>
              <a:t>이용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90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/>
              <a:t>Code</a:t>
            </a:r>
            <a:endParaRPr lang="en-US" altLang="ko-KR" sz="2000" b="1" dirty="0"/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그림 3"/>
          <p:cNvPicPr/>
          <p:nvPr/>
        </p:nvPicPr>
        <p:blipFill rotWithShape="1">
          <a:blip r:embed="rId2"/>
          <a:srcRect l="35614" t="51692" r="27774" b="12046"/>
          <a:stretch/>
        </p:blipFill>
        <p:spPr bwMode="auto">
          <a:xfrm>
            <a:off x="1115616" y="1556792"/>
            <a:ext cx="6979551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>
            <a:off x="5076056" y="5003390"/>
            <a:ext cx="17627" cy="216024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07201" y="515719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tx2">
                    <a:lumMod val="50000"/>
                  </a:schemeClr>
                </a:solidFill>
              </a:rPr>
              <a:t>10^-8</a:t>
            </a:r>
            <a:endParaRPr lang="ko-KR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0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/>
          <p:nvPr/>
        </p:nvPicPr>
        <p:blipFill rotWithShape="1">
          <a:blip r:embed="rId3"/>
          <a:srcRect l="4993" t="43195" r="43584" b="33137"/>
          <a:stretch/>
        </p:blipFill>
        <p:spPr bwMode="auto">
          <a:xfrm>
            <a:off x="487168" y="1772815"/>
            <a:ext cx="8136904" cy="2106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616131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/>
              <a:t>Result</a:t>
            </a:r>
            <a:endParaRPr lang="ko-KR" altLang="en-US" sz="2000" b="1" dirty="0"/>
          </a:p>
        </p:txBody>
      </p:sp>
      <p:sp>
        <p:nvSpPr>
          <p:cNvPr id="3" name="직사각형 2"/>
          <p:cNvSpPr/>
          <p:nvPr/>
        </p:nvSpPr>
        <p:spPr>
          <a:xfrm>
            <a:off x="2906291" y="2276872"/>
            <a:ext cx="782564" cy="16026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020938" y="3856714"/>
                <a:ext cx="742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≅</m:t>
                    </m:r>
                  </m:oMath>
                </a14:m>
                <a:r>
                  <a:rPr lang="ko-KR" alt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b="1" dirty="0" smtClean="0">
                    <a:solidFill>
                      <a:srgbClr val="FF0000"/>
                    </a:solidFill>
                  </a:rPr>
                  <a:t>1/4</a:t>
                </a:r>
                <a:endParaRPr lang="ko-KR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938" y="3856714"/>
                <a:ext cx="742511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6612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직사각형 8"/>
          <p:cNvSpPr/>
          <p:nvPr/>
        </p:nvSpPr>
        <p:spPr>
          <a:xfrm>
            <a:off x="5321449" y="2276872"/>
            <a:ext cx="782564" cy="16026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436096" y="3856714"/>
                <a:ext cx="742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≅</m:t>
                    </m:r>
                  </m:oMath>
                </a14:m>
                <a:r>
                  <a:rPr lang="ko-KR" alt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b="1" dirty="0" smtClean="0">
                    <a:solidFill>
                      <a:srgbClr val="FF0000"/>
                    </a:solidFill>
                  </a:rPr>
                  <a:t>1/4</a:t>
                </a:r>
                <a:endParaRPr lang="ko-KR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856714"/>
                <a:ext cx="742511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5738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직사각형 10"/>
          <p:cNvSpPr/>
          <p:nvPr/>
        </p:nvSpPr>
        <p:spPr>
          <a:xfrm>
            <a:off x="7740352" y="2276872"/>
            <a:ext cx="874289" cy="16026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740352" y="3856714"/>
                <a:ext cx="9488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≅</m:t>
                    </m:r>
                  </m:oMath>
                </a14:m>
                <a:r>
                  <a:rPr lang="ko-KR" alt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b="1" dirty="0" smtClean="0">
                    <a:solidFill>
                      <a:srgbClr val="FF0000"/>
                    </a:solidFill>
                  </a:rPr>
                  <a:t>1/16</a:t>
                </a:r>
                <a:endParaRPr lang="ko-KR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856714"/>
                <a:ext cx="94888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877244" y="4653136"/>
            <a:ext cx="5625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 smtClean="0"/>
              <a:t>오차의 크기</a:t>
            </a:r>
            <a:r>
              <a:rPr lang="en-US" altLang="ko-KR" sz="2000" dirty="0" smtClean="0"/>
              <a:t>: Mid point &gt; Trapezoidal &gt; Simpson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07662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616131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/>
              <a:t>Result</a:t>
            </a:r>
            <a:endParaRPr lang="ko-KR" altLang="en-US" sz="2000" b="1" dirty="0"/>
          </a:p>
        </p:txBody>
      </p:sp>
      <p:pic>
        <p:nvPicPr>
          <p:cNvPr id="13" name="그림 12"/>
          <p:cNvPicPr/>
          <p:nvPr/>
        </p:nvPicPr>
        <p:blipFill rotWithShape="1">
          <a:blip r:embed="rId3"/>
          <a:srcRect l="15477" t="21302" r="51905" b="59763"/>
          <a:stretch/>
        </p:blipFill>
        <p:spPr bwMode="auto">
          <a:xfrm>
            <a:off x="1115616" y="1988840"/>
            <a:ext cx="7056038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직선 연결선 5"/>
          <p:cNvCxnSpPr/>
          <p:nvPr/>
        </p:nvCxnSpPr>
        <p:spPr>
          <a:xfrm flipH="1">
            <a:off x="6660232" y="4221088"/>
            <a:ext cx="648072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6084168" y="4221088"/>
            <a:ext cx="576064" cy="3600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08104" y="4607163"/>
            <a:ext cx="21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Difference &lt; 10^-8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5955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692696"/>
                <a:ext cx="7920880" cy="5472608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altLang="ko-KR" sz="2000" b="1" dirty="0" smtClean="0"/>
                  <a:t>Conclusion</a:t>
                </a:r>
              </a:p>
              <a:p>
                <a:pPr marL="0" indent="0" algn="ctr">
                  <a:buNone/>
                </a:pPr>
                <a:endParaRPr lang="en-US" altLang="ko-KR" sz="2000" b="1" dirty="0"/>
              </a:p>
              <a:p>
                <a:r>
                  <a:rPr lang="ko-KR" altLang="en-US" sz="2000" b="1" dirty="0" smtClean="0"/>
                  <a:t>구간의 크기에 따라 오차의 크기가 변하는 정도가 배운 것과 같이 </a:t>
                </a:r>
                <a:r>
                  <a:rPr lang="en-US" altLang="ko-KR" sz="2000" b="1" dirty="0" smtClean="0"/>
                  <a:t>Mid point</a:t>
                </a:r>
                <a:r>
                  <a:rPr lang="ko-KR" altLang="en-US" sz="2000" b="1" dirty="0" smtClean="0"/>
                  <a:t>와 </a:t>
                </a:r>
                <a:r>
                  <a:rPr lang="en-US" altLang="ko-KR" sz="2000" b="1" dirty="0" smtClean="0"/>
                  <a:t>Trapezoidal</a:t>
                </a:r>
                <a:r>
                  <a:rPr lang="ko-KR" altLang="en-US" sz="2000" b="1" dirty="0" smtClean="0"/>
                  <a:t>는 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latin typeface="Cambria Math"/>
                      </a:rPr>
                      <m:t>𝑶</m:t>
                    </m:r>
                    <m:r>
                      <a:rPr lang="en-US" altLang="ko-KR" sz="2000" b="1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ko-KR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000" b="1" i="1">
                            <a:latin typeface="Cambria Math"/>
                          </a:rPr>
                          <m:t>𝒉</m:t>
                        </m:r>
                      </m:e>
                      <m:sup>
                        <m:r>
                          <a:rPr lang="en-US" altLang="ko-KR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ko-KR" sz="2000" b="1" dirty="0" smtClean="0"/>
                  <a:t>)</a:t>
                </a:r>
                <a:r>
                  <a:rPr lang="ko-KR" altLang="en-US" sz="2000" b="1" dirty="0"/>
                  <a:t> </a:t>
                </a:r>
                <a:r>
                  <a:rPr lang="en-US" altLang="ko-KR" sz="2000" b="1" dirty="0" smtClean="0"/>
                  <a:t>Simpson</a:t>
                </a:r>
                <a:r>
                  <a:rPr lang="ko-KR" altLang="en-US" sz="2000" b="1" dirty="0" smtClean="0"/>
                  <a:t>은 </a:t>
                </a:r>
                <a14:m>
                  <m:oMath xmlns:m="http://schemas.openxmlformats.org/officeDocument/2006/math">
                    <m:r>
                      <a:rPr lang="en-US" altLang="ko-KR" sz="2000" b="1" i="1">
                        <a:latin typeface="Cambria Math"/>
                      </a:rPr>
                      <m:t>𝑶</m:t>
                    </m:r>
                    <m:r>
                      <a:rPr lang="en-US" altLang="ko-KR" sz="2000" b="1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ko-KR" sz="2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sz="2000" b="1" i="1">
                            <a:latin typeface="Cambria Math"/>
                          </a:rPr>
                          <m:t>𝒉</m:t>
                        </m:r>
                      </m:e>
                      <m:sup>
                        <m:r>
                          <a:rPr lang="en-US" altLang="ko-KR" sz="2000" b="1" i="1" smtClean="0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ko-KR" sz="2000" b="1" dirty="0"/>
                  <a:t>)</a:t>
                </a:r>
                <a:r>
                  <a:rPr lang="ko-KR" altLang="en-US" sz="2000" b="1" dirty="0" smtClean="0"/>
                  <a:t>임을 확인할 수 있었다</a:t>
                </a:r>
                <a:r>
                  <a:rPr lang="en-US" altLang="ko-KR" sz="2000" b="1" dirty="0" smtClean="0"/>
                  <a:t>.</a:t>
                </a:r>
              </a:p>
              <a:p>
                <a:r>
                  <a:rPr lang="ko-KR" altLang="en-US" sz="2000" b="1" dirty="0" smtClean="0"/>
                  <a:t>함수를 알고 있다면 </a:t>
                </a:r>
                <a:r>
                  <a:rPr lang="en-US" altLang="ko-KR" sz="2000" b="1" dirty="0" smtClean="0"/>
                  <a:t>Romberg Integration</a:t>
                </a:r>
                <a:r>
                  <a:rPr lang="ko-KR" altLang="en-US" sz="2000" b="1" dirty="0" smtClean="0"/>
                  <a:t>이 훨씬 효율적으로  </a:t>
                </a:r>
                <a:r>
                  <a:rPr lang="ko-KR" altLang="en-US" sz="2000" b="1" dirty="0" err="1" smtClean="0"/>
                  <a:t>적분값을</a:t>
                </a:r>
                <a:r>
                  <a:rPr lang="ko-KR" altLang="en-US" sz="2000" b="1" dirty="0" smtClean="0"/>
                  <a:t> 계산한다</a:t>
                </a:r>
                <a:r>
                  <a:rPr lang="en-US" altLang="ko-KR" sz="2000" b="1" dirty="0" smtClean="0"/>
                  <a:t>.</a:t>
                </a:r>
              </a:p>
            </p:txBody>
          </p:sp>
        </mc:Choice>
        <mc:Fallback>
          <p:sp>
            <p:nvSpPr>
              <p:cNvPr id="7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692696"/>
                <a:ext cx="7920880" cy="5472608"/>
              </a:xfrm>
              <a:blipFill rotWithShape="1">
                <a:blip r:embed="rId3"/>
                <a:stretch>
                  <a:fillRect l="-615" t="-4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412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504056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/>
              <a:t>&lt;</a:t>
            </a:r>
            <a:r>
              <a:rPr lang="en-US" altLang="ko-KR" sz="2000" b="1" dirty="0" smtClean="0"/>
              <a:t> Problem 1 &gt;</a:t>
            </a:r>
          </a:p>
          <a:p>
            <a:pPr marL="0" indent="0" algn="ctr">
              <a:buNone/>
            </a:pPr>
            <a:r>
              <a:rPr lang="en-US" altLang="ko-KR" sz="2000" b="1" dirty="0" smtClean="0"/>
              <a:t>Mid point, Trapezoidal, Simpson </a:t>
            </a:r>
            <a:r>
              <a:rPr lang="ko-KR" altLang="en-US" sz="2000" b="1" dirty="0" smtClean="0"/>
              <a:t>법을 이용하여</a:t>
            </a:r>
            <a:endParaRPr lang="en-US" altLang="ko-KR" sz="2000" b="1" dirty="0" smtClean="0"/>
          </a:p>
          <a:p>
            <a:pPr marL="0" indent="0" algn="ctr">
              <a:buNone/>
            </a:pPr>
            <a:r>
              <a:rPr lang="ko-KR" altLang="en-US" sz="2000" b="1" dirty="0" smtClean="0"/>
              <a:t> </a:t>
            </a:r>
            <a:r>
              <a:rPr lang="en-US" altLang="ko-KR" sz="2000" b="1" dirty="0"/>
              <a:t>x = 0 ~ 0.8 </a:t>
            </a:r>
            <a:r>
              <a:rPr lang="ko-KR" altLang="en-US" sz="2000" b="1" dirty="0"/>
              <a:t>의 구간에서 다음의 식을 </a:t>
            </a:r>
            <a:r>
              <a:rPr lang="ko-KR" altLang="en-US" sz="2000" b="1" dirty="0" smtClean="0"/>
              <a:t>적분하고 </a:t>
            </a:r>
            <a:endParaRPr lang="en-US" altLang="ko-KR" sz="2000" b="1" dirty="0" smtClean="0"/>
          </a:p>
          <a:p>
            <a:pPr marL="0" indent="0" algn="ctr">
              <a:buNone/>
            </a:pPr>
            <a:r>
              <a:rPr lang="ko-KR" altLang="en-US" sz="2000" b="1" dirty="0" smtClean="0"/>
              <a:t>구간의 변화에 따른 오차의 변화를 비교하라</a:t>
            </a:r>
            <a:r>
              <a:rPr lang="en-US" altLang="ko-KR" sz="2000" b="1" dirty="0" smtClean="0"/>
              <a:t>.</a:t>
            </a:r>
            <a:endParaRPr lang="en-US" altLang="ko-KR" sz="2000" b="1" dirty="0"/>
          </a:p>
          <a:p>
            <a:pPr marL="0" indent="0" algn="ctr">
              <a:buNone/>
            </a:pPr>
            <a:r>
              <a:rPr lang="en-US" altLang="ko-KR" sz="2000" b="1" dirty="0"/>
              <a:t>f (x) = 0.2 + 25x − 200x 2 + 675x3 −900x 4 </a:t>
            </a:r>
            <a:r>
              <a:rPr lang="en-US" altLang="ko-KR" sz="2000" b="1" dirty="0" smtClean="0"/>
              <a:t>+ 400x5</a:t>
            </a:r>
          </a:p>
          <a:p>
            <a:pPr marL="0" indent="0" algn="ctr">
              <a:buNone/>
            </a:pPr>
            <a:endParaRPr lang="en-US" altLang="ko-KR" sz="2000" b="1" dirty="0"/>
          </a:p>
          <a:p>
            <a:pPr marL="0" indent="0" algn="ctr">
              <a:buNone/>
            </a:pPr>
            <a:endParaRPr lang="en-US" altLang="ko-KR" sz="2000" b="1" dirty="0" smtClean="0"/>
          </a:p>
          <a:p>
            <a:pPr marL="0" indent="0" algn="ctr">
              <a:buNone/>
            </a:pPr>
            <a:r>
              <a:rPr lang="en-US" altLang="ko-KR" sz="2000" b="1" dirty="0" smtClean="0"/>
              <a:t>&lt; </a:t>
            </a:r>
            <a:r>
              <a:rPr lang="en-US" altLang="ko-KR" sz="2000" b="1" dirty="0"/>
              <a:t>Problem 2 &gt;</a:t>
            </a:r>
            <a:endParaRPr lang="en-US" altLang="ko-KR" sz="2000" b="1" dirty="0" smtClean="0"/>
          </a:p>
          <a:p>
            <a:pPr marL="0" indent="0" algn="ctr">
              <a:buNone/>
            </a:pPr>
            <a:r>
              <a:rPr lang="ko-KR" altLang="en-US" sz="2000" b="1" dirty="0" smtClean="0"/>
              <a:t>위 식을 </a:t>
            </a:r>
            <a:r>
              <a:rPr lang="en-US" altLang="ko-KR" sz="2000" b="1" dirty="0" smtClean="0"/>
              <a:t>x </a:t>
            </a:r>
            <a:r>
              <a:rPr lang="en-US" altLang="ko-KR" sz="2000" b="1" dirty="0"/>
              <a:t>= 0 ~ 0.8 </a:t>
            </a:r>
            <a:r>
              <a:rPr lang="ko-KR" altLang="en-US" sz="2000" b="1" dirty="0"/>
              <a:t>의 구간에서 </a:t>
            </a:r>
            <a:endParaRPr lang="en-US" altLang="ko-KR" sz="2000" b="1" dirty="0" smtClean="0"/>
          </a:p>
          <a:p>
            <a:pPr marL="0" indent="0" algn="ctr">
              <a:buNone/>
            </a:pPr>
            <a:r>
              <a:rPr lang="en-US" altLang="ko-KR" sz="2000" b="1" dirty="0" smtClean="0"/>
              <a:t>Romberg </a:t>
            </a:r>
            <a:r>
              <a:rPr lang="ko-KR" altLang="en-US" sz="2000" b="1" dirty="0" err="1" smtClean="0"/>
              <a:t>적분법을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이용하여 적분하라</a:t>
            </a:r>
            <a:r>
              <a:rPr lang="en-US" altLang="ko-KR" sz="2000" b="1" dirty="0" smtClean="0"/>
              <a:t>.</a:t>
            </a:r>
            <a:endParaRPr lang="en-US" altLang="ko-KR" sz="2000" b="1" dirty="0"/>
          </a:p>
        </p:txBody>
      </p:sp>
    </p:spTree>
    <p:extLst>
      <p:ext uri="{BB962C8B-B14F-4D97-AF65-F5344CB8AC3E}">
        <p14:creationId xmlns:p14="http://schemas.microsoft.com/office/powerpoint/2010/main" val="25031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/>
              <a:t>Background</a:t>
            </a:r>
          </a:p>
          <a:p>
            <a:pPr marL="0" indent="0" algn="ctr">
              <a:buNone/>
            </a:pPr>
            <a:endParaRPr lang="en-US" altLang="ko-KR" sz="2000" b="1" dirty="0"/>
          </a:p>
          <a:p>
            <a:pPr marL="0" indent="0" algn="ctr">
              <a:buNone/>
            </a:pPr>
            <a:endParaRPr lang="en-US" altLang="ko-KR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556792"/>
            <a:ext cx="71342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37" y="3068960"/>
            <a:ext cx="7210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77" y="4581128"/>
            <a:ext cx="80391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05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/>
              <a:t>Background</a:t>
            </a:r>
          </a:p>
          <a:p>
            <a:pPr marL="0" indent="0" algn="ctr">
              <a:buNone/>
            </a:pPr>
            <a:endParaRPr lang="en-US" altLang="ko-KR" sz="2000" b="1" dirty="0"/>
          </a:p>
          <a:p>
            <a:pPr marL="0" indent="0" algn="ctr">
              <a:buNone/>
            </a:pPr>
            <a:endParaRPr lang="en-US" altLang="ko-KR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700808"/>
            <a:ext cx="69342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45024"/>
            <a:ext cx="433643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5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/>
              <a:t>Background</a:t>
            </a:r>
          </a:p>
          <a:p>
            <a:pPr marL="0" indent="0" algn="ctr">
              <a:buNone/>
            </a:pPr>
            <a:endParaRPr lang="en-US" altLang="ko-KR" sz="2000" b="1" dirty="0"/>
          </a:p>
          <a:p>
            <a:pPr marL="0" indent="0" algn="ctr">
              <a:buNone/>
            </a:pPr>
            <a:endParaRPr lang="en-US" altLang="ko-KR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89" y="1412776"/>
            <a:ext cx="77057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02" y="3068960"/>
            <a:ext cx="6677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79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/>
              <a:t>Background</a:t>
            </a:r>
          </a:p>
          <a:p>
            <a:pPr marL="0" indent="0" algn="ctr">
              <a:buNone/>
            </a:pPr>
            <a:endParaRPr lang="en-US" altLang="ko-KR" sz="2000" b="1" dirty="0"/>
          </a:p>
          <a:p>
            <a:pPr marL="0" indent="0" algn="ctr">
              <a:buNone/>
            </a:pPr>
            <a:endParaRPr lang="en-US" altLang="ko-KR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124744"/>
            <a:ext cx="7810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3400053"/>
            <a:ext cx="66960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2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/>
              <a:t>Background</a:t>
            </a:r>
          </a:p>
          <a:p>
            <a:pPr marL="0" indent="0" algn="ctr">
              <a:buNone/>
            </a:pPr>
            <a:endParaRPr lang="en-US" altLang="ko-KR" sz="2000" b="1" dirty="0"/>
          </a:p>
          <a:p>
            <a:pPr marL="0" indent="0" algn="ctr">
              <a:buNone/>
            </a:pPr>
            <a:endParaRPr lang="en-US" altLang="ko-KR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463245" y="220486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구간이 홀수일 경우</a:t>
            </a:r>
            <a:endParaRPr lang="ko-KR" altLang="en-US" dirty="0"/>
          </a:p>
        </p:txBody>
      </p:sp>
      <p:pic>
        <p:nvPicPr>
          <p:cNvPr id="7" name="그림 6"/>
          <p:cNvPicPr/>
          <p:nvPr/>
        </p:nvPicPr>
        <p:blipFill rotWithShape="1">
          <a:blip r:embed="rId2"/>
          <a:srcRect l="4493" t="32704" r="53570" b="40066"/>
          <a:stretch/>
        </p:blipFill>
        <p:spPr bwMode="auto">
          <a:xfrm>
            <a:off x="1878732" y="2708920"/>
            <a:ext cx="5560966" cy="19583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2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/>
              <a:t>Background</a:t>
            </a:r>
          </a:p>
          <a:p>
            <a:pPr marL="0" indent="0" algn="ctr">
              <a:buNone/>
            </a:pPr>
            <a:endParaRPr lang="en-US" altLang="ko-KR" sz="2000" b="1" dirty="0"/>
          </a:p>
          <a:p>
            <a:pPr marL="0" indent="0" algn="ctr">
              <a:buNone/>
            </a:pPr>
            <a:endParaRPr lang="en-US" altLang="ko-KR" sz="2000" b="1" dirty="0"/>
          </a:p>
        </p:txBody>
      </p:sp>
      <p:pic>
        <p:nvPicPr>
          <p:cNvPr id="8" name="그림 7"/>
          <p:cNvPicPr/>
          <p:nvPr/>
        </p:nvPicPr>
        <p:blipFill rotWithShape="1">
          <a:blip r:embed="rId2"/>
          <a:srcRect l="5825" t="15680" r="54234" b="10651"/>
          <a:stretch/>
        </p:blipFill>
        <p:spPr bwMode="auto">
          <a:xfrm>
            <a:off x="2483768" y="1262459"/>
            <a:ext cx="4680520" cy="48560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39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692696"/>
            <a:ext cx="7920880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2000" b="1" dirty="0" smtClean="0"/>
              <a:t>Code</a:t>
            </a:r>
            <a:endParaRPr lang="en-US" altLang="ko-KR" sz="2000" b="1" dirty="0"/>
          </a:p>
          <a:p>
            <a:pPr marL="0" indent="0">
              <a:buNone/>
            </a:pPr>
            <a:endParaRPr lang="ko-KR" alt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그림 8"/>
          <p:cNvPicPr/>
          <p:nvPr/>
        </p:nvPicPr>
        <p:blipFill rotWithShape="1">
          <a:blip r:embed="rId2"/>
          <a:srcRect l="35781" t="19865" r="28330" b="73077"/>
          <a:stretch/>
        </p:blipFill>
        <p:spPr bwMode="auto">
          <a:xfrm>
            <a:off x="1547664" y="1268760"/>
            <a:ext cx="6509553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그림 9"/>
          <p:cNvPicPr/>
          <p:nvPr/>
        </p:nvPicPr>
        <p:blipFill rotWithShape="1">
          <a:blip r:embed="rId2"/>
          <a:srcRect l="35781" t="38234" r="28330" b="46006"/>
          <a:stretch/>
        </p:blipFill>
        <p:spPr bwMode="auto">
          <a:xfrm>
            <a:off x="1547664" y="2132856"/>
            <a:ext cx="6509553" cy="17085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그림 10"/>
          <p:cNvPicPr/>
          <p:nvPr/>
        </p:nvPicPr>
        <p:blipFill rotWithShape="1">
          <a:blip r:embed="rId2"/>
          <a:srcRect l="35781" t="53996" r="28330" b="28070"/>
          <a:stretch/>
        </p:blipFill>
        <p:spPr bwMode="auto">
          <a:xfrm>
            <a:off x="1547662" y="3933056"/>
            <a:ext cx="6509553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63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FFFFFF"/>
      </a:lt1>
      <a:dk2>
        <a:srgbClr val="66CCFF"/>
      </a:dk2>
      <a:lt2>
        <a:srgbClr val="666666"/>
      </a:lt2>
      <a:accent1>
        <a:srgbClr val="66CCFF"/>
      </a:accent1>
      <a:accent2>
        <a:srgbClr val="00FF80"/>
      </a:accent2>
      <a:accent3>
        <a:srgbClr val="FFFFFF"/>
      </a:accent3>
      <a:accent4>
        <a:srgbClr val="404040"/>
      </a:accent4>
      <a:accent5>
        <a:srgbClr val="B8E2FF"/>
      </a:accent5>
      <a:accent6>
        <a:srgbClr val="00E773"/>
      </a:accent6>
      <a:hlink>
        <a:srgbClr val="666666"/>
      </a:hlink>
      <a:folHlink>
        <a:srgbClr val="FF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00256</Template>
  <TotalTime>3365</TotalTime>
  <Words>159</Words>
  <Application>Microsoft Office PowerPoint</Application>
  <PresentationFormat>화면 슬라이드 쇼(4:3)</PresentationFormat>
  <Paragraphs>38</Paragraphs>
  <Slides>14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Default Design</vt:lpstr>
      <vt:lpstr>소재수치해석 HW#7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</dc:creator>
  <cp:lastModifiedBy>s</cp:lastModifiedBy>
  <cp:revision>74</cp:revision>
  <dcterms:created xsi:type="dcterms:W3CDTF">2015-03-08T03:19:20Z</dcterms:created>
  <dcterms:modified xsi:type="dcterms:W3CDTF">2015-05-11T18:47:38Z</dcterms:modified>
</cp:coreProperties>
</file>