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5" r:id="rId2"/>
    <p:sldId id="316" r:id="rId3"/>
    <p:sldId id="315" r:id="rId4"/>
    <p:sldId id="317" r:id="rId5"/>
    <p:sldId id="312" r:id="rId6"/>
  </p:sldIdLst>
  <p:sldSz cx="9144000" cy="6858000" type="screen4x3"/>
  <p:notesSz cx="6858000" cy="9144000"/>
  <p:embeddedFontLst>
    <p:embeddedFont>
      <p:font typeface="나눔고딕" panose="020D0604000000000000" pitchFamily="50" charset="-127"/>
      <p:regular r:id="rId9"/>
      <p:bold r:id="rId10"/>
    </p:embeddedFont>
    <p:embeddedFont>
      <p:font typeface="맑은 고딕" panose="020B0503020000020004" pitchFamily="50" charset="-127"/>
      <p:regular r:id="rId11"/>
      <p:bold r:id="rId12"/>
    </p:embeddedFont>
    <p:embeddedFont>
      <p:font typeface="Cambria Math" panose="02040503050406030204" pitchFamily="18" charset="0"/>
      <p:regular r:id="rId13"/>
    </p:embeddedFont>
    <p:embeddedFont>
      <p:font typeface="나눔고딕 ExtraBold" panose="020D0904000000000000" pitchFamily="50" charset="-127"/>
      <p:bold r:id="rId14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A20B0"/>
    <a:srgbClr val="37FF91"/>
    <a:srgbClr val="082707"/>
    <a:srgbClr val="1BE799"/>
    <a:srgbClr val="CCFF33"/>
    <a:srgbClr val="1BE8ED"/>
    <a:srgbClr val="79FFB6"/>
    <a:srgbClr val="BEE296"/>
    <a:srgbClr val="A2D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74" d="100"/>
          <a:sy n="74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P&#51060;&#48264;&#54617;&#44592;\%5bAMSE417%5d%20&#49548;&#51116;&#49688;&#52824;&#54644;&#49437;%20-%20&#51060;&#48337;&#51452;\HW%236\EOM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/>
              <a:t>Enthalpy of Mixing</a:t>
            </a:r>
            <a:endParaRPr lang="ko-KR" alt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ΔHm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4"/>
          </c:marker>
          <c:xVal>
            <c:numRef>
              <c:f>Sheet1!$A$2:$A$40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Sheet1!$B$2:$B$40</c:f>
              <c:numCache>
                <c:formatCode>0.00E+00</c:formatCode>
                <c:ptCount val="39"/>
                <c:pt idx="0">
                  <c:v>360</c:v>
                </c:pt>
                <c:pt idx="1">
                  <c:v>696</c:v>
                </c:pt>
                <c:pt idx="2">
                  <c:v>1008</c:v>
                </c:pt>
                <c:pt idx="3">
                  <c:v>1297</c:v>
                </c:pt>
                <c:pt idx="4">
                  <c:v>1564</c:v>
                </c:pt>
                <c:pt idx="5">
                  <c:v>1807</c:v>
                </c:pt>
                <c:pt idx="6">
                  <c:v>2029</c:v>
                </c:pt>
                <c:pt idx="7">
                  <c:v>2230</c:v>
                </c:pt>
                <c:pt idx="8">
                  <c:v>2409</c:v>
                </c:pt>
                <c:pt idx="9">
                  <c:v>2568</c:v>
                </c:pt>
                <c:pt idx="10">
                  <c:v>2707</c:v>
                </c:pt>
                <c:pt idx="11">
                  <c:v>2826</c:v>
                </c:pt>
                <c:pt idx="12">
                  <c:v>2926</c:v>
                </c:pt>
                <c:pt idx="13">
                  <c:v>3007</c:v>
                </c:pt>
                <c:pt idx="14">
                  <c:v>3070</c:v>
                </c:pt>
                <c:pt idx="15">
                  <c:v>3115</c:v>
                </c:pt>
                <c:pt idx="16">
                  <c:v>3142</c:v>
                </c:pt>
                <c:pt idx="17">
                  <c:v>3153</c:v>
                </c:pt>
                <c:pt idx="18">
                  <c:v>3147</c:v>
                </c:pt>
                <c:pt idx="19">
                  <c:v>3125</c:v>
                </c:pt>
                <c:pt idx="20">
                  <c:v>3087</c:v>
                </c:pt>
                <c:pt idx="21">
                  <c:v>3034</c:v>
                </c:pt>
                <c:pt idx="22">
                  <c:v>2966</c:v>
                </c:pt>
                <c:pt idx="23">
                  <c:v>2884</c:v>
                </c:pt>
                <c:pt idx="24">
                  <c:v>2789</c:v>
                </c:pt>
                <c:pt idx="25">
                  <c:v>2679</c:v>
                </c:pt>
                <c:pt idx="26">
                  <c:v>2557</c:v>
                </c:pt>
                <c:pt idx="27">
                  <c:v>2423</c:v>
                </c:pt>
                <c:pt idx="28">
                  <c:v>2276</c:v>
                </c:pt>
                <c:pt idx="29">
                  <c:v>2118</c:v>
                </c:pt>
                <c:pt idx="30">
                  <c:v>1949</c:v>
                </c:pt>
                <c:pt idx="31">
                  <c:v>1769</c:v>
                </c:pt>
                <c:pt idx="32">
                  <c:v>1579</c:v>
                </c:pt>
                <c:pt idx="33">
                  <c:v>1379</c:v>
                </c:pt>
                <c:pt idx="34">
                  <c:v>1170</c:v>
                </c:pt>
                <c:pt idx="35">
                  <c:v>952.2</c:v>
                </c:pt>
                <c:pt idx="36">
                  <c:v>725.6</c:v>
                </c:pt>
                <c:pt idx="37">
                  <c:v>491.1</c:v>
                </c:pt>
                <c:pt idx="38">
                  <c:v>249.1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2D7-4AB4-A6E6-E1DEB77697BC}"/>
            </c:ext>
          </c:extLst>
        </c:ser>
        <c:ser>
          <c:idx val="0"/>
          <c:order val="1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Sheet1!$E$1:$E$100</c:f>
              <c:numCache>
                <c:formatCode>General</c:formatCode>
                <c:ptCount val="100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</c:v>
                </c:pt>
                <c:pt idx="90">
                  <c:v>0.91</c:v>
                </c:pt>
                <c:pt idx="91">
                  <c:v>0.92</c:v>
                </c:pt>
                <c:pt idx="92">
                  <c:v>0.93</c:v>
                </c:pt>
                <c:pt idx="93">
                  <c:v>0.94</c:v>
                </c:pt>
                <c:pt idx="94">
                  <c:v>0.95</c:v>
                </c:pt>
                <c:pt idx="95">
                  <c:v>0.96</c:v>
                </c:pt>
                <c:pt idx="96">
                  <c:v>0.97</c:v>
                </c:pt>
                <c:pt idx="97">
                  <c:v>0.98</c:v>
                </c:pt>
                <c:pt idx="98">
                  <c:v>0.99</c:v>
                </c:pt>
                <c:pt idx="99">
                  <c:v>1</c:v>
                </c:pt>
              </c:numCache>
            </c:numRef>
          </c:xVal>
          <c:yVal>
            <c:numRef>
              <c:f>Sheet1!$F$1:$F$100</c:f>
              <c:numCache>
                <c:formatCode>General</c:formatCode>
                <c:ptCount val="100"/>
                <c:pt idx="0">
                  <c:v>146.97818550686702</c:v>
                </c:pt>
                <c:pt idx="1">
                  <c:v>290.04730934933599</c:v>
                </c:pt>
                <c:pt idx="2">
                  <c:v>429.23614108020894</c:v>
                </c:pt>
                <c:pt idx="3">
                  <c:v>564.57345025228801</c:v>
                </c:pt>
                <c:pt idx="4">
                  <c:v>696.08800641837502</c:v>
                </c:pt>
                <c:pt idx="5">
                  <c:v>823.80857913127193</c:v>
                </c:pt>
                <c:pt idx="6">
                  <c:v>947.763937943781</c:v>
                </c:pt>
                <c:pt idx="7">
                  <c:v>1067.9828524087038</c:v>
                </c:pt>
                <c:pt idx="8">
                  <c:v>1184.4940920788431</c:v>
                </c:pt>
                <c:pt idx="9">
                  <c:v>1297.3264265070002</c:v>
                </c:pt>
                <c:pt idx="10">
                  <c:v>1406.5086252459771</c:v>
                </c:pt>
                <c:pt idx="11">
                  <c:v>1512.0694578485759</c:v>
                </c:pt>
                <c:pt idx="12">
                  <c:v>1614.037693867599</c:v>
                </c:pt>
                <c:pt idx="13">
                  <c:v>1712.4421028558481</c:v>
                </c:pt>
                <c:pt idx="14">
                  <c:v>1807.311454366125</c:v>
                </c:pt>
                <c:pt idx="15">
                  <c:v>1898.674517951232</c:v>
                </c:pt>
                <c:pt idx="16">
                  <c:v>1986.5600631639711</c:v>
                </c:pt>
                <c:pt idx="17">
                  <c:v>2070.996859557144</c:v>
                </c:pt>
                <c:pt idx="18">
                  <c:v>2152.0136766835531</c:v>
                </c:pt>
                <c:pt idx="19">
                  <c:v>2229.6392840960002</c:v>
                </c:pt>
                <c:pt idx="20">
                  <c:v>2303.9024513472868</c:v>
                </c:pt>
                <c:pt idx="21">
                  <c:v>2374.8319479902161</c:v>
                </c:pt>
                <c:pt idx="22">
                  <c:v>2442.4565435775889</c:v>
                </c:pt>
                <c:pt idx="23">
                  <c:v>2506.805007662208</c:v>
                </c:pt>
                <c:pt idx="24">
                  <c:v>2567.9061097968752</c:v>
                </c:pt>
                <c:pt idx="25">
                  <c:v>2625.7886195343922</c:v>
                </c:pt>
                <c:pt idx="26">
                  <c:v>2680.4813064275609</c:v>
                </c:pt>
                <c:pt idx="27">
                  <c:v>2732.0129400291839</c:v>
                </c:pt>
                <c:pt idx="28">
                  <c:v>2780.4122898920627</c:v>
                </c:pt>
                <c:pt idx="29">
                  <c:v>2825.708125569</c:v>
                </c:pt>
                <c:pt idx="30">
                  <c:v>2867.9292166127966</c:v>
                </c:pt>
                <c:pt idx="31">
                  <c:v>2907.1043325762557</c:v>
                </c:pt>
                <c:pt idx="32">
                  <c:v>2943.2622430121787</c:v>
                </c:pt>
                <c:pt idx="33">
                  <c:v>2976.4317174733674</c:v>
                </c:pt>
                <c:pt idx="34">
                  <c:v>3006.6415255126249</c:v>
                </c:pt>
                <c:pt idx="35">
                  <c:v>3033.9204366827521</c:v>
                </c:pt>
                <c:pt idx="36">
                  <c:v>3058.2972205365509</c:v>
                </c:pt>
                <c:pt idx="37">
                  <c:v>3079.8006466268239</c:v>
                </c:pt>
                <c:pt idx="38">
                  <c:v>3098.459484506373</c:v>
                </c:pt>
                <c:pt idx="39">
                  <c:v>3114.3025037279999</c:v>
                </c:pt>
                <c:pt idx="40">
                  <c:v>3127.3584738445074</c:v>
                </c:pt>
                <c:pt idx="41">
                  <c:v>3137.656164408696</c:v>
                </c:pt>
                <c:pt idx="42">
                  <c:v>3145.2243449733692</c:v>
                </c:pt>
                <c:pt idx="43">
                  <c:v>3150.0917850913283</c:v>
                </c:pt>
                <c:pt idx="44">
                  <c:v>3152.2872543153758</c:v>
                </c:pt>
                <c:pt idx="45">
                  <c:v>3151.8395221983124</c:v>
                </c:pt>
                <c:pt idx="46">
                  <c:v>3148.7773582929408</c:v>
                </c:pt>
                <c:pt idx="47">
                  <c:v>3143.1295321520638</c:v>
                </c:pt>
                <c:pt idx="48">
                  <c:v>3134.9248133284832</c:v>
                </c:pt>
                <c:pt idx="49">
                  <c:v>3124.1919713749999</c:v>
                </c:pt>
                <c:pt idx="50">
                  <c:v>3110.959775844417</c:v>
                </c:pt>
                <c:pt idx="51">
                  <c:v>3095.2569962895359</c:v>
                </c:pt>
                <c:pt idx="52">
                  <c:v>3077.1124022631589</c:v>
                </c:pt>
                <c:pt idx="53">
                  <c:v>3056.5547633180881</c:v>
                </c:pt>
                <c:pt idx="54">
                  <c:v>3033.6128490071251</c:v>
                </c:pt>
                <c:pt idx="55">
                  <c:v>3008.3154288830715</c:v>
                </c:pt>
                <c:pt idx="56">
                  <c:v>2980.6912724987315</c:v>
                </c:pt>
                <c:pt idx="57">
                  <c:v>2950.7691494069045</c:v>
                </c:pt>
                <c:pt idx="58">
                  <c:v>2918.5778291603933</c:v>
                </c:pt>
                <c:pt idx="59">
                  <c:v>2884.1460813119998</c:v>
                </c:pt>
                <c:pt idx="60">
                  <c:v>2847.5026754145269</c:v>
                </c:pt>
                <c:pt idx="61">
                  <c:v>2808.6763810207758</c:v>
                </c:pt>
                <c:pt idx="62">
                  <c:v>2767.695967683549</c:v>
                </c:pt>
                <c:pt idx="63">
                  <c:v>2724.590204955648</c:v>
                </c:pt>
                <c:pt idx="64">
                  <c:v>2679.387862389875</c:v>
                </c:pt>
                <c:pt idx="65">
                  <c:v>2632.1177095390317</c:v>
                </c:pt>
                <c:pt idx="66">
                  <c:v>2582.8085159559209</c:v>
                </c:pt>
                <c:pt idx="67">
                  <c:v>2531.4890511933436</c:v>
                </c:pt>
                <c:pt idx="68">
                  <c:v>2478.1880848041033</c:v>
                </c:pt>
                <c:pt idx="69">
                  <c:v>2422.9343863410004</c:v>
                </c:pt>
                <c:pt idx="70">
                  <c:v>2365.7567253568373</c:v>
                </c:pt>
                <c:pt idx="71">
                  <c:v>2306.6838714044161</c:v>
                </c:pt>
                <c:pt idx="72">
                  <c:v>2245.7445940365387</c:v>
                </c:pt>
                <c:pt idx="73">
                  <c:v>2182.9676628060079</c:v>
                </c:pt>
                <c:pt idx="74">
                  <c:v>2118.3818472656249</c:v>
                </c:pt>
                <c:pt idx="75">
                  <c:v>2052.0159169681924</c:v>
                </c:pt>
                <c:pt idx="76">
                  <c:v>1983.8986414665108</c:v>
                </c:pt>
                <c:pt idx="77">
                  <c:v>1914.0587903133837</c:v>
                </c:pt>
                <c:pt idx="78">
                  <c:v>1842.5251330616129</c:v>
                </c:pt>
                <c:pt idx="79">
                  <c:v>1769.3264392639996</c:v>
                </c:pt>
                <c:pt idx="80">
                  <c:v>1694.4914784733464</c:v>
                </c:pt>
                <c:pt idx="81">
                  <c:v>1618.0490202424564</c:v>
                </c:pt>
                <c:pt idx="82">
                  <c:v>1540.0278341241294</c:v>
                </c:pt>
                <c:pt idx="83">
                  <c:v>1460.4566896711683</c:v>
                </c:pt>
                <c:pt idx="84">
                  <c:v>1379.3643564363749</c:v>
                </c:pt>
                <c:pt idx="85">
                  <c:v>1296.779603972552</c:v>
                </c:pt>
                <c:pt idx="86">
                  <c:v>1212.731201832501</c:v>
                </c:pt>
                <c:pt idx="87">
                  <c:v>1127.2479195690241</c:v>
                </c:pt>
                <c:pt idx="88">
                  <c:v>1040.3585267349226</c:v>
                </c:pt>
                <c:pt idx="89">
                  <c:v>952.09179288299981</c:v>
                </c:pt>
                <c:pt idx="90">
                  <c:v>862.47648756605668</c:v>
                </c:pt>
                <c:pt idx="91">
                  <c:v>771.54138033689571</c:v>
                </c:pt>
                <c:pt idx="92">
                  <c:v>679.31524074831862</c:v>
                </c:pt>
                <c:pt idx="93">
                  <c:v>585.82683835312844</c:v>
                </c:pt>
                <c:pt idx="94">
                  <c:v>491.10494270412545</c:v>
                </c:pt>
                <c:pt idx="95">
                  <c:v>395.17832335411231</c:v>
                </c:pt>
                <c:pt idx="96">
                  <c:v>298.07574985589127</c:v>
                </c:pt>
                <c:pt idx="97">
                  <c:v>199.82599176226415</c:v>
                </c:pt>
                <c:pt idx="98">
                  <c:v>100.45781862603309</c:v>
                </c:pt>
                <c:pt idx="9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2D7-4AB4-A6E6-E1DEB77697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096016"/>
        <c:axId val="79081456"/>
      </c:scatterChart>
      <c:valAx>
        <c:axId val="7909601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9081456"/>
        <c:crosses val="autoZero"/>
        <c:crossBetween val="midCat"/>
      </c:valAx>
      <c:valAx>
        <c:axId val="79081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909601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Sheet1!$I$2:$I$40</c:f>
              <c:numCache>
                <c:formatCode>General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Sheet1!$L$2:$L$40</c:f>
              <c:numCache>
                <c:formatCode>General</c:formatCode>
                <c:ptCount val="39"/>
                <c:pt idx="0">
                  <c:v>14774.344146624999</c:v>
                </c:pt>
                <c:pt idx="1">
                  <c:v>14654.47209125</c:v>
                </c:pt>
                <c:pt idx="2">
                  <c:v>14534.600035874999</c:v>
                </c:pt>
                <c:pt idx="3">
                  <c:v>14414.7279805</c:v>
                </c:pt>
                <c:pt idx="4">
                  <c:v>14294.855925124999</c:v>
                </c:pt>
                <c:pt idx="5">
                  <c:v>14174.98386975</c:v>
                </c:pt>
                <c:pt idx="6">
                  <c:v>14055.111814374999</c:v>
                </c:pt>
                <c:pt idx="7">
                  <c:v>13935.239759</c:v>
                </c:pt>
                <c:pt idx="8">
                  <c:v>13815.367703624999</c:v>
                </c:pt>
                <c:pt idx="9">
                  <c:v>13695.49564825</c:v>
                </c:pt>
                <c:pt idx="10">
                  <c:v>13575.623592874999</c:v>
                </c:pt>
                <c:pt idx="11">
                  <c:v>13455.7515375</c:v>
                </c:pt>
                <c:pt idx="12">
                  <c:v>13335.879482124999</c:v>
                </c:pt>
                <c:pt idx="13">
                  <c:v>13216.00742675</c:v>
                </c:pt>
                <c:pt idx="14">
                  <c:v>13096.135371375</c:v>
                </c:pt>
                <c:pt idx="15">
                  <c:v>12976.263316</c:v>
                </c:pt>
                <c:pt idx="16">
                  <c:v>12856.391260625</c:v>
                </c:pt>
                <c:pt idx="17">
                  <c:v>12736.519205249999</c:v>
                </c:pt>
                <c:pt idx="18">
                  <c:v>12616.647149875</c:v>
                </c:pt>
                <c:pt idx="19">
                  <c:v>12496.775094500001</c:v>
                </c:pt>
                <c:pt idx="20">
                  <c:v>12376.903039125</c:v>
                </c:pt>
                <c:pt idx="21">
                  <c:v>12257.030983749999</c:v>
                </c:pt>
                <c:pt idx="22">
                  <c:v>12137.158928375</c:v>
                </c:pt>
                <c:pt idx="23">
                  <c:v>12017.286873000001</c:v>
                </c:pt>
                <c:pt idx="24">
                  <c:v>11897.414817625</c:v>
                </c:pt>
                <c:pt idx="25">
                  <c:v>11777.542762249999</c:v>
                </c:pt>
                <c:pt idx="26">
                  <c:v>11657.670706875</c:v>
                </c:pt>
                <c:pt idx="27">
                  <c:v>11537.798651500001</c:v>
                </c:pt>
                <c:pt idx="28">
                  <c:v>11417.926596125</c:v>
                </c:pt>
                <c:pt idx="29">
                  <c:v>11298.054540749999</c:v>
                </c:pt>
                <c:pt idx="30">
                  <c:v>11178.182485375</c:v>
                </c:pt>
                <c:pt idx="31">
                  <c:v>11058.31043</c:v>
                </c:pt>
                <c:pt idx="32">
                  <c:v>10938.438374625001</c:v>
                </c:pt>
                <c:pt idx="33">
                  <c:v>10818.56631925</c:v>
                </c:pt>
                <c:pt idx="34">
                  <c:v>10698.694263875001</c:v>
                </c:pt>
                <c:pt idx="35">
                  <c:v>10578.8222085</c:v>
                </c:pt>
                <c:pt idx="36">
                  <c:v>10458.950153124999</c:v>
                </c:pt>
                <c:pt idx="37">
                  <c:v>10339.07809775</c:v>
                </c:pt>
                <c:pt idx="38">
                  <c:v>10219.206042375001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C93-42DE-8A7B-E0564373C6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2241576"/>
        <c:axId val="342241184"/>
      </c:scatterChar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Sheet1!$I$2:$I$40</c:f>
              <c:numCache>
                <c:formatCode>General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Sheet1!$J$2:$J$40</c:f>
              <c:numCache>
                <c:formatCode>General</c:formatCode>
                <c:ptCount val="39"/>
                <c:pt idx="0">
                  <c:v>14769.23076923077</c:v>
                </c:pt>
                <c:pt idx="1">
                  <c:v>14652.631578947368</c:v>
                </c:pt>
                <c:pt idx="2">
                  <c:v>14529.729729729728</c:v>
                </c:pt>
                <c:pt idx="3">
                  <c:v>14411.111111111109</c:v>
                </c:pt>
                <c:pt idx="4">
                  <c:v>14299.428571428571</c:v>
                </c:pt>
                <c:pt idx="5">
                  <c:v>14172.549019607843</c:v>
                </c:pt>
                <c:pt idx="6">
                  <c:v>14053.679653679656</c:v>
                </c:pt>
                <c:pt idx="7">
                  <c:v>13937.499999999998</c:v>
                </c:pt>
                <c:pt idx="8">
                  <c:v>13815.053763440859</c:v>
                </c:pt>
                <c:pt idx="9">
                  <c:v>13696</c:v>
                </c:pt>
                <c:pt idx="10">
                  <c:v>13577.429467084639</c:v>
                </c:pt>
                <c:pt idx="11">
                  <c:v>13457.142857142857</c:v>
                </c:pt>
                <c:pt idx="12">
                  <c:v>13337.891737891738</c:v>
                </c:pt>
                <c:pt idx="13">
                  <c:v>13217.582417582418</c:v>
                </c:pt>
                <c:pt idx="14">
                  <c:v>13098.666666666666</c:v>
                </c:pt>
                <c:pt idx="15">
                  <c:v>12979.166666666668</c:v>
                </c:pt>
                <c:pt idx="16">
                  <c:v>12857.289002557545</c:v>
                </c:pt>
                <c:pt idx="17">
                  <c:v>12739.393939393938</c:v>
                </c:pt>
                <c:pt idx="18">
                  <c:v>12619.548872180452</c:v>
                </c:pt>
                <c:pt idx="19">
                  <c:v>12500</c:v>
                </c:pt>
                <c:pt idx="20">
                  <c:v>12378.947368421053</c:v>
                </c:pt>
                <c:pt idx="21">
                  <c:v>12258.585858585859</c:v>
                </c:pt>
                <c:pt idx="22">
                  <c:v>12137.084398976982</c:v>
                </c:pt>
                <c:pt idx="23">
                  <c:v>12016.666666666668</c:v>
                </c:pt>
                <c:pt idx="24">
                  <c:v>11899.733333333334</c:v>
                </c:pt>
                <c:pt idx="25">
                  <c:v>11775.824175824177</c:v>
                </c:pt>
                <c:pt idx="26">
                  <c:v>11655.840455840456</c:v>
                </c:pt>
                <c:pt idx="27">
                  <c:v>11538.095238095237</c:v>
                </c:pt>
                <c:pt idx="28">
                  <c:v>11415.673981191223</c:v>
                </c:pt>
                <c:pt idx="29">
                  <c:v>11296</c:v>
                </c:pt>
                <c:pt idx="30">
                  <c:v>11177.060931899643</c:v>
                </c:pt>
                <c:pt idx="31">
                  <c:v>11056.250000000002</c:v>
                </c:pt>
                <c:pt idx="32">
                  <c:v>10936.796536796535</c:v>
                </c:pt>
                <c:pt idx="33">
                  <c:v>10815.686274509804</c:v>
                </c:pt>
                <c:pt idx="34">
                  <c:v>10697.142857142857</c:v>
                </c:pt>
                <c:pt idx="35">
                  <c:v>10580.000000000002</c:v>
                </c:pt>
                <c:pt idx="36">
                  <c:v>10459.099099099105</c:v>
                </c:pt>
                <c:pt idx="37">
                  <c:v>10338.947368421044</c:v>
                </c:pt>
                <c:pt idx="38">
                  <c:v>10219.487179487171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C93-42DE-8A7B-E0564373C6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2241576"/>
        <c:axId val="342241184"/>
      </c:scatterChart>
      <c:valAx>
        <c:axId val="34224157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42241184"/>
        <c:crosses val="autoZero"/>
        <c:crossBetween val="midCat"/>
      </c:valAx>
      <c:valAx>
        <c:axId val="342241184"/>
        <c:scaling>
          <c:orientation val="minMax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422415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83F9B-2815-4B0D-9B43-4FD3D52E6CEC}" type="datetimeFigureOut">
              <a:rPr lang="ko-KR" altLang="en-US" smtClean="0"/>
              <a:t>2016-04-12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1838C-A62F-490B-8CD4-4DB9503E09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53481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6FB2B-C9C6-4F64-A861-0A257F53AFC7}" type="datetimeFigureOut">
              <a:rPr lang="ko-KR" altLang="en-US" smtClean="0"/>
              <a:t>2016-04-12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EAF9D-7224-4BE8-8F33-F2152E496C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3083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41088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365104"/>
            <a:ext cx="6400800" cy="1273696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학번이름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/>
          <a:p>
            <a:fld id="{AA542545-6E91-4A21-A8BC-0946E13A52E1}" type="datetime1">
              <a:rPr lang="ko-KR" altLang="en-US" smtClean="0"/>
              <a:t>2016-04-12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4EB6C37-DF51-4D41-967F-D362348E23A4}" type="slidenum">
              <a:rPr lang="ko-KR" altLang="en-US" smtClean="0"/>
              <a:t>‹#›</a:t>
            </a:fld>
            <a:endParaRPr lang="ko-KR" altLang="en-US" dirty="0"/>
          </a:p>
        </p:txBody>
      </p:sp>
      <p:pic>
        <p:nvPicPr>
          <p:cNvPr id="9" name="Picture 4" descr="http://en.academic.ru/pictures/enwiki/80/POSTECH_embl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919" y="79365"/>
            <a:ext cx="660561" cy="66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 userDrawn="1"/>
        </p:nvCxnSpPr>
        <p:spPr>
          <a:xfrm>
            <a:off x="395536" y="836712"/>
            <a:ext cx="8352928" cy="0"/>
          </a:xfrm>
          <a:prstGeom prst="line">
            <a:avLst/>
          </a:prstGeom>
          <a:ln w="63500" cmpd="thickThin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395536" y="6329213"/>
            <a:ext cx="8352928" cy="0"/>
          </a:xfrm>
          <a:prstGeom prst="line">
            <a:avLst/>
          </a:prstGeom>
          <a:ln w="38100" cmpd="dbl">
            <a:solidFill>
              <a:schemeClr val="dk1">
                <a:shade val="95000"/>
                <a:satMod val="10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394916" y="352073"/>
            <a:ext cx="490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0" i="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[AMSE417]</a:t>
            </a:r>
            <a:r>
              <a:rPr lang="en-US" altLang="ko-KR" b="0" i="0" baseline="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Numerical Methods</a:t>
            </a:r>
            <a:endParaRPr lang="ko-KR" altLang="en-US" b="0" i="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0841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402366" y="836712"/>
            <a:ext cx="8352928" cy="0"/>
          </a:xfrm>
          <a:prstGeom prst="line">
            <a:avLst/>
          </a:prstGeom>
          <a:ln w="63500" cmpd="thickThin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5770984" cy="562074"/>
          </a:xfrm>
        </p:spPr>
        <p:txBody>
          <a:bodyPr>
            <a:noAutofit/>
          </a:bodyPr>
          <a:lstStyle>
            <a:lvl1pPr algn="l">
              <a:defRPr sz="20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r>
              <a:rPr lang="ko-KR" altLang="en-US" dirty="0" smtClean="0"/>
              <a:t>소제목</a:t>
            </a:r>
            <a:endParaRPr lang="ko-KR" alt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7130662" y="404341"/>
            <a:ext cx="1624632" cy="360363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pPr lvl="0"/>
            <a:r>
              <a:rPr lang="ko-KR" altLang="en-US" dirty="0" smtClean="0"/>
              <a:t>대제목</a:t>
            </a:r>
            <a:endParaRPr lang="ko-KR" alt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AA542545-6E91-4A21-A8BC-0946E13A52E1}" type="datetime1">
              <a:rPr lang="ko-KR" altLang="en-US" smtClean="0"/>
              <a:pPr/>
              <a:t>2016-04-12</a:t>
            </a:fld>
            <a:endParaRPr lang="ko-KR" alt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94EB6C37-DF51-4D41-967F-D362348E23A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95536" y="6329213"/>
            <a:ext cx="8352928" cy="0"/>
          </a:xfrm>
          <a:prstGeom prst="line">
            <a:avLst/>
          </a:prstGeom>
          <a:ln w="38100" cmpd="dbl">
            <a:solidFill>
              <a:schemeClr val="dk1">
                <a:shade val="95000"/>
                <a:satMod val="10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395536" y="1124744"/>
            <a:ext cx="8352928" cy="4896544"/>
          </a:xfrm>
        </p:spPr>
        <p:txBody>
          <a:bodyPr>
            <a:normAutofit/>
          </a:bodyPr>
          <a:lstStyle>
            <a:lvl1pPr>
              <a:defRPr sz="16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pic>
        <p:nvPicPr>
          <p:cNvPr id="62" name="Picture 2" descr="http://www.postech.ac.kr/department/life/image/n_logo.gif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53" t="32603" r="31829" b="51377"/>
          <a:stretch/>
        </p:blipFill>
        <p:spPr bwMode="auto">
          <a:xfrm>
            <a:off x="7164288" y="116632"/>
            <a:ext cx="1584176" cy="227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982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3175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C1E2E-9412-4093-832F-CBA992FF0FAF}" type="datetime1">
              <a:rPr lang="ko-KR" altLang="en-US" smtClean="0"/>
              <a:t>2016-04-12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B6C37-DF51-4D41-967F-D362348E23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546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152" y="1507953"/>
            <a:ext cx="7772400" cy="161404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HW#6</a:t>
            </a:r>
            <a:endParaRPr lang="ko-KR" altLang="en-US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4088" y="4149080"/>
            <a:ext cx="3240360" cy="1872208"/>
          </a:xfrm>
        </p:spPr>
        <p:txBody>
          <a:bodyPr>
            <a:normAutofit/>
          </a:bodyPr>
          <a:lstStyle/>
          <a:p>
            <a:pPr algn="l"/>
            <a:endParaRPr lang="en-US" altLang="ko-KR" sz="2400" dirty="0" smtClean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l"/>
            <a:r>
              <a:rPr lang="ko-KR" altLang="en-US" sz="24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학번</a:t>
            </a:r>
            <a:r>
              <a:rPr lang="en-US" altLang="ko-KR" sz="24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20130280 </a:t>
            </a:r>
          </a:p>
          <a:p>
            <a:pPr algn="l"/>
            <a:r>
              <a:rPr lang="ko-KR" altLang="en-US" sz="24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학과</a:t>
            </a:r>
            <a:r>
              <a:rPr lang="en-US" altLang="ko-KR" sz="24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4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신소재공학과 </a:t>
            </a:r>
            <a:endParaRPr lang="en-US" altLang="ko-KR" sz="2400" dirty="0" smtClean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l"/>
            <a:r>
              <a:rPr lang="ko-KR" altLang="en-US" sz="24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이름</a:t>
            </a:r>
            <a:r>
              <a:rPr lang="en-US" altLang="ko-KR" sz="24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4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장경현</a:t>
            </a:r>
            <a:endParaRPr lang="ko-KR" altLang="en-US" sz="2400" b="1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E047-71A4-4F85-B68D-F58D8ABDC8F0}" type="datetime1">
              <a:rPr lang="ko-KR" altLang="en-US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2016-04-12</a:t>
            </a:fld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21152" y="2425006"/>
            <a:ext cx="7772400" cy="1614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회귀분석 </a:t>
            </a:r>
            <a:r>
              <a:rPr lang="en-US" altLang="ko-KR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(Regression)</a:t>
            </a:r>
          </a:p>
        </p:txBody>
      </p:sp>
    </p:spTree>
    <p:extLst>
      <p:ext uri="{BB962C8B-B14F-4D97-AF65-F5344CB8AC3E}">
        <p14:creationId xmlns:p14="http://schemas.microsoft.com/office/powerpoint/2010/main" val="101767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 &amp; solving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2545-6E91-4A21-A8BC-0946E13A52E1}" type="datetime1">
              <a:rPr lang="ko-KR" altLang="en-US" smtClean="0"/>
              <a:pPr/>
              <a:t>2016-04-12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C37-DF51-4D41-967F-D362348E23A4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4"/>
          </p:nvPr>
        </p:nvSpPr>
        <p:spPr>
          <a:xfrm>
            <a:off x="395536" y="1124744"/>
            <a:ext cx="8136904" cy="57606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ko-KR" altLang="en-US" sz="2000" dirty="0" smtClean="0"/>
              <a:t>회귀분석 방법을 이용하여 </a:t>
            </a:r>
            <a:r>
              <a:rPr lang="en-US" altLang="ko-KR" sz="2000" dirty="0" smtClean="0"/>
              <a:t>Enthalpy of Mixing</a:t>
            </a:r>
            <a:r>
              <a:rPr lang="ko-KR" altLang="en-US" sz="2000" dirty="0" smtClean="0"/>
              <a:t>을 구하여라</a:t>
            </a:r>
            <a:endParaRPr lang="en-US" altLang="ko-KR" sz="2000" dirty="0" smtClean="0"/>
          </a:p>
        </p:txBody>
      </p:sp>
      <p:sp>
        <p:nvSpPr>
          <p:cNvPr id="9" name="텍스트 개체 틀 2"/>
          <p:cNvSpPr>
            <a:spLocks noGrp="1"/>
          </p:cNvSpPr>
          <p:nvPr>
            <p:ph type="body" sz="quarter" idx="13"/>
          </p:nvPr>
        </p:nvSpPr>
        <p:spPr>
          <a:xfrm>
            <a:off x="6660232" y="404341"/>
            <a:ext cx="2095062" cy="432371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회귀분석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429183" y="2708920"/>
            <a:ext cx="4339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𝑦</a:t>
            </a:r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=</a:t>
            </a:r>
            <a:r>
              <a:rPr lang="ko-KR" alt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𝑥</a:t>
            </a:r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(1−</a:t>
            </a:r>
            <a:r>
              <a:rPr lang="ko-KR" alt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𝑥</a:t>
            </a:r>
            <a:r>
              <a:rPr lang="en-US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)(A0+A1</a:t>
            </a:r>
            <a:r>
              <a:rPr lang="ko-KR" alt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𝑥</a:t>
            </a:r>
            <a:r>
              <a:rPr lang="en-US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)</a:t>
            </a:r>
            <a:r>
              <a:rPr lang="ko-KR" altLang="en-US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을 어떻게 풀 것인가</a:t>
            </a:r>
            <a:r>
              <a:rPr lang="en-US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?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861231" y="3203238"/>
            <a:ext cx="7438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→ 미지수 </a:t>
            </a:r>
            <a:r>
              <a:rPr lang="en-US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A0</a:t>
            </a:r>
            <a:r>
              <a:rPr lang="ko-KR" altLang="en-US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와 </a:t>
            </a:r>
            <a:r>
              <a:rPr lang="en-US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A1</a:t>
            </a:r>
            <a:r>
              <a:rPr lang="ko-KR" altLang="en-US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을 제외한 나머지 부분을 나누어서 새로운 함수를 정의</a:t>
            </a:r>
            <a:r>
              <a:rPr lang="en-US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!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1233607" y="3861819"/>
            <a:ext cx="2427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𝑦</a:t>
            </a:r>
            <a:r>
              <a:rPr lang="en-US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/</a:t>
            </a:r>
            <a:r>
              <a:rPr lang="ko-KR" alt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𝑥</a:t>
            </a:r>
            <a:r>
              <a:rPr lang="en-US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(1−</a:t>
            </a:r>
            <a:r>
              <a:rPr lang="ko-KR" alt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𝑥</a:t>
            </a:r>
            <a:r>
              <a:rPr lang="en-US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)=(A0+A1</a:t>
            </a:r>
            <a:r>
              <a:rPr lang="ko-KR" alt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𝑥</a:t>
            </a:r>
            <a:r>
              <a:rPr lang="en-US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)</a:t>
            </a:r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4995550" y="3861819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Y=(A0+A1X)</a:t>
            </a:r>
            <a:endParaRPr lang="ko-KR" altLang="en-US" dirty="0"/>
          </a:p>
        </p:txBody>
      </p:sp>
      <p:cxnSp>
        <p:nvCxnSpPr>
          <p:cNvPr id="8" name="직선 화살표 연결선 7"/>
          <p:cNvCxnSpPr>
            <a:stCxn id="12" idx="3"/>
            <a:endCxn id="13" idx="1"/>
          </p:cNvCxnSpPr>
          <p:nvPr/>
        </p:nvCxnSpPr>
        <p:spPr>
          <a:xfrm>
            <a:off x="3660875" y="4046485"/>
            <a:ext cx="133467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0811" y="4634106"/>
            <a:ext cx="4170961" cy="1498457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864955" y="1756462"/>
            <a:ext cx="2926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액상의 </a:t>
            </a:r>
            <a:r>
              <a:rPr lang="en-US" altLang="ko-KR" dirty="0" smtClean="0"/>
              <a:t>Enthalpy </a:t>
            </a:r>
            <a:r>
              <a:rPr lang="en-US" altLang="ko-KR" dirty="0"/>
              <a:t>of Mixing</a:t>
            </a:r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4712635" y="1752361"/>
            <a:ext cx="3974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l-G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𝛥𝐻</a:t>
            </a:r>
            <a:r>
              <a:rPr lang="ko-KR" altLang="el-GR" sz="12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𝑀</a:t>
            </a:r>
            <a:r>
              <a:rPr lang="en-US" altLang="ko-KR" sz="12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l-GR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=</a:t>
            </a:r>
            <a:r>
              <a:rPr lang="en-US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l-GR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Ω</a:t>
            </a:r>
            <a:r>
              <a:rPr lang="en-US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ko-KR" altLang="el-G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𝑋</a:t>
            </a:r>
            <a:r>
              <a:rPr lang="el-GR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(</a:t>
            </a:r>
            <a:r>
              <a:rPr lang="el-GR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1−</a:t>
            </a:r>
            <a:r>
              <a:rPr lang="ko-KR" altLang="el-G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𝑋</a:t>
            </a:r>
            <a:r>
              <a:rPr lang="el-GR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)</a:t>
            </a:r>
            <a:r>
              <a:rPr lang="en-US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l-GR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=</a:t>
            </a:r>
            <a:r>
              <a:rPr lang="en-US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l-GR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(</a:t>
            </a:r>
            <a:r>
              <a:rPr lang="ko-KR" altLang="el-GR" dirty="0">
                <a:solidFill>
                  <a:srgbClr val="000000"/>
                </a:solidFill>
                <a:latin typeface="Cambria Math" panose="02040503050406030204" pitchFamily="18" charset="0"/>
              </a:rPr>
              <a:t>𝐿</a:t>
            </a:r>
            <a:r>
              <a:rPr lang="el-GR" altLang="ko-KR" sz="1200" dirty="0">
                <a:solidFill>
                  <a:srgbClr val="000000"/>
                </a:solidFill>
                <a:latin typeface="Cambria Math" panose="02040503050406030204" pitchFamily="18" charset="0"/>
              </a:rPr>
              <a:t>0</a:t>
            </a:r>
            <a:r>
              <a:rPr lang="el-GR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+</a:t>
            </a:r>
            <a:r>
              <a:rPr lang="ko-KR" altLang="el-GR" dirty="0">
                <a:solidFill>
                  <a:srgbClr val="000000"/>
                </a:solidFill>
                <a:latin typeface="Cambria Math" panose="02040503050406030204" pitchFamily="18" charset="0"/>
              </a:rPr>
              <a:t>𝐿</a:t>
            </a:r>
            <a:r>
              <a:rPr lang="el-GR" altLang="ko-KR" sz="1200" dirty="0">
                <a:solidFill>
                  <a:srgbClr val="000000"/>
                </a:solidFill>
                <a:latin typeface="Cambria Math" panose="02040503050406030204" pitchFamily="18" charset="0"/>
              </a:rPr>
              <a:t>1</a:t>
            </a:r>
            <a:r>
              <a:rPr lang="ko-KR" altLang="el-G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𝑋</a:t>
            </a:r>
            <a:r>
              <a:rPr lang="el-GR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)</a:t>
            </a:r>
            <a:r>
              <a:rPr lang="ko-KR" altLang="el-G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𝑋</a:t>
            </a:r>
            <a:r>
              <a:rPr lang="el-GR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(</a:t>
            </a:r>
            <a:r>
              <a:rPr lang="el-GR" altLang="ko-KR" dirty="0">
                <a:solidFill>
                  <a:srgbClr val="000000"/>
                </a:solidFill>
                <a:latin typeface="Cambria Math" panose="02040503050406030204" pitchFamily="18" charset="0"/>
              </a:rPr>
              <a:t>1−</a:t>
            </a:r>
            <a:r>
              <a:rPr lang="ko-KR" altLang="el-G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𝑋</a:t>
            </a:r>
            <a:r>
              <a:rPr lang="el-GR" altLang="ko-K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)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483411" y="5005686"/>
            <a:ext cx="39805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∴ </a:t>
            </a:r>
            <a:r>
              <a:rPr lang="ko-KR" altLang="el-GR" sz="2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𝛥𝐻</a:t>
            </a:r>
            <a:r>
              <a:rPr lang="ko-KR" altLang="el-GR" sz="16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𝑀</a:t>
            </a:r>
            <a:r>
              <a:rPr lang="en-US" altLang="ko-KR" sz="16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Cambria Math" panose="02040503050406030204" pitchFamily="18" charset="0"/>
              </a:rPr>
              <a:t>/ </a:t>
            </a:r>
            <a:r>
              <a:rPr lang="ko-KR" altLang="el-GR" sz="2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𝑋</a:t>
            </a:r>
            <a:r>
              <a:rPr lang="en-US" altLang="ko-KR" sz="2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l-GR" altLang="ko-KR" sz="2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(</a:t>
            </a:r>
            <a:r>
              <a:rPr lang="el-GR" altLang="ko-KR" sz="2400" dirty="0">
                <a:solidFill>
                  <a:srgbClr val="000000"/>
                </a:solidFill>
                <a:latin typeface="Cambria Math" panose="02040503050406030204" pitchFamily="18" charset="0"/>
              </a:rPr>
              <a:t>1−</a:t>
            </a:r>
            <a:r>
              <a:rPr lang="ko-KR" altLang="el-GR" sz="2400" dirty="0">
                <a:solidFill>
                  <a:srgbClr val="000000"/>
                </a:solidFill>
                <a:latin typeface="Cambria Math" panose="02040503050406030204" pitchFamily="18" charset="0"/>
              </a:rPr>
              <a:t>𝑋</a:t>
            </a:r>
            <a:r>
              <a:rPr lang="el-GR" altLang="ko-KR" sz="2400" dirty="0">
                <a:solidFill>
                  <a:srgbClr val="000000"/>
                </a:solidFill>
                <a:latin typeface="Cambria Math" panose="02040503050406030204" pitchFamily="18" charset="0"/>
              </a:rPr>
              <a:t>)</a:t>
            </a:r>
            <a:r>
              <a:rPr lang="en-US" altLang="ko-KR" sz="16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l-GR" altLang="ko-KR" sz="2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=</a:t>
            </a:r>
            <a:r>
              <a:rPr lang="en-US" altLang="ko-KR" sz="2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l-GR" altLang="ko-KR" sz="2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(</a:t>
            </a:r>
            <a:r>
              <a:rPr lang="ko-KR" altLang="el-GR" sz="2400" dirty="0">
                <a:solidFill>
                  <a:srgbClr val="000000"/>
                </a:solidFill>
                <a:latin typeface="Cambria Math" panose="02040503050406030204" pitchFamily="18" charset="0"/>
              </a:rPr>
              <a:t>𝐿</a:t>
            </a:r>
            <a:r>
              <a:rPr lang="el-GR" altLang="ko-KR" sz="1600" dirty="0">
                <a:solidFill>
                  <a:srgbClr val="000000"/>
                </a:solidFill>
                <a:latin typeface="Cambria Math" panose="02040503050406030204" pitchFamily="18" charset="0"/>
              </a:rPr>
              <a:t>0</a:t>
            </a:r>
            <a:r>
              <a:rPr lang="el-GR" altLang="ko-KR" sz="2400" dirty="0">
                <a:solidFill>
                  <a:srgbClr val="000000"/>
                </a:solidFill>
                <a:latin typeface="Cambria Math" panose="02040503050406030204" pitchFamily="18" charset="0"/>
              </a:rPr>
              <a:t>+</a:t>
            </a:r>
            <a:r>
              <a:rPr lang="ko-KR" altLang="el-GR" sz="2400" dirty="0">
                <a:solidFill>
                  <a:srgbClr val="000000"/>
                </a:solidFill>
                <a:latin typeface="Cambria Math" panose="02040503050406030204" pitchFamily="18" charset="0"/>
              </a:rPr>
              <a:t>𝐿</a:t>
            </a:r>
            <a:r>
              <a:rPr lang="el-GR" altLang="ko-KR" sz="1600" dirty="0">
                <a:solidFill>
                  <a:srgbClr val="000000"/>
                </a:solidFill>
                <a:latin typeface="Cambria Math" panose="02040503050406030204" pitchFamily="18" charset="0"/>
              </a:rPr>
              <a:t>1</a:t>
            </a:r>
            <a:r>
              <a:rPr lang="ko-KR" altLang="el-GR" sz="2400" dirty="0">
                <a:solidFill>
                  <a:srgbClr val="000000"/>
                </a:solidFill>
                <a:latin typeface="Cambria Math" panose="02040503050406030204" pitchFamily="18" charset="0"/>
              </a:rPr>
              <a:t>𝑋</a:t>
            </a:r>
            <a:r>
              <a:rPr lang="el-GR" altLang="ko-KR" sz="2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)</a:t>
            </a:r>
            <a:endParaRPr lang="ko-KR" altLang="en-US" sz="2400" dirty="0"/>
          </a:p>
        </p:txBody>
      </p:sp>
      <p:cxnSp>
        <p:nvCxnSpPr>
          <p:cNvPr id="20" name="직선 화살표 연결선 19"/>
          <p:cNvCxnSpPr>
            <a:stCxn id="16" idx="3"/>
            <a:endCxn id="17" idx="1"/>
          </p:cNvCxnSpPr>
          <p:nvPr/>
        </p:nvCxnSpPr>
        <p:spPr>
          <a:xfrm flipV="1">
            <a:off x="3791077" y="1937027"/>
            <a:ext cx="921558" cy="41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/>
          <p:cNvSpPr/>
          <p:nvPr/>
        </p:nvSpPr>
        <p:spPr>
          <a:xfrm>
            <a:off x="429183" y="2409907"/>
            <a:ext cx="8103257" cy="2099213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669279" y="2225241"/>
            <a:ext cx="241123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ko-KR" altLang="en-US" dirty="0" smtClean="0"/>
              <a:t>회귀분석을 적용하자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5641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smtClean="0"/>
              <a:t>회귀분석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2545-6E91-4A21-A8BC-0946E13A52E1}" type="datetime1">
              <a:rPr lang="ko-KR" altLang="en-US" smtClean="0"/>
              <a:pPr/>
              <a:t>2016-04-12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C37-DF51-4D41-967F-D362348E23A4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pic>
        <p:nvPicPr>
          <p:cNvPr id="10" name="내용 개체 틀 9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395536" y="1052736"/>
            <a:ext cx="3324225" cy="3838575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611560" y="3955207"/>
            <a:ext cx="2736304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3"/>
          <a:srcRect r="23032"/>
          <a:stretch/>
        </p:blipFill>
        <p:spPr>
          <a:xfrm>
            <a:off x="3942614" y="1052736"/>
            <a:ext cx="4812680" cy="4876810"/>
          </a:xfrm>
          <a:prstGeom prst="rect">
            <a:avLst/>
          </a:prstGeom>
        </p:spPr>
      </p:pic>
      <p:sp>
        <p:nvSpPr>
          <p:cNvPr id="12" name="내용 개체 틀 5"/>
          <p:cNvSpPr txBox="1">
            <a:spLocks/>
          </p:cNvSpPr>
          <p:nvPr/>
        </p:nvSpPr>
        <p:spPr>
          <a:xfrm>
            <a:off x="365460" y="5188719"/>
            <a:ext cx="3384376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ko-KR" sz="1400" dirty="0" smtClean="0"/>
              <a:t>Regression -&gt; A1, A0, </a:t>
            </a:r>
            <a:r>
              <a:rPr lang="ko-KR" altLang="en-US" sz="1400" dirty="0" smtClean="0"/>
              <a:t>표준편차</a:t>
            </a:r>
            <a:r>
              <a:rPr lang="en-US" altLang="ko-KR" sz="1400" dirty="0" smtClean="0"/>
              <a:t>, r^2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1400" dirty="0" smtClean="0"/>
              <a:t> </a:t>
            </a:r>
            <a:r>
              <a:rPr lang="en-US" altLang="ko-KR" sz="1400" dirty="0" smtClean="0"/>
              <a:t>	     </a:t>
            </a:r>
            <a:r>
              <a:rPr lang="ko-KR" altLang="en-US" sz="1400" dirty="0" smtClean="0"/>
              <a:t>값을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구해주는 함수</a:t>
            </a:r>
          </a:p>
        </p:txBody>
      </p:sp>
    </p:spTree>
    <p:extLst>
      <p:ext uri="{BB962C8B-B14F-4D97-AF65-F5344CB8AC3E}">
        <p14:creationId xmlns:p14="http://schemas.microsoft.com/office/powerpoint/2010/main" val="151671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/>
              <a:t>회귀분석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2545-6E91-4A21-A8BC-0946E13A52E1}" type="datetime1">
              <a:rPr lang="ko-KR" altLang="en-US" smtClean="0"/>
              <a:pPr/>
              <a:t>2016-04-12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C37-DF51-4D41-967F-D362348E23A4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2"/>
          <a:srcRect b="15144"/>
          <a:stretch/>
        </p:blipFill>
        <p:spPr>
          <a:xfrm>
            <a:off x="424773" y="998246"/>
            <a:ext cx="3931203" cy="1008995"/>
          </a:xfrm>
          <a:prstGeom prst="rect">
            <a:avLst/>
          </a:prstGeom>
        </p:spPr>
      </p:pic>
      <p:graphicFrame>
        <p:nvGraphicFramePr>
          <p:cNvPr id="16" name="차트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1710104"/>
              </p:ext>
            </p:extLst>
          </p:nvPr>
        </p:nvGraphicFramePr>
        <p:xfrm>
          <a:off x="732459" y="2275363"/>
          <a:ext cx="6398203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내용 개체 틀 5"/>
              <p:cNvSpPr txBox="1">
                <a:spLocks/>
              </p:cNvSpPr>
              <p:nvPr/>
            </p:nvSpPr>
            <p:spPr>
              <a:xfrm>
                <a:off x="2388643" y="4579619"/>
                <a:ext cx="3384376" cy="5760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(14894.231 −4794.925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ko-KR" sz="14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altLang="ko-KR" sz="1400" dirty="0" smtClean="0"/>
                  <a:t>R</a:t>
                </a:r>
                <a:r>
                  <a:rPr lang="en-US" altLang="ko-KR" sz="1400" baseline="30000" dirty="0" smtClean="0"/>
                  <a:t>2</a:t>
                </a:r>
                <a:r>
                  <a:rPr lang="en-US" altLang="ko-KR" sz="1400" dirty="0" smtClean="0"/>
                  <a:t> = 0.999997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altLang="ko-KR" sz="1400" dirty="0" smtClean="0"/>
                  <a:t>E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altLang="ko-KR" sz="1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ko-KR" sz="1400" b="0" i="1" baseline="3000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altLang="ko-KR" sz="1400" dirty="0" smtClean="0"/>
                  <a:t>= 5.64871 (0.025</a:t>
                </a:r>
                <a:r>
                  <a:rPr lang="ko-KR" altLang="en-US" sz="1400" dirty="0" smtClean="0"/>
                  <a:t>간격</a:t>
                </a:r>
                <a:r>
                  <a:rPr lang="en-US" altLang="ko-KR" sz="1400" dirty="0" smtClean="0"/>
                  <a:t>)</a:t>
                </a:r>
                <a:endParaRPr lang="ko-KR" altLang="en-US" sz="1400" dirty="0" smtClean="0"/>
              </a:p>
            </p:txBody>
          </p:sp>
        </mc:Choice>
        <mc:Fallback xmlns="">
          <p:sp>
            <p:nvSpPr>
              <p:cNvPr id="18" name="내용 개체 틀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643" y="4579619"/>
                <a:ext cx="3384376" cy="576064"/>
              </a:xfrm>
              <a:prstGeom prst="rect">
                <a:avLst/>
              </a:prstGeom>
              <a:blipFill>
                <a:blip r:embed="rId4"/>
                <a:stretch>
                  <a:fillRect l="-541" r="-541" b="-14631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내용 개체 틀 5"/>
              <p:cNvSpPr txBox="1">
                <a:spLocks/>
              </p:cNvSpPr>
              <p:nvPr/>
            </p:nvSpPr>
            <p:spPr>
              <a:xfrm>
                <a:off x="6205067" y="3523132"/>
                <a:ext cx="2195503" cy="5760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𝐿𝑖𝑛𝑒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𝑒𝑞𝑢𝑎𝑡𝑖𝑜𝑛</m:t>
                      </m:r>
                    </m:oMath>
                  </m:oMathPara>
                </a14:m>
                <a:endParaRPr lang="en-US" altLang="ko-KR" sz="1400" b="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altLang="ko-KR" sz="1400" dirty="0" smtClean="0"/>
                  <a:t>Dot = </a:t>
                </a:r>
                <a:r>
                  <a:rPr lang="ko-KR" altLang="en-US" sz="1400" dirty="0" smtClean="0"/>
                  <a:t>실제 </a:t>
                </a:r>
                <a:r>
                  <a:rPr lang="en-US" altLang="ko-KR" sz="1400" dirty="0" smtClean="0"/>
                  <a:t>data</a:t>
                </a:r>
                <a:endParaRPr lang="ko-KR" altLang="en-US" sz="1400" dirty="0" smtClean="0"/>
              </a:p>
            </p:txBody>
          </p:sp>
        </mc:Choice>
        <mc:Fallback xmlns="">
          <p:sp>
            <p:nvSpPr>
              <p:cNvPr id="19" name="내용 개체 틀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5067" y="3523132"/>
                <a:ext cx="2195503" cy="576064"/>
              </a:xfrm>
              <a:prstGeom prst="rect">
                <a:avLst/>
              </a:prstGeom>
              <a:blipFill>
                <a:blip r:embed="rId5"/>
                <a:stretch>
                  <a:fillRect l="-833" b="-2021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내용 개체 틀 5"/>
          <p:cNvSpPr txBox="1">
            <a:spLocks/>
          </p:cNvSpPr>
          <p:nvPr/>
        </p:nvSpPr>
        <p:spPr>
          <a:xfrm>
            <a:off x="2900192" y="6011815"/>
            <a:ext cx="3384376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ko-KR" sz="1400" dirty="0" smtClean="0"/>
              <a:t>Composition of X_</a:t>
            </a:r>
            <a:r>
              <a:rPr lang="en-US" altLang="ko-KR" sz="1200" dirty="0" smtClean="0"/>
              <a:t>Ks</a:t>
            </a:r>
            <a:endParaRPr lang="ko-KR" altLang="en-US" sz="1400" dirty="0" smtClean="0"/>
          </a:p>
        </p:txBody>
      </p:sp>
      <p:sp>
        <p:nvSpPr>
          <p:cNvPr id="12" name="내용 개체 틀 5"/>
          <p:cNvSpPr txBox="1">
            <a:spLocks/>
          </p:cNvSpPr>
          <p:nvPr/>
        </p:nvSpPr>
        <p:spPr>
          <a:xfrm rot="16200000">
            <a:off x="6748" y="3613142"/>
            <a:ext cx="1055378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l-GR" altLang="ko-KR" sz="1400" dirty="0" smtClean="0"/>
              <a:t>Δ</a:t>
            </a:r>
            <a:r>
              <a:rPr lang="en-US" altLang="ko-KR" sz="1400" dirty="0" smtClean="0"/>
              <a:t>H </a:t>
            </a:r>
            <a:r>
              <a:rPr lang="en-US" altLang="ko-KR" sz="1400" baseline="-25000" dirty="0" smtClean="0"/>
              <a:t>mixing </a:t>
            </a:r>
            <a:endParaRPr lang="en-US" altLang="ko-KR" sz="1400" baseline="-25000" dirty="0"/>
          </a:p>
        </p:txBody>
      </p:sp>
      <p:graphicFrame>
        <p:nvGraphicFramePr>
          <p:cNvPr id="13" name="차트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137333"/>
              </p:ext>
            </p:extLst>
          </p:nvPr>
        </p:nvGraphicFramePr>
        <p:xfrm>
          <a:off x="5580112" y="923288"/>
          <a:ext cx="3450147" cy="207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039736" y="1040623"/>
            <a:ext cx="1920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y</a:t>
            </a:r>
            <a:r>
              <a:rPr lang="en-US" altLang="ko-KR" sz="1200" dirty="0" smtClean="0"/>
              <a:t> = 14894.2 -4794.93x</a:t>
            </a:r>
          </a:p>
          <a:p>
            <a:r>
              <a:rPr lang="en-US" altLang="ko-KR" sz="1200" dirty="0" smtClean="0"/>
              <a:t>R=-1.00</a:t>
            </a:r>
          </a:p>
          <a:p>
            <a:r>
              <a:rPr lang="en-US" altLang="ko-KR" sz="1200" dirty="0"/>
              <a:t>E =∑(</a:t>
            </a:r>
            <a:r>
              <a:rPr lang="ko-KR" altLang="en-US" sz="1200" dirty="0"/>
              <a:t>𝑦−𝑃</a:t>
            </a:r>
            <a:r>
              <a:rPr lang="en-US" altLang="ko-KR" sz="1200" dirty="0"/>
              <a:t>(</a:t>
            </a:r>
            <a:r>
              <a:rPr lang="ko-KR" altLang="en-US" sz="1200" dirty="0"/>
              <a:t>𝑥</a:t>
            </a:r>
            <a:r>
              <a:rPr lang="en-US" altLang="ko-KR" sz="1200" dirty="0"/>
              <a:t>_</a:t>
            </a:r>
            <a:r>
              <a:rPr lang="ko-KR" altLang="en-US" sz="1200" dirty="0"/>
              <a:t>𝑖</a:t>
            </a:r>
            <a:r>
              <a:rPr lang="en-US" altLang="ko-KR" sz="1200" dirty="0"/>
              <a:t>))</a:t>
            </a:r>
            <a:r>
              <a:rPr lang="en-US" altLang="ko-KR" sz="1200" baseline="30000" dirty="0" smtClean="0"/>
              <a:t>2</a:t>
            </a:r>
            <a:r>
              <a:rPr lang="en-US" altLang="ko-KR" sz="1200" dirty="0" smtClean="0"/>
              <a:t>=203.587</a:t>
            </a:r>
            <a:endParaRPr lang="en-US" altLang="ko-KR" sz="1200" dirty="0"/>
          </a:p>
        </p:txBody>
      </p:sp>
      <p:sp>
        <p:nvSpPr>
          <p:cNvPr id="15" name="내용 개체 틀 5"/>
          <p:cNvSpPr txBox="1">
            <a:spLocks/>
          </p:cNvSpPr>
          <p:nvPr/>
        </p:nvSpPr>
        <p:spPr>
          <a:xfrm rot="16200000">
            <a:off x="4592870" y="1252812"/>
            <a:ext cx="1829235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l-GR" altLang="ko-KR" sz="1200" dirty="0" smtClean="0"/>
              <a:t>Δ</a:t>
            </a:r>
            <a:r>
              <a:rPr lang="en-US" altLang="ko-KR" sz="1200" dirty="0" smtClean="0"/>
              <a:t>H </a:t>
            </a:r>
            <a:r>
              <a:rPr lang="en-US" altLang="ko-KR" sz="1200" baseline="-25000" dirty="0" smtClean="0"/>
              <a:t>mixing </a:t>
            </a:r>
            <a:r>
              <a:rPr lang="en-US" altLang="ko-KR" sz="1200" dirty="0" smtClean="0"/>
              <a:t>/x(1-x)</a:t>
            </a:r>
            <a:endParaRPr lang="en-US" altLang="ko-KR" sz="1200" baseline="-25000" dirty="0"/>
          </a:p>
        </p:txBody>
      </p:sp>
      <p:sp>
        <p:nvSpPr>
          <p:cNvPr id="17" name="내용 개체 틀 5"/>
          <p:cNvSpPr txBox="1">
            <a:spLocks/>
          </p:cNvSpPr>
          <p:nvPr/>
        </p:nvSpPr>
        <p:spPr>
          <a:xfrm>
            <a:off x="6834756" y="2817521"/>
            <a:ext cx="1780925" cy="2931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ko-KR" sz="1100" dirty="0" smtClean="0"/>
              <a:t>Composition of X_</a:t>
            </a:r>
            <a:r>
              <a:rPr lang="en-US" altLang="ko-KR" sz="1050" dirty="0" smtClean="0"/>
              <a:t>Ks</a:t>
            </a:r>
            <a:endParaRPr lang="ko-K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28330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/>
              <a:t>회귀분석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2545-6E91-4A21-A8BC-0946E13A52E1}" type="datetime1">
              <a:rPr lang="ko-KR" altLang="en-US" smtClean="0"/>
              <a:pPr/>
              <a:t>2016-04-12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C37-DF51-4D41-967F-D362348E23A4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300920"/>
            <a:ext cx="5184576" cy="2229636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621904" y="5546212"/>
            <a:ext cx="30353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∴ </a:t>
            </a:r>
            <a:r>
              <a:rPr lang="ko-KR" altLang="el-GR" sz="16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𝛥𝐻</a:t>
            </a:r>
            <a:r>
              <a:rPr lang="ko-KR" altLang="el-GR" sz="11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𝑀</a:t>
            </a:r>
            <a:r>
              <a:rPr lang="en-US" altLang="ko-KR" sz="11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Cambria Math" panose="02040503050406030204" pitchFamily="18" charset="0"/>
              </a:rPr>
              <a:t>/ </a:t>
            </a:r>
            <a:r>
              <a:rPr lang="ko-KR" altLang="el-GR" sz="16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𝑋</a:t>
            </a:r>
            <a:r>
              <a:rPr lang="en-US" altLang="ko-KR" sz="16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l-GR" altLang="ko-KR" sz="16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(</a:t>
            </a:r>
            <a:r>
              <a:rPr lang="el-GR" altLang="ko-KR" sz="1600" dirty="0">
                <a:solidFill>
                  <a:srgbClr val="000000"/>
                </a:solidFill>
                <a:latin typeface="Cambria Math" panose="02040503050406030204" pitchFamily="18" charset="0"/>
              </a:rPr>
              <a:t>1−</a:t>
            </a:r>
            <a:r>
              <a:rPr lang="ko-KR" altLang="el-GR" sz="1600" dirty="0">
                <a:solidFill>
                  <a:srgbClr val="000000"/>
                </a:solidFill>
                <a:latin typeface="Cambria Math" panose="02040503050406030204" pitchFamily="18" charset="0"/>
              </a:rPr>
              <a:t>𝑋</a:t>
            </a:r>
            <a:r>
              <a:rPr lang="el-GR" altLang="ko-KR" sz="1600" dirty="0">
                <a:solidFill>
                  <a:srgbClr val="000000"/>
                </a:solidFill>
                <a:latin typeface="Cambria Math" panose="02040503050406030204" pitchFamily="18" charset="0"/>
              </a:rPr>
              <a:t>)</a:t>
            </a:r>
            <a:r>
              <a:rPr lang="en-US" altLang="ko-KR" sz="11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l-GR" altLang="ko-KR" sz="16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=</a:t>
            </a:r>
            <a:r>
              <a:rPr lang="en-US" altLang="ko-KR" sz="16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l-GR" altLang="ko-KR" sz="16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(</a:t>
            </a:r>
            <a:r>
              <a:rPr lang="ko-KR" altLang="el-GR" sz="1600" dirty="0">
                <a:solidFill>
                  <a:srgbClr val="000000"/>
                </a:solidFill>
                <a:latin typeface="Cambria Math" panose="02040503050406030204" pitchFamily="18" charset="0"/>
              </a:rPr>
              <a:t>𝐿</a:t>
            </a:r>
            <a:r>
              <a:rPr lang="el-GR" altLang="ko-KR" sz="1100" dirty="0">
                <a:solidFill>
                  <a:srgbClr val="000000"/>
                </a:solidFill>
                <a:latin typeface="Cambria Math" panose="02040503050406030204" pitchFamily="18" charset="0"/>
              </a:rPr>
              <a:t>0</a:t>
            </a:r>
            <a:r>
              <a:rPr lang="el-GR" altLang="ko-KR" sz="1600" dirty="0">
                <a:solidFill>
                  <a:srgbClr val="000000"/>
                </a:solidFill>
                <a:latin typeface="Cambria Math" panose="02040503050406030204" pitchFamily="18" charset="0"/>
              </a:rPr>
              <a:t>+</a:t>
            </a:r>
            <a:r>
              <a:rPr lang="ko-KR" altLang="el-GR" sz="1600" dirty="0">
                <a:solidFill>
                  <a:srgbClr val="000000"/>
                </a:solidFill>
                <a:latin typeface="Cambria Math" panose="02040503050406030204" pitchFamily="18" charset="0"/>
              </a:rPr>
              <a:t>𝐿</a:t>
            </a:r>
            <a:r>
              <a:rPr lang="el-GR" altLang="ko-KR" sz="1100" dirty="0">
                <a:solidFill>
                  <a:srgbClr val="000000"/>
                </a:solidFill>
                <a:latin typeface="Cambria Math" panose="02040503050406030204" pitchFamily="18" charset="0"/>
              </a:rPr>
              <a:t>1</a:t>
            </a:r>
            <a:r>
              <a:rPr lang="ko-KR" altLang="el-GR" sz="1600" dirty="0">
                <a:solidFill>
                  <a:srgbClr val="000000"/>
                </a:solidFill>
                <a:latin typeface="Cambria Math" panose="02040503050406030204" pitchFamily="18" charset="0"/>
              </a:rPr>
              <a:t>𝑋</a:t>
            </a:r>
            <a:r>
              <a:rPr lang="el-GR" altLang="ko-KR" sz="16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)</a:t>
            </a:r>
            <a:endParaRPr lang="ko-KR" altLang="en-US" sz="1600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3706978"/>
            <a:ext cx="2958516" cy="1954270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395536" y="3140968"/>
            <a:ext cx="8424936" cy="302433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762257" y="2924944"/>
            <a:ext cx="1073439" cy="38533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내용 개체 틀 6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r>
                      <a:rPr lang="ko-KR" altLang="en-US" i="1">
                        <a:latin typeface="Cambria Math" panose="02040503050406030204" pitchFamily="18" charset="0"/>
                      </a:rPr>
                      <m:t>인</m:t>
                    </m:r>
                    <m:r>
                      <a:rPr lang="ko-KR" altLang="en-US" i="1" smtClean="0">
                        <a:latin typeface="Cambria Math" panose="02040503050406030204" pitchFamily="18" charset="0"/>
                      </a:rPr>
                      <m:t>데</m:t>
                    </m:r>
                  </m:oMath>
                </a14:m>
                <a:r>
                  <a:rPr lang="ko-KR" altLang="en-US" dirty="0" smtClean="0"/>
                  <a:t> 이 값은 </a:t>
                </a:r>
                <a:r>
                  <a:rPr lang="en-US" altLang="ko-KR" dirty="0" smtClean="0"/>
                  <a:t>1</a:t>
                </a:r>
                <a:r>
                  <a:rPr lang="ko-KR" altLang="en-US" dirty="0" smtClean="0"/>
                  <a:t>에 가까울수록 오차가 거의 없다는 뜻이다</a:t>
                </a:r>
                <a:r>
                  <a:rPr lang="en-US" altLang="ko-KR" dirty="0" smtClean="0"/>
                  <a:t>.</a:t>
                </a:r>
              </a:p>
              <a:p>
                <a:r>
                  <a:rPr lang="ko-KR" altLang="en-US" dirty="0" smtClean="0"/>
                  <a:t>따라서 </a:t>
                </a:r>
                <a:r>
                  <a:rPr lang="ko-KR" altLang="en-US" dirty="0"/>
                  <a:t>식을 변형한 뒤 </a:t>
                </a:r>
                <a:r>
                  <a:rPr lang="ko-KR" altLang="en-US" dirty="0" smtClean="0"/>
                  <a:t>회귀분석 </a:t>
                </a:r>
                <a:r>
                  <a:rPr lang="en-US" altLang="ko-KR" dirty="0" smtClean="0"/>
                  <a:t>method</a:t>
                </a:r>
                <a:r>
                  <a:rPr lang="ko-KR" altLang="en-US" dirty="0" smtClean="0"/>
                  <a:t>를 이용하여 그래프를 그렸을 때 </a:t>
                </a:r>
                <a:r>
                  <a:rPr lang="en-US" altLang="ko-KR" dirty="0" smtClean="0"/>
                  <a:t>Enthalpy of mixing</a:t>
                </a:r>
                <a:r>
                  <a:rPr lang="ko-KR" altLang="en-US" dirty="0" smtClean="0"/>
                  <a:t>의 그래프의 경우 거의 오차 없이 그릴 수 있다</a:t>
                </a:r>
                <a:r>
                  <a:rPr lang="en-US" altLang="ko-KR" dirty="0" smtClean="0"/>
                  <a:t>.</a:t>
                </a:r>
              </a:p>
              <a:p>
                <a:r>
                  <a:rPr lang="en-US" altLang="ko-KR" dirty="0"/>
                  <a:t>Liquid phase</a:t>
                </a:r>
                <a:r>
                  <a:rPr lang="ko-KR" altLang="en-US"/>
                  <a:t>에서 </a:t>
                </a:r>
                <a:r>
                  <a:rPr lang="el-GR" altLang="ko-KR" smtClean="0"/>
                  <a:t>Δ</a:t>
                </a:r>
                <a:r>
                  <a:rPr lang="en-US" altLang="ko-KR" dirty="0" err="1"/>
                  <a:t>H</a:t>
                </a:r>
                <a:r>
                  <a:rPr lang="en-US" altLang="ko-KR" baseline="-25000" dirty="0" err="1"/>
                  <a:t>m</a:t>
                </a:r>
                <a:r>
                  <a:rPr lang="ko-KR" altLang="en-US" dirty="0"/>
                  <a:t>은 </a:t>
                </a:r>
                <a:r>
                  <a:rPr lang="en-US" altLang="ko-KR" dirty="0"/>
                  <a:t>sub-regular model</a:t>
                </a:r>
                <a:r>
                  <a:rPr lang="ko-KR" altLang="en-US" dirty="0" smtClean="0"/>
                  <a:t>을 사용 했을 때 그래프 </a:t>
                </a:r>
                <a:r>
                  <a:rPr lang="en-US" altLang="ko-KR" dirty="0" smtClean="0"/>
                  <a:t>fitting</a:t>
                </a:r>
                <a:r>
                  <a:rPr lang="ko-KR" altLang="en-US" dirty="0" smtClean="0"/>
                  <a:t>이 잘 된다고 볼 수 있다</a:t>
                </a:r>
                <a:r>
                  <a:rPr lang="en-US" altLang="ko-KR" dirty="0" smtClean="0"/>
                  <a:t>.</a:t>
                </a:r>
              </a:p>
              <a:p>
                <a:endParaRPr lang="en-US" altLang="ko-KR" dirty="0"/>
              </a:p>
              <a:p>
                <a:pPr marL="0" indent="0">
                  <a:buNone/>
                </a:pPr>
                <a:r>
                  <a:rPr lang="en-US" altLang="ko-KR" dirty="0" smtClean="0"/>
                  <a:t>       Summary </a:t>
                </a:r>
                <a:endParaRPr lang="ko-KR" altLang="en-US" dirty="0"/>
              </a:p>
            </p:txBody>
          </p:sp>
        </mc:Choice>
        <mc:Fallback>
          <p:sp>
            <p:nvSpPr>
              <p:cNvPr id="7" name="내용 개체 틀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>
                <a:blip r:embed="rId4"/>
                <a:stretch>
                  <a:fillRect l="-29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7334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1966</TotalTime>
  <Words>212</Words>
  <Application>Microsoft Office PowerPoint</Application>
  <PresentationFormat>화면 슬라이드 쇼(4:3)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나눔고딕</vt:lpstr>
      <vt:lpstr>맑은 고딕</vt:lpstr>
      <vt:lpstr>Cambria Math</vt:lpstr>
      <vt:lpstr>Arial</vt:lpstr>
      <vt:lpstr>나눔고딕 ExtraBold</vt:lpstr>
      <vt:lpstr>Office Theme</vt:lpstr>
      <vt:lpstr>HW#6</vt:lpstr>
      <vt:lpstr>Problem &amp; solving</vt:lpstr>
      <vt:lpstr>Code</vt:lpstr>
      <vt:lpstr>Result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GyeongHyun Jang</cp:lastModifiedBy>
  <cp:revision>185</cp:revision>
  <dcterms:created xsi:type="dcterms:W3CDTF">2013-07-11T05:04:33Z</dcterms:created>
  <dcterms:modified xsi:type="dcterms:W3CDTF">2016-04-12T05:17:12Z</dcterms:modified>
</cp:coreProperties>
</file>