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9" r:id="rId4"/>
    <p:sldId id="262" r:id="rId5"/>
    <p:sldId id="263" r:id="rId6"/>
    <p:sldId id="265" r:id="rId7"/>
    <p:sldId id="258" r:id="rId8"/>
    <p:sldId id="261" r:id="rId9"/>
    <p:sldId id="260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B21AB-69B0-481D-A34D-0F5C3FF0D21A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A9CE0-844F-47A4-9DDA-0142502112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A9CE0-844F-47A4-9DDA-01425021127B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96414" y="2130425"/>
            <a:ext cx="8161866" cy="1470025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r" defTabSz="914400" rtl="0" eaLnBrk="1" latinLnBrk="1" hangingPunct="1">
              <a:spcBef>
                <a:spcPct val="0"/>
              </a:spcBef>
              <a:buNone/>
              <a:defRPr lang="ko-KR" altLang="en-US" sz="4400" b="1" kern="1200" cap="none" spc="0" baseline="0" dirty="0">
                <a:ln w="11430">
                  <a:noFill/>
                </a:ln>
                <a:gradFill>
                  <a:gsLst>
                    <a:gs pos="0">
                      <a:srgbClr val="852F9D"/>
                    </a:gs>
                    <a:gs pos="100000">
                      <a:schemeClr val="tx1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HY헤드라인M" pitchFamily="18" charset="-127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36744" y="3319474"/>
            <a:ext cx="6721536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AB4F1E-984E-45AA-A9DD-AA17D8E919BF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D148E34-D8CB-450C-A94E-4CF27B87B6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4F1E-984E-45AA-A9DD-AA17D8E919BF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E34-D8CB-450C-A94E-4CF27B87B6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142984"/>
            <a:ext cx="2057400" cy="4983179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2984"/>
            <a:ext cx="6019800" cy="498317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4F1E-984E-45AA-A9DD-AA17D8E919BF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E34-D8CB-450C-A94E-4CF27B87B6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B76DB-606A-4A72-9650-229D6B6F69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4F1E-984E-45AA-A9DD-AA17D8E919BF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E34-D8CB-450C-A94E-4CF27B87B6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accent3">
                    <a:lumMod val="75000"/>
                  </a:schemeClr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75000"/>
                  </a:schemeClr>
                </a:solidFill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AB4F1E-984E-45AA-A9DD-AA17D8E919BF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D148E34-D8CB-450C-A94E-4CF27B87B6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05461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4F1E-984E-45AA-A9DD-AA17D8E919BF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E34-D8CB-450C-A94E-4CF27B87B6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4F1E-984E-45AA-A9DD-AA17D8E919BF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E34-D8CB-450C-A94E-4CF27B87B6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4F1E-984E-45AA-A9DD-AA17D8E919BF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E34-D8CB-450C-A94E-4CF27B87B6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4F1E-984E-45AA-A9DD-AA17D8E919BF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E34-D8CB-450C-A94E-4CF27B87B6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3008313" cy="946788"/>
          </a:xfrm>
        </p:spPr>
        <p:txBody>
          <a:bodyPr anchor="b"/>
          <a:lstStyle>
            <a:lvl1pPr algn="l">
              <a:defRPr sz="2000" b="0">
                <a:solidFill>
                  <a:schemeClr val="accent3">
                    <a:lumMod val="75000"/>
                  </a:schemeClr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1357298"/>
            <a:ext cx="5111750" cy="476886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2304086"/>
            <a:ext cx="3008313" cy="38220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4F1E-984E-45AA-A9DD-AA17D8E919BF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E34-D8CB-450C-A94E-4CF27B87B6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1285859"/>
            <a:ext cx="5486400" cy="344171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4F1E-984E-45AA-A9DD-AA17D8E919BF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E34-D8CB-450C-A94E-4CF27B87B6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02400" y="0"/>
            <a:ext cx="82296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E1AB4F1E-984E-45AA-A9DD-AA17D8E919BF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148E34-D8CB-450C-A94E-4CF27B87B6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1" hangingPunct="1">
        <a:spcBef>
          <a:spcPct val="0"/>
        </a:spcBef>
        <a:buNone/>
        <a:defRPr sz="3200" b="0" kern="1200" cap="none" spc="0" baseline="0">
          <a:ln w="18415" cmpd="sng">
            <a:noFill/>
            <a:prstDash val="solid"/>
          </a:ln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6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Final Term Report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36744" y="3571876"/>
            <a:ext cx="6721536" cy="1500198"/>
          </a:xfrm>
        </p:spPr>
        <p:txBody>
          <a:bodyPr/>
          <a:lstStyle/>
          <a:p>
            <a:r>
              <a:rPr lang="en-US" altLang="ko-KR" dirty="0" smtClean="0"/>
              <a:t>20071050</a:t>
            </a:r>
          </a:p>
          <a:p>
            <a:r>
              <a:rPr lang="ko-KR" altLang="en-US" dirty="0" smtClean="0"/>
              <a:t>오승</a:t>
            </a:r>
            <a:r>
              <a:rPr lang="ko-KR" altLang="en-US" dirty="0" smtClean="0"/>
              <a:t>재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6568" y="142876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Free Topic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54617"/>
          </a:xfrm>
        </p:spPr>
        <p:txBody>
          <a:bodyPr/>
          <a:lstStyle/>
          <a:p>
            <a:r>
              <a:rPr lang="en-US" altLang="ko-KR" dirty="0" smtClean="0"/>
              <a:t>Diffusion couple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Calculate concentration profile by solving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differential equation</a:t>
            </a:r>
          </a:p>
          <a:p>
            <a:pPr lvl="1"/>
            <a:r>
              <a:rPr lang="en-US" altLang="ko-KR" dirty="0" smtClean="0"/>
              <a:t>(ref. </a:t>
            </a:r>
            <a:r>
              <a:rPr lang="en-US" altLang="ko-KR" dirty="0" smtClean="0"/>
              <a:t>Young-won </a:t>
            </a:r>
            <a:r>
              <a:rPr lang="en-US" altLang="ko-KR" dirty="0" smtClean="0"/>
              <a:t>C</a:t>
            </a:r>
            <a:r>
              <a:rPr lang="en-US" altLang="ko-KR" dirty="0" smtClean="0"/>
              <a:t>hang, phase transformations in metals and alloys</a:t>
            </a:r>
            <a:r>
              <a:rPr lang="ko-KR" altLang="en-US" dirty="0" smtClean="0"/>
              <a:t>강의 자료</a:t>
            </a:r>
            <a:r>
              <a:rPr lang="en-US" altLang="ko-KR" dirty="0" smtClean="0"/>
              <a:t>, chap 2.)</a:t>
            </a:r>
            <a:endParaRPr lang="en-US" altLang="ko-KR" dirty="0" smtClean="0"/>
          </a:p>
        </p:txBody>
      </p:sp>
      <p:graphicFrame>
        <p:nvGraphicFramePr>
          <p:cNvPr id="26626" name="Object 33"/>
          <p:cNvGraphicFramePr>
            <a:graphicFrameLocks noChangeAspect="1"/>
          </p:cNvGraphicFramePr>
          <p:nvPr/>
        </p:nvGraphicFramePr>
        <p:xfrm>
          <a:off x="928662" y="2000240"/>
          <a:ext cx="1571634" cy="785818"/>
        </p:xfrm>
        <a:graphic>
          <a:graphicData uri="http://schemas.openxmlformats.org/presentationml/2006/ole">
            <p:oleObj spid="_x0000_s26626" name="Equation" r:id="rId3" imgW="8125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928688"/>
            <a:ext cx="2665413" cy="431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z="1800" b="1" smtClean="0">
                <a:latin typeface="Times New Roman" charset="0"/>
              </a:rPr>
              <a:t>(1) Steady state solution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1000125" y="1428750"/>
          <a:ext cx="865188" cy="528638"/>
        </p:xfrm>
        <a:graphic>
          <a:graphicData uri="http://schemas.openxmlformats.org/presentationml/2006/ole">
            <p:oleObj spid="_x0000_s22530" name="Equation" r:id="rId3" imgW="685800" imgH="419040" progId="Equation.3">
              <p:embed/>
            </p:oleObj>
          </a:graphicData>
        </a:graphic>
      </p:graphicFrame>
      <p:graphicFrame>
        <p:nvGraphicFramePr>
          <p:cNvPr id="9219" name="Object 33"/>
          <p:cNvGraphicFramePr>
            <a:graphicFrameLocks noChangeAspect="1"/>
          </p:cNvGraphicFramePr>
          <p:nvPr>
            <p:ph sz="quarter" idx="3"/>
          </p:nvPr>
        </p:nvGraphicFramePr>
        <p:xfrm>
          <a:off x="1214438" y="3000375"/>
          <a:ext cx="1000125" cy="500063"/>
        </p:xfrm>
        <a:graphic>
          <a:graphicData uri="http://schemas.openxmlformats.org/presentationml/2006/ole">
            <p:oleObj spid="_x0000_s22531" name="Equation" r:id="rId4" imgW="812520" imgH="419040" progId="Equation.3">
              <p:embed/>
            </p:oleObj>
          </a:graphicData>
        </a:graphic>
      </p:graphicFrame>
      <p:sp>
        <p:nvSpPr>
          <p:cNvPr id="9226" name="Rectangle 4"/>
          <p:cNvSpPr>
            <a:spLocks noChangeArrowheads="1"/>
          </p:cNvSpPr>
          <p:nvPr/>
        </p:nvSpPr>
        <p:spPr bwMode="auto">
          <a:xfrm>
            <a:off x="571500" y="2143125"/>
            <a:ext cx="35274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altLang="ko-KR" sz="1800"/>
              <a:t>(2) Non-steady state solution</a:t>
            </a:r>
          </a:p>
        </p:txBody>
      </p:sp>
      <p:sp>
        <p:nvSpPr>
          <p:cNvPr id="9227" name="AutoShape 8"/>
          <p:cNvSpPr>
            <a:spLocks noChangeArrowheads="1"/>
          </p:cNvSpPr>
          <p:nvPr/>
        </p:nvSpPr>
        <p:spPr bwMode="auto">
          <a:xfrm>
            <a:off x="1928813" y="1643063"/>
            <a:ext cx="433387" cy="144462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228" name="Text Box 9"/>
          <p:cNvSpPr txBox="1">
            <a:spLocks noChangeArrowheads="1"/>
          </p:cNvSpPr>
          <p:nvPr/>
        </p:nvSpPr>
        <p:spPr bwMode="auto">
          <a:xfrm>
            <a:off x="2500313" y="1428750"/>
            <a:ext cx="16557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c(x)=A</a:t>
            </a:r>
            <a:r>
              <a:rPr lang="en-US" altLang="ko-KR" sz="1600" baseline="-25000">
                <a:solidFill>
                  <a:srgbClr val="000000"/>
                </a:solidFill>
              </a:rPr>
              <a:t>1 </a:t>
            </a:r>
            <a:r>
              <a:rPr lang="en-US" altLang="ko-KR" sz="1600">
                <a:solidFill>
                  <a:srgbClr val="000000"/>
                </a:solidFill>
              </a:rPr>
              <a:t>x+A</a:t>
            </a:r>
            <a:r>
              <a:rPr lang="en-US" altLang="ko-KR" sz="1600" baseline="-25000">
                <a:solidFill>
                  <a:srgbClr val="000000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ko-KR" sz="1600" i="1">
                <a:solidFill>
                  <a:srgbClr val="000000"/>
                </a:solidFill>
              </a:rPr>
              <a:t>       </a:t>
            </a:r>
            <a:r>
              <a:rPr lang="en-US" altLang="ko-KR" sz="1600" b="0" i="1">
                <a:solidFill>
                  <a:srgbClr val="000000"/>
                </a:solidFill>
              </a:rPr>
              <a:t>D: const</a:t>
            </a:r>
          </a:p>
        </p:txBody>
      </p:sp>
      <p:sp>
        <p:nvSpPr>
          <p:cNvPr id="9229" name="Text Box 10"/>
          <p:cNvSpPr txBox="1">
            <a:spLocks noChangeArrowheads="1"/>
          </p:cNvSpPr>
          <p:nvPr/>
        </p:nvSpPr>
        <p:spPr bwMode="auto">
          <a:xfrm>
            <a:off x="4572000" y="714375"/>
            <a:ext cx="19446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/>
              <a:t>ex) H</a:t>
            </a:r>
            <a:r>
              <a:rPr lang="en-US" altLang="ko-KR" sz="1600" baseline="-25000"/>
              <a:t>2</a:t>
            </a:r>
            <a:r>
              <a:rPr lang="en-US" altLang="ko-KR" sz="1600"/>
              <a:t> gas tank</a:t>
            </a:r>
          </a:p>
        </p:txBody>
      </p:sp>
      <p:sp>
        <p:nvSpPr>
          <p:cNvPr id="9230" name="Line 16"/>
          <p:cNvSpPr>
            <a:spLocks noChangeShapeType="1"/>
          </p:cNvSpPr>
          <p:nvPr/>
        </p:nvSpPr>
        <p:spPr bwMode="auto">
          <a:xfrm>
            <a:off x="7667625" y="692150"/>
            <a:ext cx="0" cy="144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231" name="Text Box 17"/>
          <p:cNvSpPr txBox="1">
            <a:spLocks noChangeArrowheads="1"/>
          </p:cNvSpPr>
          <p:nvPr/>
        </p:nvSpPr>
        <p:spPr bwMode="auto">
          <a:xfrm>
            <a:off x="6858000" y="1428750"/>
            <a:ext cx="287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232" name="Text Box 18"/>
          <p:cNvSpPr txBox="1">
            <a:spLocks noChangeArrowheads="1"/>
          </p:cNvSpPr>
          <p:nvPr/>
        </p:nvSpPr>
        <p:spPr bwMode="auto">
          <a:xfrm>
            <a:off x="7858125" y="1428750"/>
            <a:ext cx="2873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9233" name="Text Box 19"/>
          <p:cNvSpPr txBox="1">
            <a:spLocks noChangeArrowheads="1"/>
          </p:cNvSpPr>
          <p:nvPr/>
        </p:nvSpPr>
        <p:spPr bwMode="auto">
          <a:xfrm>
            <a:off x="6804025" y="549275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9234" name="Text Box 20"/>
          <p:cNvSpPr txBox="1">
            <a:spLocks noChangeArrowheads="1"/>
          </p:cNvSpPr>
          <p:nvPr/>
        </p:nvSpPr>
        <p:spPr bwMode="auto">
          <a:xfrm>
            <a:off x="7215188" y="2071688"/>
            <a:ext cx="287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Symbol" pitchFamily="18" charset="2"/>
              </a:rPr>
              <a:t>d</a:t>
            </a:r>
          </a:p>
        </p:txBody>
      </p:sp>
      <p:sp>
        <p:nvSpPr>
          <p:cNvPr id="9235" name="Text Box 23"/>
          <p:cNvSpPr txBox="1">
            <a:spLocks noChangeArrowheads="1"/>
          </p:cNvSpPr>
          <p:nvPr/>
        </p:nvSpPr>
        <p:spPr bwMode="auto">
          <a:xfrm>
            <a:off x="6804025" y="765175"/>
            <a:ext cx="433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c</a:t>
            </a:r>
            <a:r>
              <a:rPr lang="en-US" altLang="ko-KR" sz="1600" baseline="-25000">
                <a:solidFill>
                  <a:srgbClr val="000000"/>
                </a:solidFill>
              </a:rPr>
              <a:t>o</a:t>
            </a:r>
          </a:p>
        </p:txBody>
      </p:sp>
      <p:graphicFrame>
        <p:nvGraphicFramePr>
          <p:cNvPr id="9220" name="Object 25"/>
          <p:cNvGraphicFramePr>
            <a:graphicFrameLocks noChangeAspect="1"/>
          </p:cNvGraphicFramePr>
          <p:nvPr/>
        </p:nvGraphicFramePr>
        <p:xfrm>
          <a:off x="4714875" y="1046163"/>
          <a:ext cx="1928813" cy="1212850"/>
        </p:xfrm>
        <a:graphic>
          <a:graphicData uri="http://schemas.openxmlformats.org/presentationml/2006/ole">
            <p:oleObj spid="_x0000_s22532" name="Equation" r:id="rId5" imgW="1434960" imgH="901440" progId="Equation.3">
              <p:embed/>
            </p:oleObj>
          </a:graphicData>
        </a:graphic>
      </p:graphicFrame>
      <p:sp>
        <p:nvSpPr>
          <p:cNvPr id="9236" name="Rectangle 28"/>
          <p:cNvSpPr>
            <a:spLocks noChangeArrowheads="1"/>
          </p:cNvSpPr>
          <p:nvPr/>
        </p:nvSpPr>
        <p:spPr bwMode="auto">
          <a:xfrm>
            <a:off x="571500" y="500063"/>
            <a:ext cx="3959225" cy="3603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CC"/>
              </a:buClr>
              <a:buSzPct val="80000"/>
              <a:buFont typeface="Wingdings" pitchFamily="2" charset="2"/>
              <a:buChar char="u"/>
            </a:pPr>
            <a:r>
              <a:rPr lang="en-US" altLang="ko-KR">
                <a:solidFill>
                  <a:srgbClr val="0000CC"/>
                </a:solidFill>
              </a:rPr>
              <a:t>Solutions of diffusion equation</a:t>
            </a:r>
          </a:p>
        </p:txBody>
      </p:sp>
      <p:sp>
        <p:nvSpPr>
          <p:cNvPr id="9237" name="Text Box 29"/>
          <p:cNvSpPr txBox="1">
            <a:spLocks noChangeArrowheads="1"/>
          </p:cNvSpPr>
          <p:nvPr/>
        </p:nvSpPr>
        <p:spPr bwMode="auto">
          <a:xfrm>
            <a:off x="928688" y="2500313"/>
            <a:ext cx="43211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 b="0" i="1"/>
              <a:t>- bounded solution in an infinite medium:</a:t>
            </a:r>
            <a:endParaRPr lang="en-US" altLang="ko-KR" sz="1600" b="0">
              <a:solidFill>
                <a:srgbClr val="000000"/>
              </a:solidFill>
            </a:endParaRPr>
          </a:p>
        </p:txBody>
      </p:sp>
      <p:graphicFrame>
        <p:nvGraphicFramePr>
          <p:cNvPr id="9221" name="Object 30"/>
          <p:cNvGraphicFramePr>
            <a:graphicFrameLocks noChangeAspect="1"/>
          </p:cNvGraphicFramePr>
          <p:nvPr/>
        </p:nvGraphicFramePr>
        <p:xfrm>
          <a:off x="4643438" y="2428875"/>
          <a:ext cx="2011362" cy="585788"/>
        </p:xfrm>
        <a:graphic>
          <a:graphicData uri="http://schemas.openxmlformats.org/presentationml/2006/ole">
            <p:oleObj spid="_x0000_s22533" name="Equation" r:id="rId6" imgW="1396800" imgH="457200" progId="Equation.3">
              <p:embed/>
            </p:oleObj>
          </a:graphicData>
        </a:graphic>
      </p:graphicFrame>
      <p:sp>
        <p:nvSpPr>
          <p:cNvPr id="9238" name="Text Box 36"/>
          <p:cNvSpPr txBox="1">
            <a:spLocks noChangeArrowheads="1"/>
          </p:cNvSpPr>
          <p:nvPr/>
        </p:nvSpPr>
        <p:spPr bwMode="auto">
          <a:xfrm>
            <a:off x="2286000" y="3071813"/>
            <a:ext cx="3455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0" i="1"/>
              <a:t>with the initial condition; </a:t>
            </a:r>
            <a:r>
              <a:rPr lang="en-US" altLang="ko-KR" sz="1600" i="1">
                <a:solidFill>
                  <a:srgbClr val="000000"/>
                </a:solidFill>
              </a:rPr>
              <a:t>c(x,0) = g(x)</a:t>
            </a:r>
          </a:p>
        </p:txBody>
      </p:sp>
      <p:sp>
        <p:nvSpPr>
          <p:cNvPr id="9239" name="Text Box 37"/>
          <p:cNvSpPr txBox="1">
            <a:spLocks noChangeArrowheads="1"/>
          </p:cNvSpPr>
          <p:nvPr/>
        </p:nvSpPr>
        <p:spPr bwMode="auto">
          <a:xfrm>
            <a:off x="1000125" y="3714750"/>
            <a:ext cx="44640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 b="0" i="1"/>
              <a:t>- Use the Fourier transformation method</a:t>
            </a:r>
          </a:p>
        </p:txBody>
      </p:sp>
      <p:graphicFrame>
        <p:nvGraphicFramePr>
          <p:cNvPr id="9222" name="Object 39"/>
          <p:cNvGraphicFramePr>
            <a:graphicFrameLocks noChangeAspect="1"/>
          </p:cNvGraphicFramePr>
          <p:nvPr/>
        </p:nvGraphicFramePr>
        <p:xfrm>
          <a:off x="1096963" y="4195763"/>
          <a:ext cx="2633662" cy="1204912"/>
        </p:xfrm>
        <a:graphic>
          <a:graphicData uri="http://schemas.openxmlformats.org/presentationml/2006/ole">
            <p:oleObj spid="_x0000_s22534" name="Equation" r:id="rId7" imgW="1587240" imgH="876240" progId="Equation.3">
              <p:embed/>
            </p:oleObj>
          </a:graphicData>
        </a:graphic>
      </p:graphicFrame>
      <p:graphicFrame>
        <p:nvGraphicFramePr>
          <p:cNvPr id="9223" name="Object 40"/>
          <p:cNvGraphicFramePr>
            <a:graphicFrameLocks noChangeAspect="1"/>
          </p:cNvGraphicFramePr>
          <p:nvPr/>
        </p:nvGraphicFramePr>
        <p:xfrm>
          <a:off x="4357688" y="4786313"/>
          <a:ext cx="3087687" cy="668337"/>
        </p:xfrm>
        <a:graphic>
          <a:graphicData uri="http://schemas.openxmlformats.org/presentationml/2006/ole">
            <p:oleObj spid="_x0000_s22535" name="Equation" r:id="rId8" imgW="1854000" imgH="431640" progId="Equation.3">
              <p:embed/>
            </p:oleObj>
          </a:graphicData>
        </a:graphic>
      </p:graphicFrame>
      <p:sp>
        <p:nvSpPr>
          <p:cNvPr id="9240" name="AutoShape 42"/>
          <p:cNvSpPr>
            <a:spLocks noChangeArrowheads="1"/>
          </p:cNvSpPr>
          <p:nvPr/>
        </p:nvSpPr>
        <p:spPr bwMode="auto">
          <a:xfrm>
            <a:off x="3714750" y="5072063"/>
            <a:ext cx="571500" cy="142875"/>
          </a:xfrm>
          <a:prstGeom prst="rightArrow">
            <a:avLst>
              <a:gd name="adj1" fmla="val 50000"/>
              <a:gd name="adj2" fmla="val 4172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9224" name="Object 44"/>
          <p:cNvGraphicFramePr>
            <a:graphicFrameLocks noChangeAspect="1"/>
          </p:cNvGraphicFramePr>
          <p:nvPr/>
        </p:nvGraphicFramePr>
        <p:xfrm>
          <a:off x="1000125" y="5572125"/>
          <a:ext cx="5429250" cy="571500"/>
        </p:xfrm>
        <a:graphic>
          <a:graphicData uri="http://schemas.openxmlformats.org/presentationml/2006/ole">
            <p:oleObj spid="_x0000_s22536" name="Equation" r:id="rId9" imgW="3720960" imgH="444240" progId="Equation.3">
              <p:embed/>
            </p:oleObj>
          </a:graphicData>
        </a:graphic>
      </p:graphicFrame>
      <p:sp>
        <p:nvSpPr>
          <p:cNvPr id="9241" name="Text Box 45"/>
          <p:cNvSpPr txBox="1">
            <a:spLocks noChangeArrowheads="1"/>
          </p:cNvSpPr>
          <p:nvPr/>
        </p:nvSpPr>
        <p:spPr bwMode="auto">
          <a:xfrm>
            <a:off x="6429375" y="5715000"/>
            <a:ext cx="2071688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800"/>
              </a:lnSpc>
              <a:spcBef>
                <a:spcPct val="50000"/>
              </a:spcBef>
              <a:buFontTx/>
              <a:buChar char="-"/>
            </a:pPr>
            <a:r>
              <a:rPr lang="en-US" altLang="ko-KR" sz="1400" b="0" i="1"/>
              <a:t> Fourier transformation </a:t>
            </a:r>
          </a:p>
          <a:p>
            <a:pPr>
              <a:lnSpc>
                <a:spcPts val="800"/>
              </a:lnSpc>
              <a:spcBef>
                <a:spcPct val="50000"/>
              </a:spcBef>
            </a:pPr>
            <a:r>
              <a:rPr lang="en-US" altLang="ko-KR" sz="1400" b="0" i="1"/>
              <a:t>  of Fick’s 2</a:t>
            </a:r>
            <a:r>
              <a:rPr lang="en-US" altLang="ko-KR" sz="1400" b="0" i="1" baseline="30000"/>
              <a:t>nd</a:t>
            </a:r>
            <a:r>
              <a:rPr lang="en-US" altLang="ko-KR" sz="1400" b="0" i="1"/>
              <a:t> law</a:t>
            </a:r>
          </a:p>
        </p:txBody>
      </p:sp>
      <p:sp>
        <p:nvSpPr>
          <p:cNvPr id="9242" name="Rectangle 22"/>
          <p:cNvSpPr>
            <a:spLocks noChangeArrowheads="1"/>
          </p:cNvSpPr>
          <p:nvPr/>
        </p:nvSpPr>
        <p:spPr bwMode="auto">
          <a:xfrm>
            <a:off x="4786313" y="6286500"/>
            <a:ext cx="35258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r>
              <a:rPr lang="en-US" altLang="ko-KR" sz="1400" i="1">
                <a:solidFill>
                  <a:srgbClr val="C00000"/>
                </a:solidFill>
              </a:rPr>
              <a:t>AMSE 312  Diffusion &amp; Phase transitions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7072313" y="714375"/>
            <a:ext cx="571500" cy="135731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244" name="Line 15"/>
          <p:cNvSpPr>
            <a:spLocks noChangeShapeType="1"/>
          </p:cNvSpPr>
          <p:nvPr/>
        </p:nvSpPr>
        <p:spPr bwMode="auto">
          <a:xfrm>
            <a:off x="7072313" y="1571625"/>
            <a:ext cx="863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245" name="Line 12"/>
          <p:cNvSpPr>
            <a:spLocks noChangeShapeType="1"/>
          </p:cNvSpPr>
          <p:nvPr/>
        </p:nvSpPr>
        <p:spPr bwMode="auto">
          <a:xfrm rot="60000" flipH="1" flipV="1">
            <a:off x="7072313" y="571500"/>
            <a:ext cx="20637" cy="16335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246" name="Line 22"/>
          <p:cNvSpPr>
            <a:spLocks noChangeShapeType="1"/>
          </p:cNvSpPr>
          <p:nvPr/>
        </p:nvSpPr>
        <p:spPr bwMode="auto">
          <a:xfrm flipH="1" flipV="1">
            <a:off x="7072313" y="928688"/>
            <a:ext cx="574675" cy="64770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247" name="Line 21"/>
          <p:cNvSpPr>
            <a:spLocks noChangeShapeType="1"/>
          </p:cNvSpPr>
          <p:nvPr/>
        </p:nvSpPr>
        <p:spPr bwMode="auto">
          <a:xfrm>
            <a:off x="7072313" y="2071688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500063"/>
            <a:ext cx="8229600" cy="3603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b="1" i="1" smtClean="0">
                <a:latin typeface="Times New Roman" charset="0"/>
              </a:rPr>
              <a:t>- </a:t>
            </a:r>
            <a:r>
              <a:rPr lang="en-US" altLang="ko-KR" sz="1600" b="1" i="1" smtClean="0">
                <a:latin typeface="Times New Roman" charset="0"/>
              </a:rPr>
              <a:t>Partial integration of the right hand side term twice yields transformed diffusion eq.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928688" y="928688"/>
          <a:ext cx="1400175" cy="509587"/>
        </p:xfrm>
        <a:graphic>
          <a:graphicData uri="http://schemas.openxmlformats.org/presentationml/2006/ole">
            <p:oleObj spid="_x0000_s23554" name="Equation" r:id="rId3" imgW="1041120" imgH="406080" progId="Equation.3">
              <p:embed/>
            </p:oleObj>
          </a:graphicData>
        </a:graphic>
      </p:graphicFrame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3214688" y="1357313"/>
          <a:ext cx="3286125" cy="596900"/>
        </p:xfrm>
        <a:graphic>
          <a:graphicData uri="http://schemas.openxmlformats.org/presentationml/2006/ole">
            <p:oleObj spid="_x0000_s23555" name="Equation" r:id="rId4" imgW="2323800" imgH="431640" progId="Equation.3">
              <p:embed/>
            </p:oleObj>
          </a:graphicData>
        </a:graphic>
      </p:graphicFrame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5580063" y="1268413"/>
            <a:ext cx="288925" cy="21590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251" name="Text Box 14"/>
          <p:cNvSpPr txBox="1">
            <a:spLocks noChangeArrowheads="1"/>
          </p:cNvSpPr>
          <p:nvPr/>
        </p:nvSpPr>
        <p:spPr bwMode="auto">
          <a:xfrm>
            <a:off x="5867400" y="1052513"/>
            <a:ext cx="71913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c(x</a:t>
            </a:r>
            <a:r>
              <a:rPr lang="en-US" altLang="ko-KR" sz="16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Times New Roman" charset="0"/>
              </a:rPr>
              <a:t>’</a:t>
            </a:r>
            <a:r>
              <a:rPr lang="en-US" altLang="ko-KR" sz="1600">
                <a:solidFill>
                  <a:srgbClr val="000000"/>
                </a:solidFill>
              </a:rPr>
              <a:t>,0)</a:t>
            </a:r>
          </a:p>
        </p:txBody>
      </p:sp>
      <p:sp>
        <p:nvSpPr>
          <p:cNvPr id="10252" name="Text Box 15"/>
          <p:cNvSpPr txBox="1">
            <a:spLocks noChangeArrowheads="1"/>
          </p:cNvSpPr>
          <p:nvPr/>
        </p:nvSpPr>
        <p:spPr bwMode="auto">
          <a:xfrm>
            <a:off x="539750" y="2060575"/>
            <a:ext cx="331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i="1"/>
              <a:t>- </a:t>
            </a:r>
            <a:r>
              <a:rPr lang="en-US" altLang="ko-KR" sz="1600" i="1"/>
              <a:t>Inverse transformation</a:t>
            </a:r>
          </a:p>
        </p:txBody>
      </p:sp>
      <p:graphicFrame>
        <p:nvGraphicFramePr>
          <p:cNvPr id="10244" name="Object 16"/>
          <p:cNvGraphicFramePr>
            <a:graphicFrameLocks noChangeAspect="1"/>
          </p:cNvGraphicFramePr>
          <p:nvPr/>
        </p:nvGraphicFramePr>
        <p:xfrm>
          <a:off x="928688" y="2428875"/>
          <a:ext cx="6713537" cy="588963"/>
        </p:xfrm>
        <a:graphic>
          <a:graphicData uri="http://schemas.openxmlformats.org/presentationml/2006/ole">
            <p:oleObj spid="_x0000_s23556" name="Equation" r:id="rId5" imgW="3962160" imgH="431640" progId="Equation.3">
              <p:embed/>
            </p:oleObj>
          </a:graphicData>
        </a:graphic>
      </p:graphicFrame>
      <p:sp>
        <p:nvSpPr>
          <p:cNvPr id="10253" name="AutoShape 19"/>
          <p:cNvSpPr>
            <a:spLocks/>
          </p:cNvSpPr>
          <p:nvPr/>
        </p:nvSpPr>
        <p:spPr bwMode="auto">
          <a:xfrm rot="-5400000">
            <a:off x="6577806" y="1637507"/>
            <a:ext cx="73025" cy="1655762"/>
          </a:xfrm>
          <a:prstGeom prst="rightBrace">
            <a:avLst>
              <a:gd name="adj1" fmla="val 188949"/>
              <a:gd name="adj2" fmla="val 50000"/>
            </a:avLst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54" name="Rectangle 20"/>
          <p:cNvSpPr>
            <a:spLocks noChangeArrowheads="1"/>
          </p:cNvSpPr>
          <p:nvPr/>
        </p:nvSpPr>
        <p:spPr bwMode="auto">
          <a:xfrm>
            <a:off x="6357938" y="2071688"/>
            <a:ext cx="6477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000000"/>
                </a:solidFill>
              </a:rPr>
              <a:t>I (x</a:t>
            </a:r>
            <a:r>
              <a:rPr lang="en-US" altLang="ko-KR" sz="16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’</a:t>
            </a:r>
            <a:r>
              <a:rPr lang="en-US" altLang="ko-KR" sz="16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0255" name="AutoShape 25"/>
          <p:cNvSpPr>
            <a:spLocks/>
          </p:cNvSpPr>
          <p:nvPr/>
        </p:nvSpPr>
        <p:spPr bwMode="auto">
          <a:xfrm rot="-5400000">
            <a:off x="3501232" y="3144043"/>
            <a:ext cx="69850" cy="1071563"/>
          </a:xfrm>
          <a:prstGeom prst="rightBrace">
            <a:avLst>
              <a:gd name="adj1" fmla="val 75568"/>
              <a:gd name="adj2" fmla="val 47796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56" name="Line 26"/>
          <p:cNvSpPr>
            <a:spLocks noChangeShapeType="1"/>
          </p:cNvSpPr>
          <p:nvPr/>
        </p:nvSpPr>
        <p:spPr bwMode="auto">
          <a:xfrm flipV="1">
            <a:off x="3563938" y="342900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257" name="Line 29"/>
          <p:cNvSpPr>
            <a:spLocks noChangeShapeType="1"/>
          </p:cNvSpPr>
          <p:nvPr/>
        </p:nvSpPr>
        <p:spPr bwMode="auto">
          <a:xfrm>
            <a:off x="6084888" y="4437063"/>
            <a:ext cx="2374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258" name="Line 30"/>
          <p:cNvSpPr>
            <a:spLocks noChangeShapeType="1"/>
          </p:cNvSpPr>
          <p:nvPr/>
        </p:nvSpPr>
        <p:spPr bwMode="auto">
          <a:xfrm flipV="1">
            <a:off x="7235825" y="3213100"/>
            <a:ext cx="0" cy="12239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259" name="Arc 31"/>
          <p:cNvSpPr>
            <a:spLocks/>
          </p:cNvSpPr>
          <p:nvPr/>
        </p:nvSpPr>
        <p:spPr bwMode="auto">
          <a:xfrm>
            <a:off x="7235825" y="3573463"/>
            <a:ext cx="288925" cy="431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60" name="Arc 32"/>
          <p:cNvSpPr>
            <a:spLocks/>
          </p:cNvSpPr>
          <p:nvPr/>
        </p:nvSpPr>
        <p:spPr bwMode="auto">
          <a:xfrm flipH="1" flipV="1">
            <a:off x="7524750" y="3933825"/>
            <a:ext cx="649288" cy="431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61" name="Arc 34"/>
          <p:cNvSpPr>
            <a:spLocks/>
          </p:cNvSpPr>
          <p:nvPr/>
        </p:nvSpPr>
        <p:spPr bwMode="auto">
          <a:xfrm flipV="1">
            <a:off x="6300788" y="3933825"/>
            <a:ext cx="649287" cy="431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62" name="Arc 35"/>
          <p:cNvSpPr>
            <a:spLocks/>
          </p:cNvSpPr>
          <p:nvPr/>
        </p:nvSpPr>
        <p:spPr bwMode="auto">
          <a:xfrm flipH="1">
            <a:off x="6948488" y="3573463"/>
            <a:ext cx="288925" cy="431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63" name="Text Box 38"/>
          <p:cNvSpPr txBox="1">
            <a:spLocks noChangeArrowheads="1"/>
          </p:cNvSpPr>
          <p:nvPr/>
        </p:nvSpPr>
        <p:spPr bwMode="auto">
          <a:xfrm>
            <a:off x="8101013" y="4365625"/>
            <a:ext cx="288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Symbol" pitchFamily="18" charset="2"/>
              </a:rPr>
              <a:t>h</a:t>
            </a:r>
          </a:p>
        </p:txBody>
      </p:sp>
      <p:sp>
        <p:nvSpPr>
          <p:cNvPr id="10264" name="Rectangle 40"/>
          <p:cNvSpPr>
            <a:spLocks noChangeArrowheads="1"/>
          </p:cNvSpPr>
          <p:nvPr/>
        </p:nvSpPr>
        <p:spPr bwMode="auto">
          <a:xfrm>
            <a:off x="4140200" y="3213100"/>
            <a:ext cx="657225" cy="34607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Symbol" pitchFamily="18" charset="2"/>
              </a:rPr>
              <a:t>h</a:t>
            </a:r>
            <a:r>
              <a:rPr lang="en-US" altLang="ko-KR" sz="1600" baseline="30000">
                <a:solidFill>
                  <a:srgbClr val="000000"/>
                </a:solidFill>
              </a:rPr>
              <a:t>2</a:t>
            </a:r>
            <a:r>
              <a:rPr lang="en-US" altLang="ko-KR" sz="1600">
                <a:solidFill>
                  <a:srgbClr val="000000"/>
                </a:solidFill>
              </a:rPr>
              <a:t>/Dt</a:t>
            </a:r>
          </a:p>
        </p:txBody>
      </p:sp>
      <p:sp>
        <p:nvSpPr>
          <p:cNvPr id="10265" name="Text Box 41"/>
          <p:cNvSpPr txBox="1">
            <a:spLocks noChangeArrowheads="1"/>
          </p:cNvSpPr>
          <p:nvPr/>
        </p:nvSpPr>
        <p:spPr bwMode="auto">
          <a:xfrm>
            <a:off x="7092950" y="4437063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266" name="Text Box 42"/>
          <p:cNvSpPr txBox="1">
            <a:spLocks noChangeArrowheads="1"/>
          </p:cNvSpPr>
          <p:nvPr/>
        </p:nvSpPr>
        <p:spPr bwMode="auto">
          <a:xfrm>
            <a:off x="7164388" y="3284538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1.0</a:t>
            </a:r>
          </a:p>
        </p:txBody>
      </p:sp>
      <p:sp>
        <p:nvSpPr>
          <p:cNvPr id="10267" name="Text Box 43"/>
          <p:cNvSpPr txBox="1">
            <a:spLocks noChangeArrowheads="1"/>
          </p:cNvSpPr>
          <p:nvPr/>
        </p:nvSpPr>
        <p:spPr bwMode="auto">
          <a:xfrm>
            <a:off x="6357938" y="4786313"/>
            <a:ext cx="1714500" cy="249237"/>
          </a:xfrm>
          <a:prstGeom prst="rect">
            <a:avLst/>
          </a:prstGeom>
          <a:solidFill>
            <a:srgbClr val="47FF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200"/>
              </a:lnSpc>
              <a:spcBef>
                <a:spcPct val="50000"/>
              </a:spcBef>
            </a:pPr>
            <a:r>
              <a:rPr lang="en-US" altLang="ko-KR" sz="1400" i="1"/>
              <a:t>Gaussian error fcn</a:t>
            </a:r>
          </a:p>
        </p:txBody>
      </p:sp>
      <p:sp>
        <p:nvSpPr>
          <p:cNvPr id="10268" name="Line 45"/>
          <p:cNvSpPr>
            <a:spLocks noChangeShapeType="1"/>
          </p:cNvSpPr>
          <p:nvPr/>
        </p:nvSpPr>
        <p:spPr bwMode="auto">
          <a:xfrm flipV="1">
            <a:off x="3071813" y="4214813"/>
            <a:ext cx="2928937" cy="357187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10245" name="Object 46"/>
          <p:cNvGraphicFramePr>
            <a:graphicFrameLocks noChangeAspect="1"/>
          </p:cNvGraphicFramePr>
          <p:nvPr/>
        </p:nvGraphicFramePr>
        <p:xfrm>
          <a:off x="1168400" y="5349875"/>
          <a:ext cx="3476625" cy="660400"/>
        </p:xfrm>
        <a:graphic>
          <a:graphicData uri="http://schemas.openxmlformats.org/presentationml/2006/ole">
            <p:oleObj spid="_x0000_s23557" name="Equation" r:id="rId6" imgW="2349360" imgH="482400" progId="Equation.3">
              <p:embed/>
            </p:oleObj>
          </a:graphicData>
        </a:graphic>
      </p:graphicFrame>
      <p:sp>
        <p:nvSpPr>
          <p:cNvPr id="30" name="직사각형 29"/>
          <p:cNvSpPr/>
          <p:nvPr/>
        </p:nvSpPr>
        <p:spPr>
          <a:xfrm>
            <a:off x="6000750" y="3071813"/>
            <a:ext cx="2500313" cy="200025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2428875" y="5072063"/>
          <a:ext cx="314325" cy="265112"/>
        </p:xfrm>
        <a:graphic>
          <a:graphicData uri="http://schemas.openxmlformats.org/presentationml/2006/ole">
            <p:oleObj spid="_x0000_s23558" name="Equation" r:id="rId7" imgW="253800" imgH="228600" progId="Equation.3">
              <p:embed/>
            </p:oleObj>
          </a:graphicData>
        </a:graphic>
      </p:graphicFrame>
      <p:sp>
        <p:nvSpPr>
          <p:cNvPr id="10270" name="Text Box 29"/>
          <p:cNvSpPr txBox="1">
            <a:spLocks noChangeArrowheads="1"/>
          </p:cNvSpPr>
          <p:nvPr/>
        </p:nvSpPr>
        <p:spPr bwMode="auto">
          <a:xfrm>
            <a:off x="4714875" y="5572125"/>
            <a:ext cx="3571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 b="0" i="1"/>
              <a:t>- bounded solution in an infinite medium</a:t>
            </a:r>
            <a:endParaRPr lang="en-US" altLang="ko-KR" sz="1600" b="0">
              <a:solidFill>
                <a:srgbClr val="000000"/>
              </a:solidFill>
            </a:endParaRPr>
          </a:p>
        </p:txBody>
      </p:sp>
      <p:sp>
        <p:nvSpPr>
          <p:cNvPr id="10271" name="Rectangle 22"/>
          <p:cNvSpPr>
            <a:spLocks noChangeArrowheads="1"/>
          </p:cNvSpPr>
          <p:nvPr/>
        </p:nvSpPr>
        <p:spPr bwMode="auto">
          <a:xfrm>
            <a:off x="4786313" y="6286500"/>
            <a:ext cx="35258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r>
              <a:rPr lang="en-US" altLang="ko-KR" sz="1400" i="1">
                <a:solidFill>
                  <a:srgbClr val="C00000"/>
                </a:solidFill>
              </a:rPr>
              <a:t>AMSE 312  Diffusion &amp; Phase transitions</a:t>
            </a:r>
          </a:p>
        </p:txBody>
      </p:sp>
      <p:graphicFrame>
        <p:nvGraphicFramePr>
          <p:cNvPr id="10247" name="Object 32"/>
          <p:cNvGraphicFramePr>
            <a:graphicFrameLocks noChangeAspect="1"/>
          </p:cNvGraphicFramePr>
          <p:nvPr/>
        </p:nvGraphicFramePr>
        <p:xfrm>
          <a:off x="2928938" y="1000125"/>
          <a:ext cx="2143125" cy="357188"/>
        </p:xfrm>
        <a:graphic>
          <a:graphicData uri="http://schemas.openxmlformats.org/presentationml/2006/ole">
            <p:oleObj spid="_x0000_s23559" name="Equation" r:id="rId8" imgW="1396800" imgH="253800" progId="Equation.3">
              <p:embed/>
            </p:oleObj>
          </a:graphicData>
        </a:graphic>
      </p:graphicFrame>
      <p:sp>
        <p:nvSpPr>
          <p:cNvPr id="10272" name="AutoShape 8"/>
          <p:cNvSpPr>
            <a:spLocks noChangeArrowheads="1"/>
          </p:cNvSpPr>
          <p:nvPr/>
        </p:nvSpPr>
        <p:spPr bwMode="auto">
          <a:xfrm>
            <a:off x="2428875" y="1143000"/>
            <a:ext cx="433388" cy="144463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" name="직사각형 34"/>
          <p:cNvSpPr/>
          <p:nvPr/>
        </p:nvSpPr>
        <p:spPr>
          <a:xfrm>
            <a:off x="2143125" y="4572000"/>
            <a:ext cx="928688" cy="5000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graphicFrame>
        <p:nvGraphicFramePr>
          <p:cNvPr id="10248" name="Object 22"/>
          <p:cNvGraphicFramePr>
            <a:graphicFrameLocks noChangeAspect="1"/>
          </p:cNvGraphicFramePr>
          <p:nvPr/>
        </p:nvGraphicFramePr>
        <p:xfrm>
          <a:off x="879475" y="3122613"/>
          <a:ext cx="4240213" cy="2054225"/>
        </p:xfrm>
        <a:graphic>
          <a:graphicData uri="http://schemas.openxmlformats.org/presentationml/2006/ole">
            <p:oleObj spid="_x0000_s23560" name="Equation" r:id="rId9" imgW="2920680" imgH="1384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7" name="Rectangle 4"/>
          <p:cNvSpPr>
            <a:spLocks noGrp="1" noChangeArrowheads="1"/>
          </p:cNvSpPr>
          <p:nvPr>
            <p:ph type="title"/>
          </p:nvPr>
        </p:nvSpPr>
        <p:spPr>
          <a:xfrm>
            <a:off x="857250" y="642938"/>
            <a:ext cx="2314575" cy="3429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itchFamily="2" charset="2"/>
              <a:buChar char="l"/>
            </a:pPr>
            <a:r>
              <a:rPr lang="en-US" altLang="ko-KR" sz="1800" b="1" smtClean="0">
                <a:solidFill>
                  <a:srgbClr val="0000CC"/>
                </a:solidFill>
                <a:latin typeface="Times New Roman" charset="0"/>
              </a:rPr>
              <a:t> </a:t>
            </a:r>
            <a:r>
              <a:rPr lang="en-US" altLang="ko-KR" sz="1800" b="1" smtClean="0">
                <a:latin typeface="Times New Roman" charset="0"/>
              </a:rPr>
              <a:t>Diffusion couple</a:t>
            </a:r>
          </a:p>
        </p:txBody>
      </p:sp>
      <p:graphicFrame>
        <p:nvGraphicFramePr>
          <p:cNvPr id="11266" name="Object 36"/>
          <p:cNvGraphicFramePr>
            <a:graphicFrameLocks noChangeAspect="1"/>
          </p:cNvGraphicFramePr>
          <p:nvPr>
            <p:ph idx="1"/>
          </p:nvPr>
        </p:nvGraphicFramePr>
        <p:xfrm>
          <a:off x="1049338" y="1643063"/>
          <a:ext cx="4700587" cy="1719262"/>
        </p:xfrm>
        <a:graphic>
          <a:graphicData uri="http://schemas.openxmlformats.org/presentationml/2006/ole">
            <p:oleObj spid="_x0000_s24578" name="Equation" r:id="rId3" imgW="3784320" imgH="1384200" progId="Equation.3">
              <p:embed/>
            </p:oleObj>
          </a:graphicData>
        </a:graphic>
      </p:graphicFrame>
      <p:sp>
        <p:nvSpPr>
          <p:cNvPr id="11278" name="Line 10"/>
          <p:cNvSpPr>
            <a:spLocks noChangeShapeType="1"/>
          </p:cNvSpPr>
          <p:nvPr/>
        </p:nvSpPr>
        <p:spPr bwMode="auto">
          <a:xfrm flipH="1">
            <a:off x="5795963" y="1123950"/>
            <a:ext cx="1225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279" name="Line 11"/>
          <p:cNvSpPr>
            <a:spLocks noChangeShapeType="1"/>
          </p:cNvSpPr>
          <p:nvPr/>
        </p:nvSpPr>
        <p:spPr bwMode="auto">
          <a:xfrm flipH="1">
            <a:off x="5795963" y="2276475"/>
            <a:ext cx="1225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280" name="Line 12"/>
          <p:cNvSpPr>
            <a:spLocks noChangeShapeType="1"/>
          </p:cNvSpPr>
          <p:nvPr/>
        </p:nvSpPr>
        <p:spPr bwMode="auto">
          <a:xfrm>
            <a:off x="7021513" y="1123950"/>
            <a:ext cx="0" cy="1152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281" name="Line 13"/>
          <p:cNvSpPr>
            <a:spLocks noChangeShapeType="1"/>
          </p:cNvSpPr>
          <p:nvPr/>
        </p:nvSpPr>
        <p:spPr bwMode="auto">
          <a:xfrm>
            <a:off x="7021513" y="1123950"/>
            <a:ext cx="1150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282" name="Line 14"/>
          <p:cNvSpPr>
            <a:spLocks noChangeShapeType="1"/>
          </p:cNvSpPr>
          <p:nvPr/>
        </p:nvSpPr>
        <p:spPr bwMode="auto">
          <a:xfrm>
            <a:off x="7021513" y="2276475"/>
            <a:ext cx="1223962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283" name="Line 15"/>
          <p:cNvSpPr>
            <a:spLocks noChangeShapeType="1"/>
          </p:cNvSpPr>
          <p:nvPr/>
        </p:nvSpPr>
        <p:spPr bwMode="auto">
          <a:xfrm flipV="1">
            <a:off x="7021513" y="763588"/>
            <a:ext cx="0" cy="9366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284" name="Line 16"/>
          <p:cNvSpPr>
            <a:spLocks noChangeShapeType="1"/>
          </p:cNvSpPr>
          <p:nvPr/>
        </p:nvSpPr>
        <p:spPr bwMode="auto">
          <a:xfrm>
            <a:off x="5868988" y="1700213"/>
            <a:ext cx="2447925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285" name="Line 17"/>
          <p:cNvSpPr>
            <a:spLocks noChangeShapeType="1"/>
          </p:cNvSpPr>
          <p:nvPr/>
        </p:nvSpPr>
        <p:spPr bwMode="auto">
          <a:xfrm>
            <a:off x="5940425" y="1195388"/>
            <a:ext cx="1081088" cy="0"/>
          </a:xfrm>
          <a:prstGeom prst="line">
            <a:avLst/>
          </a:prstGeom>
          <a:noFill/>
          <a:ln w="158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286" name="Line 18"/>
          <p:cNvSpPr>
            <a:spLocks noChangeShapeType="1"/>
          </p:cNvSpPr>
          <p:nvPr/>
        </p:nvSpPr>
        <p:spPr bwMode="auto">
          <a:xfrm>
            <a:off x="7021513" y="2132013"/>
            <a:ext cx="1223962" cy="0"/>
          </a:xfrm>
          <a:prstGeom prst="line">
            <a:avLst/>
          </a:prstGeom>
          <a:noFill/>
          <a:ln w="158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287" name="Line 19"/>
          <p:cNvSpPr>
            <a:spLocks noChangeShapeType="1"/>
          </p:cNvSpPr>
          <p:nvPr/>
        </p:nvSpPr>
        <p:spPr bwMode="auto">
          <a:xfrm>
            <a:off x="7021513" y="1195388"/>
            <a:ext cx="0" cy="936625"/>
          </a:xfrm>
          <a:prstGeom prst="line">
            <a:avLst/>
          </a:prstGeom>
          <a:noFill/>
          <a:ln w="158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288" name="Arc 20"/>
          <p:cNvSpPr>
            <a:spLocks/>
          </p:cNvSpPr>
          <p:nvPr/>
        </p:nvSpPr>
        <p:spPr bwMode="auto">
          <a:xfrm>
            <a:off x="5724525" y="1268413"/>
            <a:ext cx="1296988" cy="431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289" name="Arc 21"/>
          <p:cNvSpPr>
            <a:spLocks/>
          </p:cNvSpPr>
          <p:nvPr/>
        </p:nvSpPr>
        <p:spPr bwMode="auto">
          <a:xfrm flipH="1" flipV="1">
            <a:off x="7021513" y="1700213"/>
            <a:ext cx="1223962" cy="3587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290" name="Text Box 23"/>
          <p:cNvSpPr txBox="1">
            <a:spLocks noChangeArrowheads="1"/>
          </p:cNvSpPr>
          <p:nvPr/>
        </p:nvSpPr>
        <p:spPr bwMode="auto">
          <a:xfrm>
            <a:off x="6786563" y="642938"/>
            <a:ext cx="3603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1291" name="Text Box 24"/>
          <p:cNvSpPr txBox="1">
            <a:spLocks noChangeArrowheads="1"/>
          </p:cNvSpPr>
          <p:nvPr/>
        </p:nvSpPr>
        <p:spPr bwMode="auto">
          <a:xfrm>
            <a:off x="8172450" y="2203450"/>
            <a:ext cx="360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1292" name="Text Box 25"/>
          <p:cNvSpPr txBox="1">
            <a:spLocks noChangeArrowheads="1"/>
          </p:cNvSpPr>
          <p:nvPr/>
        </p:nvSpPr>
        <p:spPr bwMode="auto">
          <a:xfrm>
            <a:off x="6877050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1293" name="Text Box 26"/>
          <p:cNvSpPr txBox="1">
            <a:spLocks noChangeArrowheads="1"/>
          </p:cNvSpPr>
          <p:nvPr/>
        </p:nvSpPr>
        <p:spPr bwMode="auto">
          <a:xfrm>
            <a:off x="6948488" y="9794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c</a:t>
            </a:r>
            <a:r>
              <a:rPr lang="en-US" altLang="ko-KR" sz="1800" baseline="-25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11294" name="Text Box 27"/>
          <p:cNvSpPr txBox="1">
            <a:spLocks noChangeArrowheads="1"/>
          </p:cNvSpPr>
          <p:nvPr/>
        </p:nvSpPr>
        <p:spPr bwMode="auto">
          <a:xfrm>
            <a:off x="6661150" y="18430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c</a:t>
            </a:r>
            <a:r>
              <a:rPr lang="en-US" altLang="ko-KR" sz="1800" baseline="-2500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1295" name="Text Box 28"/>
          <p:cNvSpPr txBox="1">
            <a:spLocks noChangeArrowheads="1"/>
          </p:cNvSpPr>
          <p:nvPr/>
        </p:nvSpPr>
        <p:spPr bwMode="auto">
          <a:xfrm>
            <a:off x="6000750" y="928688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solidFill>
                  <a:srgbClr val="0000CC"/>
                </a:solidFill>
              </a:rPr>
              <a:t>t=0</a:t>
            </a:r>
          </a:p>
        </p:txBody>
      </p:sp>
      <p:sp>
        <p:nvSpPr>
          <p:cNvPr id="11296" name="Text Box 30"/>
          <p:cNvSpPr txBox="1">
            <a:spLocks noChangeArrowheads="1"/>
          </p:cNvSpPr>
          <p:nvPr/>
        </p:nvSpPr>
        <p:spPr bwMode="auto">
          <a:xfrm>
            <a:off x="7740650" y="1771650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solidFill>
                  <a:srgbClr val="CC0000"/>
                </a:solidFill>
              </a:rPr>
              <a:t>t=t</a:t>
            </a:r>
            <a:r>
              <a:rPr lang="en-US" altLang="ko-KR" sz="1400" baseline="-25000">
                <a:solidFill>
                  <a:srgbClr val="CC0000"/>
                </a:solidFill>
              </a:rPr>
              <a:t>1</a:t>
            </a:r>
          </a:p>
        </p:txBody>
      </p:sp>
      <p:graphicFrame>
        <p:nvGraphicFramePr>
          <p:cNvPr id="11267" name="Object 31"/>
          <p:cNvGraphicFramePr>
            <a:graphicFrameLocks noChangeAspect="1"/>
          </p:cNvGraphicFramePr>
          <p:nvPr/>
        </p:nvGraphicFramePr>
        <p:xfrm>
          <a:off x="7929563" y="1500188"/>
          <a:ext cx="330200" cy="158750"/>
        </p:xfrm>
        <a:graphic>
          <a:graphicData uri="http://schemas.openxmlformats.org/presentationml/2006/ole">
            <p:oleObj spid="_x0000_s24579" name="Equation" r:id="rId4" imgW="355320" imgH="164880" progId="Equation.3">
              <p:embed/>
            </p:oleObj>
          </a:graphicData>
        </a:graphic>
      </p:graphicFrame>
      <p:graphicFrame>
        <p:nvGraphicFramePr>
          <p:cNvPr id="11268" name="Object 33"/>
          <p:cNvGraphicFramePr>
            <a:graphicFrameLocks noChangeAspect="1"/>
          </p:cNvGraphicFramePr>
          <p:nvPr/>
        </p:nvGraphicFramePr>
        <p:xfrm>
          <a:off x="1000125" y="1143000"/>
          <a:ext cx="3786188" cy="333375"/>
        </p:xfrm>
        <a:graphic>
          <a:graphicData uri="http://schemas.openxmlformats.org/presentationml/2006/ole">
            <p:oleObj spid="_x0000_s24580" name="Equation" r:id="rId5" imgW="2450880" imgH="228600" progId="Equation.3">
              <p:embed/>
            </p:oleObj>
          </a:graphicData>
        </a:graphic>
      </p:graphicFrame>
      <p:graphicFrame>
        <p:nvGraphicFramePr>
          <p:cNvPr id="11269" name="Object 40"/>
          <p:cNvGraphicFramePr>
            <a:graphicFrameLocks noChangeAspect="1"/>
          </p:cNvGraphicFramePr>
          <p:nvPr/>
        </p:nvGraphicFramePr>
        <p:xfrm>
          <a:off x="6715125" y="2643188"/>
          <a:ext cx="874713" cy="520700"/>
        </p:xfrm>
        <a:graphic>
          <a:graphicData uri="http://schemas.openxmlformats.org/presentationml/2006/ole">
            <p:oleObj spid="_x0000_s24581" name="Equation" r:id="rId6" imgW="660240" imgH="431640" progId="Equation.3">
              <p:embed/>
            </p:oleObj>
          </a:graphicData>
        </a:graphic>
      </p:graphicFrame>
      <p:graphicFrame>
        <p:nvGraphicFramePr>
          <p:cNvPr id="11270" name="Object 44"/>
          <p:cNvGraphicFramePr>
            <a:graphicFrameLocks noChangeAspect="1"/>
          </p:cNvGraphicFramePr>
          <p:nvPr/>
        </p:nvGraphicFramePr>
        <p:xfrm>
          <a:off x="2571750" y="3929063"/>
          <a:ext cx="471488" cy="287337"/>
        </p:xfrm>
        <a:graphic>
          <a:graphicData uri="http://schemas.openxmlformats.org/presentationml/2006/ole">
            <p:oleObj spid="_x0000_s24582" name="Equation" r:id="rId7" imgW="393480" imgH="241200" progId="Equation.3">
              <p:embed/>
            </p:oleObj>
          </a:graphicData>
        </a:graphic>
      </p:graphicFrame>
      <p:graphicFrame>
        <p:nvGraphicFramePr>
          <p:cNvPr id="11271" name="Object 50"/>
          <p:cNvGraphicFramePr>
            <a:graphicFrameLocks noChangeAspect="1"/>
          </p:cNvGraphicFramePr>
          <p:nvPr/>
        </p:nvGraphicFramePr>
        <p:xfrm>
          <a:off x="6000750" y="3214688"/>
          <a:ext cx="469900" cy="288925"/>
        </p:xfrm>
        <a:graphic>
          <a:graphicData uri="http://schemas.openxmlformats.org/presentationml/2006/ole">
            <p:oleObj spid="_x0000_s24583" name="Equation" r:id="rId8" imgW="393480" imgH="241200" progId="Equation.3">
              <p:embed/>
            </p:oleObj>
          </a:graphicData>
        </a:graphic>
      </p:graphicFrame>
      <p:sp>
        <p:nvSpPr>
          <p:cNvPr id="11297" name="Line 53"/>
          <p:cNvSpPr>
            <a:spLocks noChangeShapeType="1"/>
          </p:cNvSpPr>
          <p:nvPr/>
        </p:nvSpPr>
        <p:spPr bwMode="auto">
          <a:xfrm>
            <a:off x="3995738" y="3933825"/>
            <a:ext cx="2159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298" name="Line 54"/>
          <p:cNvSpPr>
            <a:spLocks noChangeShapeType="1"/>
          </p:cNvSpPr>
          <p:nvPr/>
        </p:nvSpPr>
        <p:spPr bwMode="auto">
          <a:xfrm flipH="1">
            <a:off x="5076825" y="3933825"/>
            <a:ext cx="2159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11272" name="Object 55"/>
          <p:cNvGraphicFramePr>
            <a:graphicFrameLocks noChangeAspect="1"/>
          </p:cNvGraphicFramePr>
          <p:nvPr/>
        </p:nvGraphicFramePr>
        <p:xfrm>
          <a:off x="1214438" y="4500563"/>
          <a:ext cx="3949700" cy="571500"/>
        </p:xfrm>
        <a:graphic>
          <a:graphicData uri="http://schemas.openxmlformats.org/presentationml/2006/ole">
            <p:oleObj spid="_x0000_s24584" name="Equation" r:id="rId9" imgW="2463480" imgH="457200" progId="Equation.3">
              <p:embed/>
            </p:oleObj>
          </a:graphicData>
        </a:graphic>
      </p:graphicFrame>
      <p:sp>
        <p:nvSpPr>
          <p:cNvPr id="11299" name="Text Box 58"/>
          <p:cNvSpPr txBox="1">
            <a:spLocks noChangeArrowheads="1"/>
          </p:cNvSpPr>
          <p:nvPr/>
        </p:nvSpPr>
        <p:spPr bwMode="auto">
          <a:xfrm>
            <a:off x="3071802" y="5715000"/>
            <a:ext cx="2571761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en-US" altLang="ko-KR" sz="1400"/>
              <a:t>erf(0)=0, erf(0.5)=0.5, </a:t>
            </a: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en-US" altLang="ko-KR" sz="1400"/>
              <a:t>erf(    )=1.0, erf(-z)= </a:t>
            </a:r>
            <a:r>
              <a:rPr lang="en-US" altLang="ko-KR" sz="1400" i="1"/>
              <a:t>-</a:t>
            </a:r>
            <a:r>
              <a:rPr lang="en-US" altLang="ko-KR" sz="1400"/>
              <a:t> erf(z)</a:t>
            </a:r>
          </a:p>
        </p:txBody>
      </p:sp>
      <p:graphicFrame>
        <p:nvGraphicFramePr>
          <p:cNvPr id="11273" name="Object 59"/>
          <p:cNvGraphicFramePr>
            <a:graphicFrameLocks noChangeAspect="1"/>
          </p:cNvGraphicFramePr>
          <p:nvPr/>
        </p:nvGraphicFramePr>
        <p:xfrm>
          <a:off x="3428994" y="6000769"/>
          <a:ext cx="285750" cy="214313"/>
        </p:xfrm>
        <a:graphic>
          <a:graphicData uri="http://schemas.openxmlformats.org/presentationml/2006/ole">
            <p:oleObj spid="_x0000_s24585" name="Equation" r:id="rId10" imgW="152280" imgH="126720" progId="Equation.3">
              <p:embed/>
            </p:oleObj>
          </a:graphicData>
        </a:graphic>
      </p:graphicFrame>
      <p:sp>
        <p:nvSpPr>
          <p:cNvPr id="52" name="직사각형 51"/>
          <p:cNvSpPr/>
          <p:nvPr/>
        </p:nvSpPr>
        <p:spPr>
          <a:xfrm>
            <a:off x="5572125" y="571500"/>
            <a:ext cx="2928938" cy="200025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301" name="Line 12"/>
          <p:cNvSpPr>
            <a:spLocks noChangeShapeType="1"/>
          </p:cNvSpPr>
          <p:nvPr/>
        </p:nvSpPr>
        <p:spPr bwMode="auto">
          <a:xfrm>
            <a:off x="7143750" y="4786313"/>
            <a:ext cx="0" cy="11525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302" name="Line 15"/>
          <p:cNvSpPr>
            <a:spLocks noChangeShapeType="1"/>
          </p:cNvSpPr>
          <p:nvPr/>
        </p:nvSpPr>
        <p:spPr bwMode="auto">
          <a:xfrm flipV="1">
            <a:off x="7143750" y="4425950"/>
            <a:ext cx="0" cy="9366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303" name="Line 16"/>
          <p:cNvSpPr>
            <a:spLocks noChangeShapeType="1"/>
          </p:cNvSpPr>
          <p:nvPr/>
        </p:nvSpPr>
        <p:spPr bwMode="auto">
          <a:xfrm>
            <a:off x="5929313" y="5286375"/>
            <a:ext cx="24479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304" name="Arc 20"/>
          <p:cNvSpPr>
            <a:spLocks/>
          </p:cNvSpPr>
          <p:nvPr/>
        </p:nvSpPr>
        <p:spPr bwMode="auto">
          <a:xfrm flipH="1">
            <a:off x="7143750" y="4714875"/>
            <a:ext cx="1285875" cy="5746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305" name="Arc 21"/>
          <p:cNvSpPr>
            <a:spLocks/>
          </p:cNvSpPr>
          <p:nvPr/>
        </p:nvSpPr>
        <p:spPr bwMode="auto">
          <a:xfrm flipV="1">
            <a:off x="5929313" y="5286375"/>
            <a:ext cx="1214437" cy="5000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306" name="Text Box 24"/>
          <p:cNvSpPr txBox="1">
            <a:spLocks noChangeArrowheads="1"/>
          </p:cNvSpPr>
          <p:nvPr/>
        </p:nvSpPr>
        <p:spPr bwMode="auto">
          <a:xfrm>
            <a:off x="8286750" y="5214938"/>
            <a:ext cx="360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6" name="직사각형 75"/>
          <p:cNvSpPr/>
          <p:nvPr/>
        </p:nvSpPr>
        <p:spPr>
          <a:xfrm>
            <a:off x="5694363" y="4233863"/>
            <a:ext cx="2928937" cy="200025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308" name="직사각형 76"/>
          <p:cNvSpPr>
            <a:spLocks noChangeArrowheads="1"/>
          </p:cNvSpPr>
          <p:nvPr/>
        </p:nvSpPr>
        <p:spPr bwMode="auto">
          <a:xfrm>
            <a:off x="6858000" y="4143375"/>
            <a:ext cx="603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400"/>
              <a:t>erf(z)</a:t>
            </a:r>
            <a:endParaRPr lang="ko-KR" altLang="en-US" sz="1400"/>
          </a:p>
        </p:txBody>
      </p:sp>
      <p:cxnSp>
        <p:nvCxnSpPr>
          <p:cNvPr id="79" name="직선 연결선 78"/>
          <p:cNvCxnSpPr/>
          <p:nvPr/>
        </p:nvCxnSpPr>
        <p:spPr>
          <a:xfrm>
            <a:off x="7143750" y="4714875"/>
            <a:ext cx="1428750" cy="1588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 80"/>
          <p:cNvCxnSpPr/>
          <p:nvPr/>
        </p:nvCxnSpPr>
        <p:spPr>
          <a:xfrm>
            <a:off x="5786438" y="5786438"/>
            <a:ext cx="1357312" cy="1587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11" name="Text Box 25"/>
          <p:cNvSpPr txBox="1">
            <a:spLocks noChangeArrowheads="1"/>
          </p:cNvSpPr>
          <p:nvPr/>
        </p:nvSpPr>
        <p:spPr bwMode="auto">
          <a:xfrm>
            <a:off x="6786563" y="4572000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</a:rPr>
              <a:t>+1</a:t>
            </a:r>
          </a:p>
        </p:txBody>
      </p:sp>
      <p:sp>
        <p:nvSpPr>
          <p:cNvPr id="11312" name="Text Box 25"/>
          <p:cNvSpPr txBox="1">
            <a:spLocks noChangeArrowheads="1"/>
          </p:cNvSpPr>
          <p:nvPr/>
        </p:nvSpPr>
        <p:spPr bwMode="auto">
          <a:xfrm>
            <a:off x="7143750" y="5643563"/>
            <a:ext cx="357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</a:rPr>
              <a:t>-1</a:t>
            </a:r>
          </a:p>
        </p:txBody>
      </p:sp>
      <p:cxnSp>
        <p:nvCxnSpPr>
          <p:cNvPr id="85" name="직선 연결선 84"/>
          <p:cNvCxnSpPr/>
          <p:nvPr/>
        </p:nvCxnSpPr>
        <p:spPr>
          <a:xfrm>
            <a:off x="7143750" y="5000625"/>
            <a:ext cx="214313" cy="1588"/>
          </a:xfrm>
          <a:prstGeom prst="line">
            <a:avLst/>
          </a:prstGeom>
          <a:ln w="12700">
            <a:solidFill>
              <a:srgbClr val="00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직선 연결선 87"/>
          <p:cNvCxnSpPr/>
          <p:nvPr/>
        </p:nvCxnSpPr>
        <p:spPr>
          <a:xfrm rot="5400000">
            <a:off x="7215982" y="5142706"/>
            <a:ext cx="285750" cy="1587"/>
          </a:xfrm>
          <a:prstGeom prst="line">
            <a:avLst/>
          </a:prstGeom>
          <a:ln w="127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직선 연결선 88"/>
          <p:cNvCxnSpPr/>
          <p:nvPr/>
        </p:nvCxnSpPr>
        <p:spPr>
          <a:xfrm rot="5400000">
            <a:off x="6787357" y="5428456"/>
            <a:ext cx="285750" cy="1587"/>
          </a:xfrm>
          <a:prstGeom prst="line">
            <a:avLst/>
          </a:prstGeom>
          <a:ln w="127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직선 연결선 89"/>
          <p:cNvCxnSpPr/>
          <p:nvPr/>
        </p:nvCxnSpPr>
        <p:spPr>
          <a:xfrm>
            <a:off x="6929438" y="5572125"/>
            <a:ext cx="214312" cy="1588"/>
          </a:xfrm>
          <a:prstGeom prst="line">
            <a:avLst/>
          </a:prstGeom>
          <a:ln w="12700">
            <a:solidFill>
              <a:srgbClr val="00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17" name="Text Box 25"/>
          <p:cNvSpPr txBox="1">
            <a:spLocks noChangeArrowheads="1"/>
          </p:cNvSpPr>
          <p:nvPr/>
        </p:nvSpPr>
        <p:spPr bwMode="auto">
          <a:xfrm>
            <a:off x="7215188" y="5214938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200">
                <a:solidFill>
                  <a:srgbClr val="000000"/>
                </a:solidFill>
              </a:rPr>
              <a:t>0.5</a:t>
            </a:r>
          </a:p>
        </p:txBody>
      </p:sp>
      <p:sp>
        <p:nvSpPr>
          <p:cNvPr id="11318" name="Text Box 25"/>
          <p:cNvSpPr txBox="1">
            <a:spLocks noChangeArrowheads="1"/>
          </p:cNvSpPr>
          <p:nvPr/>
        </p:nvSpPr>
        <p:spPr bwMode="auto">
          <a:xfrm>
            <a:off x="6786563" y="4857750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200">
                <a:solidFill>
                  <a:srgbClr val="000000"/>
                </a:solidFill>
              </a:rPr>
              <a:t>0.5</a:t>
            </a:r>
          </a:p>
        </p:txBody>
      </p:sp>
      <p:graphicFrame>
        <p:nvGraphicFramePr>
          <p:cNvPr id="11274" name="Object 11"/>
          <p:cNvGraphicFramePr>
            <a:graphicFrameLocks noChangeAspect="1"/>
          </p:cNvGraphicFramePr>
          <p:nvPr/>
        </p:nvGraphicFramePr>
        <p:xfrm>
          <a:off x="1841500" y="5208588"/>
          <a:ext cx="2103438" cy="520700"/>
        </p:xfrm>
        <a:graphic>
          <a:graphicData uri="http://schemas.openxmlformats.org/presentationml/2006/ole">
            <p:oleObj spid="_x0000_s24586" name="Equation" r:id="rId11" imgW="1739880" imgH="431640" progId="Equation.3">
              <p:embed/>
            </p:oleObj>
          </a:graphicData>
        </a:graphic>
      </p:graphicFrame>
      <p:sp>
        <p:nvSpPr>
          <p:cNvPr id="11319" name="Text Box 25"/>
          <p:cNvSpPr txBox="1">
            <a:spLocks noChangeArrowheads="1"/>
          </p:cNvSpPr>
          <p:nvPr/>
        </p:nvSpPr>
        <p:spPr bwMode="auto">
          <a:xfrm>
            <a:off x="7072313" y="5429250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200">
                <a:solidFill>
                  <a:srgbClr val="000000"/>
                </a:solidFill>
              </a:rPr>
              <a:t>-0.5</a:t>
            </a:r>
          </a:p>
        </p:txBody>
      </p:sp>
      <p:sp>
        <p:nvSpPr>
          <p:cNvPr id="11320" name="Text Box 25"/>
          <p:cNvSpPr txBox="1">
            <a:spLocks noChangeArrowheads="1"/>
          </p:cNvSpPr>
          <p:nvPr/>
        </p:nvSpPr>
        <p:spPr bwMode="auto">
          <a:xfrm>
            <a:off x="6572250" y="5214938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200">
                <a:solidFill>
                  <a:srgbClr val="000000"/>
                </a:solidFill>
              </a:rPr>
              <a:t>-0.5</a:t>
            </a:r>
          </a:p>
        </p:txBody>
      </p:sp>
      <p:sp>
        <p:nvSpPr>
          <p:cNvPr id="11321" name="Rectangle 22"/>
          <p:cNvSpPr>
            <a:spLocks noChangeArrowheads="1"/>
          </p:cNvSpPr>
          <p:nvPr/>
        </p:nvSpPr>
        <p:spPr bwMode="auto">
          <a:xfrm>
            <a:off x="4786313" y="6286500"/>
            <a:ext cx="35258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r>
              <a:rPr lang="en-US" altLang="ko-KR" sz="1400" i="1">
                <a:solidFill>
                  <a:srgbClr val="C00000"/>
                </a:solidFill>
              </a:rPr>
              <a:t>AMSE 312  Diffusion &amp; Phase transitions</a:t>
            </a:r>
          </a:p>
        </p:txBody>
      </p:sp>
      <p:sp>
        <p:nvSpPr>
          <p:cNvPr id="62" name="직사각형 61"/>
          <p:cNvSpPr/>
          <p:nvPr/>
        </p:nvSpPr>
        <p:spPr>
          <a:xfrm>
            <a:off x="5572125" y="428625"/>
            <a:ext cx="1428750" cy="285750"/>
          </a:xfrm>
          <a:prstGeom prst="rect">
            <a:avLst/>
          </a:prstGeom>
          <a:solidFill>
            <a:srgbClr val="47FF9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3" name="직사각형 62"/>
          <p:cNvSpPr/>
          <p:nvPr/>
        </p:nvSpPr>
        <p:spPr>
          <a:xfrm>
            <a:off x="7000875" y="428625"/>
            <a:ext cx="1500188" cy="28575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324" name="Text Box 26"/>
          <p:cNvSpPr txBox="1">
            <a:spLocks noChangeArrowheads="1"/>
          </p:cNvSpPr>
          <p:nvPr/>
        </p:nvSpPr>
        <p:spPr bwMode="auto">
          <a:xfrm>
            <a:off x="6072188" y="3571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c</a:t>
            </a:r>
            <a:r>
              <a:rPr lang="en-US" altLang="ko-KR" sz="1800" baseline="-250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11325" name="Text Box 27"/>
          <p:cNvSpPr txBox="1">
            <a:spLocks noChangeArrowheads="1"/>
          </p:cNvSpPr>
          <p:nvPr/>
        </p:nvSpPr>
        <p:spPr bwMode="auto">
          <a:xfrm>
            <a:off x="7572375" y="3571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c</a:t>
            </a:r>
            <a:r>
              <a:rPr lang="en-US" altLang="ko-KR" sz="1800" baseline="-2500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68" name="직사각형 67"/>
          <p:cNvSpPr/>
          <p:nvPr/>
        </p:nvSpPr>
        <p:spPr>
          <a:xfrm>
            <a:off x="2428875" y="3500438"/>
            <a:ext cx="857250" cy="428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9" name="직사각형 68"/>
          <p:cNvSpPr/>
          <p:nvPr/>
        </p:nvSpPr>
        <p:spPr>
          <a:xfrm>
            <a:off x="5786438" y="3500438"/>
            <a:ext cx="857250" cy="428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graphicFrame>
        <p:nvGraphicFramePr>
          <p:cNvPr id="11275" name="Object 42"/>
          <p:cNvGraphicFramePr>
            <a:graphicFrameLocks noChangeAspect="1"/>
          </p:cNvGraphicFramePr>
          <p:nvPr/>
        </p:nvGraphicFramePr>
        <p:xfrm>
          <a:off x="1460500" y="3421063"/>
          <a:ext cx="5461000" cy="588962"/>
        </p:xfrm>
        <a:graphic>
          <a:graphicData uri="http://schemas.openxmlformats.org/presentationml/2006/ole">
            <p:oleObj spid="_x0000_s24587" name="Equation" r:id="rId12" imgW="3759120" imgH="431640" progId="Equation.3">
              <p:embed/>
            </p:oleObj>
          </a:graphicData>
        </a:graphic>
      </p:graphicFrame>
      <p:graphicFrame>
        <p:nvGraphicFramePr>
          <p:cNvPr id="11276" name="Object 63"/>
          <p:cNvGraphicFramePr>
            <a:graphicFrameLocks noChangeAspect="1"/>
          </p:cNvGraphicFramePr>
          <p:nvPr/>
        </p:nvGraphicFramePr>
        <p:xfrm>
          <a:off x="4286250" y="3929063"/>
          <a:ext cx="660400" cy="488950"/>
        </p:xfrm>
        <a:graphic>
          <a:graphicData uri="http://schemas.openxmlformats.org/presentationml/2006/ole">
            <p:oleObj spid="_x0000_s24588" name="Equation" r:id="rId13" imgW="545760" imgH="40608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6568" y="142876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Diffusion couple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54617"/>
          </a:xfrm>
        </p:spPr>
        <p:txBody>
          <a:bodyPr/>
          <a:lstStyle/>
          <a:p>
            <a:r>
              <a:rPr lang="en-US" altLang="ko-KR" dirty="0" smtClean="0"/>
              <a:t>Error function</a:t>
            </a:r>
            <a:endParaRPr lang="ko-KR" altLang="en-US" dirty="0"/>
          </a:p>
        </p:txBody>
      </p:sp>
      <p:pic>
        <p:nvPicPr>
          <p:cNvPr id="4" name="그림 3" descr="er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2500306"/>
            <a:ext cx="6215106" cy="3816562"/>
          </a:xfrm>
          <a:prstGeom prst="rect">
            <a:avLst/>
          </a:prstGeom>
        </p:spPr>
      </p:pic>
      <p:graphicFrame>
        <p:nvGraphicFramePr>
          <p:cNvPr id="25602" name="Object 11"/>
          <p:cNvGraphicFramePr>
            <a:graphicFrameLocks noChangeAspect="1"/>
          </p:cNvGraphicFramePr>
          <p:nvPr/>
        </p:nvGraphicFramePr>
        <p:xfrm>
          <a:off x="857224" y="1785926"/>
          <a:ext cx="2103438" cy="520700"/>
        </p:xfrm>
        <a:graphic>
          <a:graphicData uri="http://schemas.openxmlformats.org/presentationml/2006/ole">
            <p:oleObj spid="_x0000_s25602" name="Equation" r:id="rId4" imgW="1739880" imgH="431640" progId="Equation.3">
              <p:embed/>
            </p:oleObj>
          </a:graphicData>
        </a:graphic>
      </p:graphicFrame>
      <p:sp>
        <p:nvSpPr>
          <p:cNvPr id="8" name="오른쪽 화살표 7"/>
          <p:cNvSpPr/>
          <p:nvPr/>
        </p:nvSpPr>
        <p:spPr>
          <a:xfrm>
            <a:off x="3286116" y="2000240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929058" y="1841342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Integrated by RK4 method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6568" y="142876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Diffusion couple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928670"/>
            <a:ext cx="8229600" cy="5054617"/>
          </a:xfrm>
        </p:spPr>
        <p:txBody>
          <a:bodyPr/>
          <a:lstStyle/>
          <a:p>
            <a:r>
              <a:rPr lang="en-US" altLang="ko-KR" dirty="0" smtClean="0"/>
              <a:t>Initial condition</a:t>
            </a:r>
          </a:p>
          <a:p>
            <a:pPr lvl="1"/>
            <a:r>
              <a:rPr lang="en-US" altLang="ko-KR" dirty="0" smtClean="0"/>
              <a:t>Left side : 0.6wt% C</a:t>
            </a:r>
          </a:p>
          <a:p>
            <a:pPr lvl="1"/>
            <a:r>
              <a:rPr lang="en-US" altLang="ko-KR" dirty="0" smtClean="0"/>
              <a:t>Right side : 0.1wt% C</a:t>
            </a:r>
          </a:p>
          <a:p>
            <a:pPr lvl="1"/>
            <a:r>
              <a:rPr lang="en-US" altLang="ko-KR" dirty="0" smtClean="0"/>
              <a:t>D = 4x10</a:t>
            </a:r>
            <a:r>
              <a:rPr lang="en-US" altLang="ko-KR" baseline="30000" dirty="0" smtClean="0"/>
              <a:t>-8</a:t>
            </a:r>
            <a:r>
              <a:rPr lang="en-US" altLang="ko-KR" dirty="0" smtClean="0"/>
              <a:t>m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/s</a:t>
            </a:r>
          </a:p>
          <a:p>
            <a:pPr lvl="1"/>
            <a:r>
              <a:rPr lang="en-US" altLang="ko-KR" dirty="0" smtClean="0"/>
              <a:t>(Random value)</a:t>
            </a:r>
            <a:endParaRPr lang="ko-KR" altLang="en-US" dirty="0"/>
          </a:p>
        </p:txBody>
      </p:sp>
      <p:pic>
        <p:nvPicPr>
          <p:cNvPr id="10" name="그림 9" descr="diffus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214554"/>
            <a:ext cx="6000792" cy="414879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6568" y="142876"/>
            <a:ext cx="8229600" cy="714356"/>
          </a:xfrm>
        </p:spPr>
        <p:txBody>
          <a:bodyPr/>
          <a:lstStyle/>
          <a:p>
            <a:r>
              <a:rPr lang="ko-KR" altLang="en-US" dirty="0" err="1" smtClean="0"/>
              <a:t>번외</a:t>
            </a:r>
            <a:r>
              <a:rPr lang="ko-KR" altLang="en-US" dirty="0" smtClean="0"/>
              <a:t> </a:t>
            </a:r>
            <a:r>
              <a:rPr lang="en-US" altLang="ko-KR" dirty="0" smtClean="0"/>
              <a:t>- Sudoku</a:t>
            </a:r>
            <a:endParaRPr lang="ko-KR" altLang="en-US" dirty="0"/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09700" y="1727200"/>
            <a:ext cx="63246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714488"/>
            <a:ext cx="63722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직선 연결선 10"/>
          <p:cNvCxnSpPr/>
          <p:nvPr/>
        </p:nvCxnSpPr>
        <p:spPr>
          <a:xfrm>
            <a:off x="1428728" y="3571876"/>
            <a:ext cx="250033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1714488"/>
            <a:ext cx="634365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타원 13"/>
          <p:cNvSpPr/>
          <p:nvPr/>
        </p:nvSpPr>
        <p:spPr>
          <a:xfrm>
            <a:off x="2032890" y="4368580"/>
            <a:ext cx="285752" cy="285752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6568" y="142876"/>
            <a:ext cx="8229600" cy="714356"/>
          </a:xfrm>
        </p:spPr>
        <p:txBody>
          <a:bodyPr/>
          <a:lstStyle/>
          <a:p>
            <a:r>
              <a:rPr lang="ko-KR" altLang="en-US" dirty="0" err="1" smtClean="0"/>
              <a:t>번외</a:t>
            </a:r>
            <a:r>
              <a:rPr lang="ko-KR" altLang="en-US" dirty="0" smtClean="0"/>
              <a:t> </a:t>
            </a:r>
            <a:r>
              <a:rPr lang="en-US" altLang="ko-KR" dirty="0" smtClean="0"/>
              <a:t>- Sudoku</a:t>
            </a:r>
            <a:endParaRPr lang="ko-KR" altLang="en-US" dirty="0"/>
          </a:p>
        </p:txBody>
      </p:sp>
      <p:pic>
        <p:nvPicPr>
          <p:cNvPr id="2970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62110"/>
            <a:ext cx="8229600" cy="450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71472" y="114298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Code to find solution…. 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71802" y="107154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FF0000"/>
                </a:solidFill>
              </a:rPr>
              <a:t>But…. Failed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785926"/>
            <a:ext cx="63627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직사각형 10"/>
          <p:cNvSpPr/>
          <p:nvPr/>
        </p:nvSpPr>
        <p:spPr>
          <a:xfrm>
            <a:off x="4714876" y="5000636"/>
            <a:ext cx="3571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n-US" altLang="ko-KR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929190" y="5000636"/>
            <a:ext cx="3571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n-US" altLang="ko-KR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143504" y="5000636"/>
            <a:ext cx="3571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n-US" altLang="ko-KR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368704" y="5000636"/>
            <a:ext cx="3571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n-US" altLang="ko-KR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600026" y="5000636"/>
            <a:ext cx="3571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n-US" altLang="ko-KR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5846998" y="5000636"/>
            <a:ext cx="3571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n-US" altLang="ko-KR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1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6568" y="142876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5461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3200" dirty="0" smtClean="0"/>
              <a:t>지정 주제</a:t>
            </a:r>
            <a:endParaRPr lang="en-US" altLang="ko-KR" sz="3200" dirty="0" smtClean="0"/>
          </a:p>
          <a:p>
            <a:pPr marL="857250" lvl="1" indent="-457200">
              <a:buFontTx/>
              <a:buChar char="-"/>
            </a:pPr>
            <a:r>
              <a:rPr lang="en-US" altLang="ko-KR" sz="2800" dirty="0" smtClean="0"/>
              <a:t>Computer Simulation of </a:t>
            </a:r>
            <a:r>
              <a:rPr lang="en-US" altLang="ko-KR" sz="2800" dirty="0" err="1" smtClean="0"/>
              <a:t>Darken’s</a:t>
            </a:r>
            <a:r>
              <a:rPr lang="en-US" altLang="ko-KR" sz="2800" dirty="0" smtClean="0"/>
              <a:t> Uphill Diffusion</a:t>
            </a:r>
          </a:p>
          <a:p>
            <a:pPr marL="457200" indent="-457200">
              <a:buAutoNum type="arabicPeriod"/>
            </a:pPr>
            <a:endParaRPr lang="en-US" altLang="ko-KR" sz="3200" dirty="0" smtClean="0"/>
          </a:p>
          <a:p>
            <a:pPr marL="457200" indent="-457200">
              <a:buAutoNum type="arabicPeriod"/>
            </a:pPr>
            <a:endParaRPr lang="en-US" altLang="ko-KR" sz="3200" dirty="0" smtClean="0"/>
          </a:p>
          <a:p>
            <a:pPr marL="457200" indent="-457200">
              <a:buAutoNum type="arabicPeriod"/>
            </a:pPr>
            <a:r>
              <a:rPr lang="ko-KR" altLang="en-US" sz="3200" dirty="0" smtClean="0"/>
              <a:t>자유 주제</a:t>
            </a:r>
            <a:endParaRPr lang="en-US" altLang="ko-KR" sz="3200" dirty="0" smtClean="0"/>
          </a:p>
          <a:p>
            <a:pPr marL="857250" lvl="1" indent="-457200">
              <a:buFontTx/>
              <a:buChar char="-"/>
            </a:pPr>
            <a:r>
              <a:rPr lang="en-US" altLang="ko-KR" sz="2800" dirty="0" smtClean="0"/>
              <a:t>Diffusion couple</a:t>
            </a:r>
          </a:p>
          <a:p>
            <a:pPr marL="857250" lvl="1" indent="-457200">
              <a:buFontTx/>
              <a:buChar char="-"/>
            </a:pPr>
            <a:r>
              <a:rPr lang="en-US" altLang="ko-KR" sz="2800" dirty="0" smtClean="0"/>
              <a:t>(Sudoku)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6568" y="142876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71147"/>
            <a:ext cx="6286544" cy="275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직사각형 9"/>
          <p:cNvSpPr/>
          <p:nvPr/>
        </p:nvSpPr>
        <p:spPr>
          <a:xfrm>
            <a:off x="1700908" y="4143380"/>
            <a:ext cx="2500330" cy="16430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Si : 3.8wt%</a:t>
            </a:r>
          </a:p>
          <a:p>
            <a:pPr algn="ctr"/>
            <a:r>
              <a:rPr lang="en-US" altLang="ko-KR" dirty="0" smtClean="0"/>
              <a:t>C : 0.478wt%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4203124" y="4143380"/>
            <a:ext cx="2500330" cy="16430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Si : 0.005wt%</a:t>
            </a:r>
          </a:p>
          <a:p>
            <a:pPr algn="ctr"/>
            <a:r>
              <a:rPr lang="en-US" altLang="ko-KR" dirty="0" smtClean="0"/>
              <a:t>C : 0.441wt%</a:t>
            </a:r>
            <a:endParaRPr lang="ko-KR" altLang="en-US" dirty="0"/>
          </a:p>
        </p:txBody>
      </p:sp>
      <p:cxnSp>
        <p:nvCxnSpPr>
          <p:cNvPr id="17" name="직선 연결선 16"/>
          <p:cNvCxnSpPr/>
          <p:nvPr/>
        </p:nvCxnSpPr>
        <p:spPr>
          <a:xfrm rot="5400000">
            <a:off x="1529893" y="5982727"/>
            <a:ext cx="356396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rot="5400000">
            <a:off x="4027773" y="5973491"/>
            <a:ext cx="356396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rot="5400000">
            <a:off x="6528103" y="5973491"/>
            <a:ext cx="356396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1714480" y="6000768"/>
            <a:ext cx="2484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/>
          <p:nvPr/>
        </p:nvCxnSpPr>
        <p:spPr>
          <a:xfrm>
            <a:off x="4214810" y="6000768"/>
            <a:ext cx="2484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571736" y="607220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50mm</a:t>
            </a:r>
            <a:endParaRPr lang="ko-KR" alt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072066" y="607220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50mm</a:t>
            </a:r>
            <a:endParaRPr lang="ko-KR" alt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6715140" y="4598267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열처리 온도  </a:t>
            </a:r>
            <a:r>
              <a:rPr lang="en-US" altLang="ko-KR" sz="1600" dirty="0" smtClean="0"/>
              <a:t>: 1323K</a:t>
            </a:r>
          </a:p>
          <a:p>
            <a:endParaRPr lang="en-US" altLang="ko-KR" sz="1600" dirty="0" smtClean="0"/>
          </a:p>
          <a:p>
            <a:r>
              <a:rPr lang="ko-KR" altLang="en-US" sz="1600" dirty="0" smtClean="0"/>
              <a:t>열처리 시간 </a:t>
            </a:r>
            <a:r>
              <a:rPr lang="en-US" altLang="ko-KR" sz="1600" dirty="0" smtClean="0"/>
              <a:t>: 13days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6568" y="142876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Thermodynamics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54617"/>
          </a:xfrm>
        </p:spPr>
        <p:txBody>
          <a:bodyPr>
            <a:normAutofit/>
          </a:bodyPr>
          <a:lstStyle/>
          <a:p>
            <a:r>
              <a:rPr lang="ko-KR" altLang="en-US" sz="1600" dirty="0" smtClean="0">
                <a:latin typeface="+mn-ea"/>
                <a:ea typeface="+mn-ea"/>
              </a:rPr>
              <a:t>다원 </a:t>
            </a:r>
            <a:r>
              <a:rPr lang="ko-KR" altLang="en-US" sz="1600" dirty="0" err="1" smtClean="0">
                <a:latin typeface="+mn-ea"/>
                <a:ea typeface="+mn-ea"/>
              </a:rPr>
              <a:t>합금계에서</a:t>
            </a:r>
            <a:r>
              <a:rPr lang="ko-KR" altLang="en-US" sz="1600" dirty="0" smtClean="0">
                <a:latin typeface="+mn-ea"/>
                <a:ea typeface="+mn-ea"/>
              </a:rPr>
              <a:t> </a:t>
            </a:r>
            <a:r>
              <a:rPr lang="en-US" altLang="ko-KR" sz="1600" dirty="0" smtClean="0">
                <a:latin typeface="+mn-ea"/>
                <a:ea typeface="+mn-ea"/>
              </a:rPr>
              <a:t>Diffusion Coefficient </a:t>
            </a:r>
            <a:r>
              <a:rPr lang="ko-KR" altLang="en-US" sz="1600" dirty="0" smtClean="0">
                <a:latin typeface="+mn-ea"/>
                <a:ea typeface="+mn-ea"/>
              </a:rPr>
              <a:t>는 </a:t>
            </a:r>
            <a:r>
              <a:rPr lang="en-US" altLang="ko-KR" sz="1600" dirty="0" smtClean="0">
                <a:latin typeface="+mn-ea"/>
                <a:ea typeface="+mn-ea"/>
              </a:rPr>
              <a:t>(n-1) </a:t>
            </a:r>
            <a:r>
              <a:rPr lang="ko-KR" altLang="en-US" sz="1600" dirty="0" smtClean="0">
                <a:latin typeface="+mn-ea"/>
                <a:ea typeface="+mn-ea"/>
              </a:rPr>
              <a:t>차원의 행렬 형태가 되며</a:t>
            </a:r>
            <a:r>
              <a:rPr lang="en-US" altLang="ko-KR" sz="1600" dirty="0" smtClean="0">
                <a:latin typeface="+mn-ea"/>
                <a:ea typeface="+mn-ea"/>
              </a:rPr>
              <a:t>, Fe-M-C 3 </a:t>
            </a:r>
            <a:r>
              <a:rPr lang="ko-KR" altLang="en-US" sz="1600" dirty="0" err="1" smtClean="0">
                <a:latin typeface="+mn-ea"/>
                <a:ea typeface="+mn-ea"/>
              </a:rPr>
              <a:t>원계에서</a:t>
            </a:r>
            <a:r>
              <a:rPr lang="ko-KR" altLang="en-US" sz="1600" dirty="0" smtClean="0">
                <a:latin typeface="+mn-ea"/>
                <a:ea typeface="+mn-ea"/>
              </a:rPr>
              <a:t> 용질 </a:t>
            </a:r>
            <a:r>
              <a:rPr lang="en-US" altLang="ko-KR" sz="1600" dirty="0" smtClean="0">
                <a:latin typeface="+mn-ea"/>
                <a:ea typeface="+mn-ea"/>
              </a:rPr>
              <a:t>C </a:t>
            </a:r>
            <a:r>
              <a:rPr lang="ko-KR" altLang="en-US" sz="1600" dirty="0" smtClean="0">
                <a:latin typeface="+mn-ea"/>
                <a:ea typeface="+mn-ea"/>
              </a:rPr>
              <a:t>와 </a:t>
            </a:r>
            <a:r>
              <a:rPr lang="en-US" altLang="ko-KR" sz="1600" dirty="0" smtClean="0">
                <a:latin typeface="+mn-ea"/>
                <a:ea typeface="+mn-ea"/>
              </a:rPr>
              <a:t>M </a:t>
            </a:r>
            <a:r>
              <a:rPr lang="ko-KR" altLang="en-US" sz="1600" dirty="0" smtClean="0">
                <a:latin typeface="+mn-ea"/>
                <a:ea typeface="+mn-ea"/>
              </a:rPr>
              <a:t>의 확산 유속은 다음과 같이 표현된다</a:t>
            </a:r>
            <a:r>
              <a:rPr lang="en-US" altLang="ko-KR" sz="1600" dirty="0" smtClean="0">
                <a:latin typeface="+mn-ea"/>
                <a:ea typeface="+mn-ea"/>
              </a:rPr>
              <a:t>.</a:t>
            </a:r>
          </a:p>
          <a:p>
            <a:endParaRPr lang="en-US" altLang="ko-KR" sz="1400" dirty="0" smtClean="0">
              <a:latin typeface="+mn-ea"/>
              <a:ea typeface="+mn-ea"/>
            </a:endParaRPr>
          </a:p>
          <a:p>
            <a:endParaRPr lang="en-US" altLang="ko-KR" sz="1400" dirty="0" smtClean="0">
              <a:latin typeface="+mn-ea"/>
              <a:ea typeface="+mn-ea"/>
            </a:endParaRPr>
          </a:p>
          <a:p>
            <a:endParaRPr lang="en-US" altLang="ko-KR" sz="1400" dirty="0" smtClean="0">
              <a:latin typeface="+mn-ea"/>
              <a:ea typeface="+mn-ea"/>
            </a:endParaRPr>
          </a:p>
          <a:p>
            <a:endParaRPr lang="en-US" altLang="ko-KR" sz="1400" dirty="0" smtClean="0">
              <a:latin typeface="+mn-ea"/>
              <a:ea typeface="+mn-ea"/>
            </a:endParaRPr>
          </a:p>
          <a:p>
            <a:endParaRPr lang="en-US" altLang="ko-KR" sz="1400" dirty="0" smtClean="0">
              <a:latin typeface="+mn-ea"/>
              <a:ea typeface="+mn-ea"/>
            </a:endParaRPr>
          </a:p>
          <a:p>
            <a:endParaRPr lang="en-US" altLang="ko-KR" sz="1400" dirty="0" smtClean="0">
              <a:latin typeface="+mn-ea"/>
              <a:ea typeface="+mn-ea"/>
            </a:endParaRPr>
          </a:p>
          <a:p>
            <a:endParaRPr lang="en-US" altLang="ko-KR" sz="1400" dirty="0" smtClean="0">
              <a:latin typeface="+mn-ea"/>
              <a:ea typeface="+mn-ea"/>
            </a:endParaRPr>
          </a:p>
          <a:p>
            <a:endParaRPr lang="en-US" altLang="ko-KR" sz="1400" dirty="0" smtClean="0">
              <a:latin typeface="+mn-ea"/>
              <a:ea typeface="+mn-ea"/>
            </a:endParaRPr>
          </a:p>
          <a:p>
            <a:endParaRPr lang="en-US" altLang="ko-KR" sz="1400" dirty="0" smtClean="0">
              <a:latin typeface="+mn-ea"/>
              <a:ea typeface="+mn-ea"/>
            </a:endParaRPr>
          </a:p>
          <a:p>
            <a:r>
              <a:rPr lang="en-US" altLang="ko-KR" sz="1600" dirty="0" err="1" smtClean="0">
                <a:latin typeface="+mn-ea"/>
                <a:ea typeface="+mn-ea"/>
              </a:rPr>
              <a:t>Fcc</a:t>
            </a:r>
            <a:r>
              <a:rPr lang="en-US" altLang="ko-KR" sz="1600" dirty="0" smtClean="0">
                <a:latin typeface="+mn-ea"/>
                <a:ea typeface="+mn-ea"/>
              </a:rPr>
              <a:t> Fe-M-C </a:t>
            </a:r>
            <a:r>
              <a:rPr lang="ko-KR" altLang="en-US" sz="1600" dirty="0" err="1" smtClean="0">
                <a:latin typeface="+mn-ea"/>
                <a:ea typeface="+mn-ea"/>
              </a:rPr>
              <a:t>침입형</a:t>
            </a:r>
            <a:r>
              <a:rPr lang="ko-KR" altLang="en-US" sz="1600" dirty="0" smtClean="0">
                <a:latin typeface="+mn-ea"/>
                <a:ea typeface="+mn-ea"/>
              </a:rPr>
              <a:t> 고용상은 </a:t>
            </a:r>
            <a:r>
              <a:rPr lang="en-US" altLang="ko-KR" sz="1600" dirty="0" smtClean="0">
                <a:latin typeface="+mn-ea"/>
                <a:ea typeface="+mn-ea"/>
              </a:rPr>
              <a:t>(</a:t>
            </a:r>
            <a:r>
              <a:rPr lang="en-US" altLang="ko-KR" sz="1600" dirty="0" err="1" smtClean="0">
                <a:latin typeface="+mn-ea"/>
                <a:ea typeface="+mn-ea"/>
              </a:rPr>
              <a:t>Fe,M</a:t>
            </a:r>
            <a:r>
              <a:rPr lang="en-US" altLang="ko-KR" sz="1600" dirty="0" smtClean="0">
                <a:latin typeface="+mn-ea"/>
                <a:ea typeface="+mn-ea"/>
              </a:rPr>
              <a:t>)</a:t>
            </a:r>
            <a:r>
              <a:rPr lang="en-US" altLang="ko-KR" sz="1600" baseline="-25000" dirty="0" smtClean="0">
                <a:latin typeface="+mn-ea"/>
                <a:ea typeface="+mn-ea"/>
              </a:rPr>
              <a:t>1</a:t>
            </a:r>
            <a:r>
              <a:rPr lang="en-US" altLang="ko-KR" sz="1600" dirty="0" smtClean="0">
                <a:latin typeface="+mn-ea"/>
                <a:ea typeface="+mn-ea"/>
              </a:rPr>
              <a:t>(</a:t>
            </a:r>
            <a:r>
              <a:rPr lang="en-US" altLang="ko-KR" sz="1600" dirty="0" err="1" smtClean="0">
                <a:latin typeface="+mn-ea"/>
                <a:ea typeface="+mn-ea"/>
              </a:rPr>
              <a:t>Va,C</a:t>
            </a:r>
            <a:r>
              <a:rPr lang="en-US" altLang="ko-KR" sz="1600" dirty="0" smtClean="0">
                <a:latin typeface="+mn-ea"/>
                <a:ea typeface="+mn-ea"/>
              </a:rPr>
              <a:t>)</a:t>
            </a:r>
            <a:r>
              <a:rPr lang="en-US" altLang="ko-KR" sz="1600" baseline="-25000" dirty="0" smtClean="0">
                <a:latin typeface="+mn-ea"/>
                <a:ea typeface="+mn-ea"/>
              </a:rPr>
              <a:t>1</a:t>
            </a:r>
            <a:r>
              <a:rPr lang="en-US" altLang="ko-KR" sz="1600" dirty="0" smtClean="0">
                <a:latin typeface="+mn-ea"/>
                <a:ea typeface="+mn-ea"/>
              </a:rPr>
              <a:t> </a:t>
            </a:r>
            <a:r>
              <a:rPr lang="ko-KR" altLang="en-US" sz="1600" dirty="0" smtClean="0">
                <a:latin typeface="+mn-ea"/>
                <a:ea typeface="+mn-ea"/>
              </a:rPr>
              <a:t>의 </a:t>
            </a:r>
            <a:r>
              <a:rPr lang="en-US" altLang="ko-KR" sz="1600" dirty="0" smtClean="0">
                <a:latin typeface="+mn-ea"/>
                <a:ea typeface="+mn-ea"/>
              </a:rPr>
              <a:t>formula unit </a:t>
            </a:r>
            <a:r>
              <a:rPr lang="ko-KR" altLang="en-US" sz="1600" dirty="0" smtClean="0">
                <a:latin typeface="+mn-ea"/>
                <a:ea typeface="+mn-ea"/>
              </a:rPr>
              <a:t>을 이용하여 </a:t>
            </a:r>
            <a:r>
              <a:rPr lang="en-US" altLang="ko-KR" sz="1600" dirty="0" smtClean="0">
                <a:latin typeface="+mn-ea"/>
                <a:ea typeface="+mn-ea"/>
              </a:rPr>
              <a:t>1 mol of formula unit </a:t>
            </a:r>
            <a:r>
              <a:rPr lang="ko-KR" altLang="en-US" sz="1600" dirty="0" smtClean="0">
                <a:latin typeface="+mn-ea"/>
                <a:ea typeface="+mn-ea"/>
              </a:rPr>
              <a:t>당 </a:t>
            </a:r>
            <a:r>
              <a:rPr lang="en-US" altLang="ko-KR" sz="1600" dirty="0" smtClean="0">
                <a:latin typeface="+mn-ea"/>
                <a:ea typeface="+mn-ea"/>
              </a:rPr>
              <a:t>Gibbs free energy </a:t>
            </a:r>
            <a:r>
              <a:rPr lang="ko-KR" altLang="en-US" sz="1600" dirty="0" smtClean="0">
                <a:latin typeface="+mn-ea"/>
                <a:ea typeface="+mn-ea"/>
              </a:rPr>
              <a:t>를 다음과 같이 표현한다</a:t>
            </a:r>
            <a:r>
              <a:rPr lang="en-US" altLang="ko-KR" sz="1600" dirty="0" smtClean="0">
                <a:latin typeface="+mn-ea"/>
                <a:ea typeface="+mn-ea"/>
              </a:rPr>
              <a:t>.</a:t>
            </a:r>
          </a:p>
          <a:p>
            <a:endParaRPr lang="en-US" altLang="ko-KR" sz="1400" dirty="0" smtClean="0">
              <a:latin typeface="+mn-ea"/>
              <a:ea typeface="+mn-ea"/>
            </a:endParaRPr>
          </a:p>
          <a:p>
            <a:endParaRPr lang="en-US" altLang="ko-KR" sz="1400" dirty="0" smtClean="0">
              <a:latin typeface="+mn-ea"/>
              <a:ea typeface="+mn-ea"/>
            </a:endParaRPr>
          </a:p>
          <a:p>
            <a:endParaRPr lang="en-US" altLang="ko-KR" sz="1400" dirty="0" smtClean="0">
              <a:latin typeface="+mn-ea"/>
              <a:ea typeface="+mn-ea"/>
            </a:endParaRPr>
          </a:p>
          <a:p>
            <a:endParaRPr lang="en-US" altLang="ko-KR" sz="1400" dirty="0" smtClean="0">
              <a:latin typeface="+mn-ea"/>
              <a:ea typeface="+mn-ea"/>
            </a:endParaRPr>
          </a:p>
          <a:p>
            <a:endParaRPr lang="en-US" altLang="ko-KR" sz="1400" dirty="0" smtClean="0">
              <a:latin typeface="+mn-ea"/>
              <a:ea typeface="+mn-ea"/>
            </a:endParaRPr>
          </a:p>
          <a:p>
            <a:endParaRPr lang="en-US" altLang="ko-KR" sz="1400" dirty="0" smtClean="0">
              <a:latin typeface="+mn-ea"/>
              <a:ea typeface="+mn-ea"/>
            </a:endParaRPr>
          </a:p>
          <a:p>
            <a:endParaRPr lang="en-US" altLang="ko-KR" sz="1400" dirty="0" smtClean="0">
              <a:latin typeface="+mn-ea"/>
              <a:ea typeface="+mn-ea"/>
            </a:endParaRPr>
          </a:p>
          <a:p>
            <a:endParaRPr lang="en-US" altLang="ko-KR" sz="1400" dirty="0" smtClean="0">
              <a:latin typeface="+mn-ea"/>
              <a:ea typeface="+mn-ea"/>
            </a:endParaRPr>
          </a:p>
          <a:p>
            <a:endParaRPr lang="en-US" altLang="ko-KR" sz="1400" dirty="0" smtClean="0">
              <a:latin typeface="+mn-ea"/>
              <a:ea typeface="+mn-ea"/>
            </a:endParaRPr>
          </a:p>
          <a:p>
            <a:endParaRPr lang="ko-KR" altLang="en-US" sz="1400" dirty="0">
              <a:latin typeface="+mn-ea"/>
              <a:ea typeface="+mn-ea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57224" y="4714884"/>
          <a:ext cx="5857875" cy="1520825"/>
        </p:xfrm>
        <a:graphic>
          <a:graphicData uri="http://schemas.openxmlformats.org/presentationml/2006/ole">
            <p:oleObj spid="_x0000_s2050" name="Equation" r:id="rId3" imgW="3720960" imgH="96516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85786" y="2000240"/>
          <a:ext cx="7408386" cy="1785950"/>
        </p:xfrm>
        <a:graphic>
          <a:graphicData uri="http://schemas.openxmlformats.org/presentationml/2006/ole">
            <p:oleObj spid="_x0000_s2051" name="Equation" r:id="rId4" imgW="5574960" imgH="1346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 도형 11"/>
          <p:cNvSpPr/>
          <p:nvPr/>
        </p:nvSpPr>
        <p:spPr>
          <a:xfrm rot="16200000">
            <a:off x="2536017" y="892951"/>
            <a:ext cx="3929090" cy="7429552"/>
          </a:xfrm>
          <a:prstGeom prst="corner">
            <a:avLst>
              <a:gd name="adj1" fmla="val 77357"/>
              <a:gd name="adj2" fmla="val 75639"/>
            </a:avLst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6568" y="142876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Thermodynamics</a:t>
            </a:r>
            <a:endParaRPr lang="ko-KR" altLang="en-US" dirty="0"/>
          </a:p>
        </p:txBody>
      </p:sp>
      <p:graphicFrame>
        <p:nvGraphicFramePr>
          <p:cNvPr id="4098" name="내용 개체 틀 3"/>
          <p:cNvGraphicFramePr>
            <a:graphicFrameLocks noChangeAspect="1"/>
          </p:cNvGraphicFramePr>
          <p:nvPr/>
        </p:nvGraphicFramePr>
        <p:xfrm>
          <a:off x="857224" y="3714752"/>
          <a:ext cx="3779837" cy="2714625"/>
        </p:xfrm>
        <a:graphic>
          <a:graphicData uri="http://schemas.openxmlformats.org/presentationml/2006/ole">
            <p:oleObj spid="_x0000_s4098" name="Equation" r:id="rId4" imgW="2793960" imgH="20062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286380" y="2643182"/>
          <a:ext cx="2706688" cy="3829050"/>
        </p:xfrm>
        <a:graphic>
          <a:graphicData uri="http://schemas.openxmlformats.org/presentationml/2006/ole">
            <p:oleObj spid="_x0000_s4099" name="Equation" r:id="rId5" imgW="2082600" imgH="2946240" progId="Equation.3">
              <p:embed/>
            </p:oleObj>
          </a:graphicData>
        </a:graphic>
      </p:graphicFrame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600" dirty="0" smtClean="0">
                <a:latin typeface="+mn-ea"/>
                <a:ea typeface="+mn-ea"/>
              </a:rPr>
              <a:t>Gibbs Energy </a:t>
            </a:r>
            <a:r>
              <a:rPr lang="ko-KR" altLang="en-US" sz="1600" dirty="0" smtClean="0">
                <a:latin typeface="+mn-ea"/>
                <a:ea typeface="+mn-ea"/>
              </a:rPr>
              <a:t>식으로부터 각 원소의 </a:t>
            </a:r>
            <a:r>
              <a:rPr lang="en-US" altLang="ko-KR" sz="1600" dirty="0" smtClean="0">
                <a:latin typeface="+mn-ea"/>
                <a:ea typeface="+mn-ea"/>
              </a:rPr>
              <a:t>Chemical Potential </a:t>
            </a:r>
            <a:r>
              <a:rPr lang="ko-KR" altLang="en-US" sz="1600" dirty="0" smtClean="0">
                <a:latin typeface="+mn-ea"/>
                <a:ea typeface="+mn-ea"/>
              </a:rPr>
              <a:t>을 얻는 공식은 다음과 같다</a:t>
            </a:r>
            <a:r>
              <a:rPr lang="en-US" altLang="ko-KR" sz="1600" dirty="0" smtClean="0">
                <a:latin typeface="+mn-ea"/>
                <a:ea typeface="+mn-ea"/>
              </a:rPr>
              <a:t>.</a:t>
            </a:r>
          </a:p>
          <a:p>
            <a:r>
              <a:rPr lang="en-US" altLang="ko-KR" sz="1600" dirty="0" smtClean="0">
                <a:latin typeface="+mn-ea"/>
                <a:ea typeface="+mn-ea"/>
              </a:rPr>
              <a:t>For </a:t>
            </a:r>
            <a:r>
              <a:rPr lang="en-US" altLang="ko-KR" sz="1600" dirty="0" err="1" smtClean="0">
                <a:latin typeface="+mn-ea"/>
                <a:ea typeface="+mn-ea"/>
              </a:rPr>
              <a:t>substitutional</a:t>
            </a:r>
            <a:r>
              <a:rPr lang="en-US" altLang="ko-KR" sz="1600" dirty="0" smtClean="0">
                <a:latin typeface="+mn-ea"/>
                <a:ea typeface="+mn-ea"/>
              </a:rPr>
              <a:t> M,</a:t>
            </a:r>
          </a:p>
          <a:p>
            <a:endParaRPr lang="en-US" altLang="ko-KR" sz="1600" dirty="0" smtClean="0">
              <a:latin typeface="+mn-ea"/>
              <a:ea typeface="+mn-ea"/>
            </a:endParaRPr>
          </a:p>
          <a:p>
            <a:endParaRPr lang="en-US" altLang="ko-KR" sz="1600" dirty="0" smtClean="0">
              <a:latin typeface="+mn-ea"/>
              <a:ea typeface="+mn-ea"/>
            </a:endParaRPr>
          </a:p>
          <a:p>
            <a:endParaRPr lang="en-US" altLang="ko-KR" sz="1600" dirty="0" smtClean="0">
              <a:latin typeface="+mn-ea"/>
              <a:ea typeface="+mn-ea"/>
            </a:endParaRPr>
          </a:p>
          <a:p>
            <a:r>
              <a:rPr lang="en-US" altLang="ko-KR" sz="1600" dirty="0" smtClean="0">
                <a:latin typeface="+mn-ea"/>
                <a:ea typeface="+mn-ea"/>
              </a:rPr>
              <a:t>For interstitial C,</a:t>
            </a:r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/>
        </p:nvGraphicFramePr>
        <p:xfrm>
          <a:off x="928661" y="1785926"/>
          <a:ext cx="4822065" cy="642942"/>
        </p:xfrm>
        <a:graphic>
          <a:graphicData uri="http://schemas.openxmlformats.org/presentationml/2006/ole">
            <p:oleObj spid="_x0000_s4103" name="Equation" r:id="rId6" imgW="3238200" imgH="431640" progId="Equation.3">
              <p:embed/>
            </p:oleObj>
          </a:graphicData>
        </a:graphic>
      </p:graphicFrame>
      <p:graphicFrame>
        <p:nvGraphicFramePr>
          <p:cNvPr id="11" name="개체 10"/>
          <p:cNvGraphicFramePr>
            <a:graphicFrameLocks noChangeAspect="1"/>
          </p:cNvGraphicFramePr>
          <p:nvPr/>
        </p:nvGraphicFramePr>
        <p:xfrm>
          <a:off x="928662" y="2857496"/>
          <a:ext cx="2286016" cy="593200"/>
        </p:xfrm>
        <a:graphic>
          <a:graphicData uri="http://schemas.openxmlformats.org/presentationml/2006/ole">
            <p:oleObj spid="_x0000_s4104" name="Equation" r:id="rId7" imgW="1663560" imgH="431640" progId="Equation.3">
              <p:embed/>
            </p:oleObj>
          </a:graphicData>
        </a:graphic>
      </p:graphicFrame>
      <p:sp>
        <p:nvSpPr>
          <p:cNvPr id="13" name="오른쪽 화살표 12"/>
          <p:cNvSpPr/>
          <p:nvPr/>
        </p:nvSpPr>
        <p:spPr>
          <a:xfrm rot="10800000">
            <a:off x="4714876" y="4643446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6568" y="142876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Finite Differential Method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Diffusion equation</a:t>
            </a:r>
            <a:endParaRPr lang="ko-KR" altLang="en-U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57223" y="1857364"/>
          <a:ext cx="6955487" cy="3857652"/>
        </p:xfrm>
        <a:graphic>
          <a:graphicData uri="http://schemas.openxmlformats.org/presentationml/2006/ole">
            <p:oleObj spid="_x0000_s3075" name="Equation" r:id="rId3" imgW="4851360" imgH="269208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6568" y="142876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4" name="내용 개체 틀 3" descr="experiment vs. simul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428736"/>
            <a:ext cx="6653052" cy="450059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6568" y="142876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4" name="내용 개체 틀 3" descr="experiment vs. simul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428735"/>
            <a:ext cx="6786610" cy="461090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6568" y="142876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4" name="내용 개체 틀 3" descr="temperature vs. diffus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1" y="1571612"/>
            <a:ext cx="7070207" cy="442915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테마1">
  <a:themeElements>
    <a:clrScheme name="design 37">
      <a:dk1>
        <a:srgbClr val="020C27"/>
      </a:dk1>
      <a:lt1>
        <a:srgbClr val="FFFFFF"/>
      </a:lt1>
      <a:dk2>
        <a:srgbClr val="77C1C2"/>
      </a:dk2>
      <a:lt2>
        <a:srgbClr val="EEF4F7"/>
      </a:lt2>
      <a:accent1>
        <a:srgbClr val="072E96"/>
      </a:accent1>
      <a:accent2>
        <a:srgbClr val="BD8DCD"/>
      </a:accent2>
      <a:accent3>
        <a:srgbClr val="6F2689"/>
      </a:accent3>
      <a:accent4>
        <a:srgbClr val="6195BC"/>
      </a:accent4>
      <a:accent5>
        <a:srgbClr val="26865B"/>
      </a:accent5>
      <a:accent6>
        <a:srgbClr val="548426"/>
      </a:accent6>
      <a:hlink>
        <a:srgbClr val="1B553F"/>
      </a:hlink>
      <a:folHlink>
        <a:srgbClr val="072E96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601</TotalTime>
  <Words>382</Words>
  <Application>Microsoft Office PowerPoint</Application>
  <PresentationFormat>화면 슬라이드 쇼(4:3)</PresentationFormat>
  <Paragraphs>129</Paragraphs>
  <Slides>17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17</vt:i4>
      </vt:variant>
    </vt:vector>
  </HeadingPairs>
  <TitlesOfParts>
    <vt:vector size="20" baseType="lpstr">
      <vt:lpstr>테마1</vt:lpstr>
      <vt:lpstr>Equation</vt:lpstr>
      <vt:lpstr>Microsoft Equation 3.0</vt:lpstr>
      <vt:lpstr>Final Term Report</vt:lpstr>
      <vt:lpstr>Contents</vt:lpstr>
      <vt:lpstr>Problem</vt:lpstr>
      <vt:lpstr>Thermodynamics</vt:lpstr>
      <vt:lpstr>Thermodynamics</vt:lpstr>
      <vt:lpstr>Finite Differential Method</vt:lpstr>
      <vt:lpstr>Result</vt:lpstr>
      <vt:lpstr>Result</vt:lpstr>
      <vt:lpstr>Result</vt:lpstr>
      <vt:lpstr>Free Topic</vt:lpstr>
      <vt:lpstr>슬라이드 11</vt:lpstr>
      <vt:lpstr>슬라이드 12</vt:lpstr>
      <vt:lpstr> Diffusion couple</vt:lpstr>
      <vt:lpstr>Diffusion couple</vt:lpstr>
      <vt:lpstr>Diffusion couple</vt:lpstr>
      <vt:lpstr>번외 - Sudoku</vt:lpstr>
      <vt:lpstr>번외 - Sudoku</vt:lpstr>
    </vt:vector>
  </TitlesOfParts>
  <Company>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Master</dc:creator>
  <cp:lastModifiedBy>Master</cp:lastModifiedBy>
  <cp:revision>34</cp:revision>
  <dcterms:created xsi:type="dcterms:W3CDTF">2009-12-20T13:23:36Z</dcterms:created>
  <dcterms:modified xsi:type="dcterms:W3CDTF">2009-12-21T05:46:44Z</dcterms:modified>
</cp:coreProperties>
</file>