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Sheet1!$A$4:$A$10</c:f>
              <c:strCache>
                <c:ptCount val="1"/>
                <c:pt idx="0">
                  <c:v>0.025 0.05 0.075 0.1 0.125 0.15 0.175</c:v>
                </c:pt>
              </c:strCache>
            </c:strRef>
          </c:tx>
          <c:spPr>
            <a:ln w="63500">
              <a:prstDash val="sysDot"/>
            </a:ln>
          </c:spPr>
          <c:marker>
            <c:symbol val="none"/>
          </c:marker>
          <c:xVal>
            <c:numRef>
              <c:f>Sheet1!$A$4:$A$42</c:f>
              <c:numCache>
                <c:formatCode>General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Sheet1!$B$4:$B$42</c:f>
              <c:numCache>
                <c:formatCode>General</c:formatCode>
                <c:ptCount val="39"/>
                <c:pt idx="0">
                  <c:v>3.0620000000000001E-2</c:v>
                </c:pt>
                <c:pt idx="1">
                  <c:v>5.9569999999999998E-2</c:v>
                </c:pt>
                <c:pt idx="2">
                  <c:v>8.7099999999999997E-2</c:v>
                </c:pt>
                <c:pt idx="3">
                  <c:v>0.11342000000000001</c:v>
                </c:pt>
                <c:pt idx="4">
                  <c:v>0.13875000000000001</c:v>
                </c:pt>
                <c:pt idx="5">
                  <c:v>0.16322999999999999</c:v>
                </c:pt>
                <c:pt idx="6">
                  <c:v>0.18704000000000001</c:v>
                </c:pt>
                <c:pt idx="7">
                  <c:v>0.21031</c:v>
                </c:pt>
                <c:pt idx="8">
                  <c:v>0.23316000000000001</c:v>
                </c:pt>
                <c:pt idx="9">
                  <c:v>0.25569999999999998</c:v>
                </c:pt>
                <c:pt idx="10">
                  <c:v>0.27801999999999999</c:v>
                </c:pt>
                <c:pt idx="11">
                  <c:v>0.30023</c:v>
                </c:pt>
                <c:pt idx="12">
                  <c:v>0.32239000000000001</c:v>
                </c:pt>
                <c:pt idx="13">
                  <c:v>0.34458</c:v>
                </c:pt>
                <c:pt idx="14">
                  <c:v>0.36686000000000002</c:v>
                </c:pt>
                <c:pt idx="15">
                  <c:v>0.38929000000000002</c:v>
                </c:pt>
                <c:pt idx="16">
                  <c:v>0.41191</c:v>
                </c:pt>
                <c:pt idx="17">
                  <c:v>0.43475999999999998</c:v>
                </c:pt>
                <c:pt idx="18">
                  <c:v>0.45788000000000001</c:v>
                </c:pt>
                <c:pt idx="19">
                  <c:v>0.48131000000000002</c:v>
                </c:pt>
                <c:pt idx="20">
                  <c:v>0.50505999999999995</c:v>
                </c:pt>
                <c:pt idx="21">
                  <c:v>0.52915000000000001</c:v>
                </c:pt>
                <c:pt idx="22">
                  <c:v>0.55359000000000003</c:v>
                </c:pt>
                <c:pt idx="23">
                  <c:v>0.57838000000000001</c:v>
                </c:pt>
                <c:pt idx="24">
                  <c:v>0.60353000000000001</c:v>
                </c:pt>
                <c:pt idx="25">
                  <c:v>0.62902000000000002</c:v>
                </c:pt>
                <c:pt idx="26">
                  <c:v>0.65483999999999998</c:v>
                </c:pt>
                <c:pt idx="27">
                  <c:v>0.68096000000000001</c:v>
                </c:pt>
                <c:pt idx="28">
                  <c:v>0.70735999999999999</c:v>
                </c:pt>
                <c:pt idx="29">
                  <c:v>0.73401000000000005</c:v>
                </c:pt>
                <c:pt idx="30">
                  <c:v>0.76083999999999996</c:v>
                </c:pt>
                <c:pt idx="31">
                  <c:v>0.78781999999999996</c:v>
                </c:pt>
                <c:pt idx="32">
                  <c:v>0.81489</c:v>
                </c:pt>
                <c:pt idx="33">
                  <c:v>0.84197</c:v>
                </c:pt>
                <c:pt idx="34">
                  <c:v>0.86899000000000004</c:v>
                </c:pt>
                <c:pt idx="35">
                  <c:v>0.89585999999999999</c:v>
                </c:pt>
                <c:pt idx="36">
                  <c:v>0.92249999999999999</c:v>
                </c:pt>
                <c:pt idx="37">
                  <c:v>0.94881000000000004</c:v>
                </c:pt>
                <c:pt idx="38">
                  <c:v>0.97467999999999999</c:v>
                </c:pt>
              </c:numCache>
            </c:numRef>
          </c:yVal>
          <c:smooth val="1"/>
        </c:ser>
        <c:ser>
          <c:idx val="1"/>
          <c:order val="1"/>
          <c:spPr>
            <a:ln w="12700"/>
          </c:spPr>
          <c:marker>
            <c:symbol val="none"/>
          </c:marker>
          <c:xVal>
            <c:numRef>
              <c:f>Sheet1!$A$4:$A$42</c:f>
              <c:numCache>
                <c:formatCode>General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Sheet1!$D$4:$D$42</c:f>
              <c:numCache>
                <c:formatCode>General</c:formatCode>
                <c:ptCount val="39"/>
                <c:pt idx="0">
                  <c:v>3.0637920328585574E-2</c:v>
                </c:pt>
                <c:pt idx="1">
                  <c:v>5.9600931873638407E-2</c:v>
                </c:pt>
                <c:pt idx="2">
                  <c:v>8.7138496581826624E-2</c:v>
                </c:pt>
                <c:pt idx="3">
                  <c:v>0.11347105703667409</c:v>
                </c:pt>
                <c:pt idx="4">
                  <c:v>0.13879394770199502</c:v>
                </c:pt>
                <c:pt idx="5">
                  <c:v>0.16328070593954436</c:v>
                </c:pt>
                <c:pt idx="6">
                  <c:v>0.18708587508495736</c:v>
                </c:pt>
                <c:pt idx="7">
                  <c:v>0.21034737624084066</c:v>
                </c:pt>
                <c:pt idx="8">
                  <c:v>0.23318851259531242</c:v>
                </c:pt>
                <c:pt idx="9">
                  <c:v>0.25571965948892195</c:v>
                </c:pt>
                <c:pt idx="10">
                  <c:v>0.27803968472247081</c:v>
                </c:pt>
                <c:pt idx="11">
                  <c:v>0.3002371363918323</c:v>
                </c:pt>
                <c:pt idx="12">
                  <c:v>0.32239122958590521</c:v>
                </c:pt>
                <c:pt idx="13">
                  <c:v>0.3445726583737439</c:v>
                </c:pt>
                <c:pt idx="14">
                  <c:v>0.36684425546099797</c:v>
                </c:pt>
                <c:pt idx="15">
                  <c:v>0.38926151857130609</c:v>
                </c:pt>
                <c:pt idx="16">
                  <c:v>0.41187301988897956</c:v>
                </c:pt>
                <c:pt idx="17">
                  <c:v>0.43472071269027635</c:v>
                </c:pt>
                <c:pt idx="18">
                  <c:v>0.45784014751407559</c:v>
                </c:pt>
                <c:pt idx="19">
                  <c:v>0.48126060881485433</c:v>
                </c:pt>
                <c:pt idx="20">
                  <c:v>0.50500518194855182</c:v>
                </c:pt>
                <c:pt idx="21">
                  <c:v>0.52909075952091245</c:v>
                </c:pt>
                <c:pt idx="22">
                  <c:v>0.55352799554072196</c:v>
                </c:pt>
                <c:pt idx="23">
                  <c:v>0.57832121543472959</c:v>
                </c:pt>
                <c:pt idx="24">
                  <c:v>0.60346828976856814</c:v>
                </c:pt>
                <c:pt idx="25">
                  <c:v>0.62896047945302735</c:v>
                </c:pt>
                <c:pt idx="26">
                  <c:v>0.65478226027375397</c:v>
                </c:pt>
                <c:pt idx="27">
                  <c:v>0.68091113474203979</c:v>
                </c:pt>
                <c:pt idx="28">
                  <c:v>0.70731743950234438</c:v>
                </c:pt>
                <c:pt idx="29">
                  <c:v>0.73396415682589855</c:v>
                </c:pt>
                <c:pt idx="30">
                  <c:v>0.76080673904586182</c:v>
                </c:pt>
                <c:pt idx="31">
                  <c:v>0.78779295512380154</c:v>
                </c:pt>
                <c:pt idx="32">
                  <c:v>0.81486276885437836</c:v>
                </c:pt>
                <c:pt idx="33">
                  <c:v>0.84194825848846411</c:v>
                </c:pt>
                <c:pt idx="34">
                  <c:v>0.86897358775681632</c:v>
                </c:pt>
                <c:pt idx="35">
                  <c:v>0.89585503837822544</c:v>
                </c:pt>
                <c:pt idx="36">
                  <c:v>0.92250111410856372</c:v>
                </c:pt>
                <c:pt idx="37">
                  <c:v>0.94881272620106394</c:v>
                </c:pt>
                <c:pt idx="38">
                  <c:v>0.97468346977476672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898816"/>
        <c:axId val="26901120"/>
      </c:scatterChart>
      <c:valAx>
        <c:axId val="2689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901120"/>
        <c:crosses val="autoZero"/>
        <c:crossBetween val="midCat"/>
      </c:valAx>
      <c:valAx>
        <c:axId val="26901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8988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63500">
              <a:prstDash val="sysDot"/>
            </a:ln>
          </c:spPr>
          <c:marker>
            <c:symbol val="none"/>
          </c:marker>
          <c:xVal>
            <c:numRef>
              <c:f>Sheet1!$A$4:$A$42</c:f>
              <c:numCache>
                <c:formatCode>General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Sheet1!$C$4:$C$42</c:f>
              <c:numCache>
                <c:formatCode>0.00E+00</c:formatCode>
                <c:ptCount val="39"/>
                <c:pt idx="0">
                  <c:v>360</c:v>
                </c:pt>
                <c:pt idx="1">
                  <c:v>696</c:v>
                </c:pt>
                <c:pt idx="2">
                  <c:v>1008</c:v>
                </c:pt>
                <c:pt idx="3">
                  <c:v>1297</c:v>
                </c:pt>
                <c:pt idx="4">
                  <c:v>1564</c:v>
                </c:pt>
                <c:pt idx="5">
                  <c:v>1807</c:v>
                </c:pt>
                <c:pt idx="6">
                  <c:v>2029</c:v>
                </c:pt>
                <c:pt idx="7">
                  <c:v>2230</c:v>
                </c:pt>
                <c:pt idx="8">
                  <c:v>2409</c:v>
                </c:pt>
                <c:pt idx="9">
                  <c:v>2568</c:v>
                </c:pt>
                <c:pt idx="10">
                  <c:v>2707</c:v>
                </c:pt>
                <c:pt idx="11">
                  <c:v>2826</c:v>
                </c:pt>
                <c:pt idx="12">
                  <c:v>2926</c:v>
                </c:pt>
                <c:pt idx="13">
                  <c:v>3007</c:v>
                </c:pt>
                <c:pt idx="14">
                  <c:v>3070</c:v>
                </c:pt>
                <c:pt idx="15">
                  <c:v>3115</c:v>
                </c:pt>
                <c:pt idx="16">
                  <c:v>3142</c:v>
                </c:pt>
                <c:pt idx="17">
                  <c:v>3153</c:v>
                </c:pt>
                <c:pt idx="18">
                  <c:v>3147</c:v>
                </c:pt>
                <c:pt idx="19">
                  <c:v>3125</c:v>
                </c:pt>
                <c:pt idx="20">
                  <c:v>3087</c:v>
                </c:pt>
                <c:pt idx="21">
                  <c:v>3034</c:v>
                </c:pt>
                <c:pt idx="22">
                  <c:v>2966</c:v>
                </c:pt>
                <c:pt idx="23">
                  <c:v>2884</c:v>
                </c:pt>
                <c:pt idx="24">
                  <c:v>2789</c:v>
                </c:pt>
                <c:pt idx="25">
                  <c:v>2679</c:v>
                </c:pt>
                <c:pt idx="26">
                  <c:v>2557</c:v>
                </c:pt>
                <c:pt idx="27">
                  <c:v>2423</c:v>
                </c:pt>
                <c:pt idx="28">
                  <c:v>2276</c:v>
                </c:pt>
                <c:pt idx="29">
                  <c:v>2118</c:v>
                </c:pt>
                <c:pt idx="30">
                  <c:v>1949</c:v>
                </c:pt>
                <c:pt idx="31">
                  <c:v>1769</c:v>
                </c:pt>
                <c:pt idx="32">
                  <c:v>1579</c:v>
                </c:pt>
                <c:pt idx="33">
                  <c:v>1379</c:v>
                </c:pt>
                <c:pt idx="34">
                  <c:v>1170</c:v>
                </c:pt>
                <c:pt idx="35">
                  <c:v>952.2</c:v>
                </c:pt>
                <c:pt idx="36">
                  <c:v>725.6</c:v>
                </c:pt>
                <c:pt idx="37">
                  <c:v>491.1</c:v>
                </c:pt>
                <c:pt idx="38">
                  <c:v>249.1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xVal>
            <c:numRef>
              <c:f>Sheet1!$A$4:$A$42</c:f>
              <c:numCache>
                <c:formatCode>General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Sheet1!$E$4:$E$42</c:f>
              <c:numCache>
                <c:formatCode>General</c:formatCode>
                <c:ptCount val="39"/>
                <c:pt idx="0">
                  <c:v>360.12496316062504</c:v>
                </c:pt>
                <c:pt idx="1">
                  <c:v>696.08800548500005</c:v>
                </c:pt>
                <c:pt idx="2">
                  <c:v>1008.3386512368751</c:v>
                </c:pt>
                <c:pt idx="3">
                  <c:v>1297.3264246800002</c:v>
                </c:pt>
                <c:pt idx="4">
                  <c:v>1563.500850078125</c:v>
                </c:pt>
                <c:pt idx="5">
                  <c:v>1807.3114516950002</c:v>
                </c:pt>
                <c:pt idx="6">
                  <c:v>2029.2077537943749</c:v>
                </c:pt>
                <c:pt idx="7">
                  <c:v>2229.6392806400004</c:v>
                </c:pt>
                <c:pt idx="8">
                  <c:v>2409.0555564956248</c:v>
                </c:pt>
                <c:pt idx="9">
                  <c:v>2567.9061056250002</c:v>
                </c:pt>
                <c:pt idx="10">
                  <c:v>2706.6404522918751</c:v>
                </c:pt>
                <c:pt idx="11">
                  <c:v>2825.7081207599999</c:v>
                </c:pt>
                <c:pt idx="12">
                  <c:v>2925.5586352931259</c:v>
                </c:pt>
                <c:pt idx="13">
                  <c:v>3006.6415201549999</c:v>
                </c:pt>
                <c:pt idx="14">
                  <c:v>3069.4062996093753</c:v>
                </c:pt>
                <c:pt idx="15">
                  <c:v>3114.30249792</c:v>
                </c:pt>
                <c:pt idx="16">
                  <c:v>3141.7796393506251</c:v>
                </c:pt>
                <c:pt idx="17">
                  <c:v>3152.2872481650006</c:v>
                </c:pt>
                <c:pt idx="18">
                  <c:v>3146.2748486268747</c:v>
                </c:pt>
                <c:pt idx="19">
                  <c:v>3124.191965</c:v>
                </c:pt>
                <c:pt idx="20">
                  <c:v>3086.4881215481255</c:v>
                </c:pt>
                <c:pt idx="21">
                  <c:v>3033.6128425350003</c:v>
                </c:pt>
                <c:pt idx="22">
                  <c:v>2966.0156522243751</c:v>
                </c:pt>
                <c:pt idx="23">
                  <c:v>2884.1460748800005</c:v>
                </c:pt>
                <c:pt idx="24">
                  <c:v>2788.4536347656249</c:v>
                </c:pt>
                <c:pt idx="25">
                  <c:v>2679.3878561450006</c:v>
                </c:pt>
                <c:pt idx="26">
                  <c:v>2557.3982632818747</c:v>
                </c:pt>
                <c:pt idx="27">
                  <c:v>2422.9343804400005</c:v>
                </c:pt>
                <c:pt idx="28">
                  <c:v>2276.4457318831251</c:v>
                </c:pt>
                <c:pt idx="29">
                  <c:v>2118.3818418750002</c:v>
                </c:pt>
                <c:pt idx="30">
                  <c:v>1949.1922346793747</c:v>
                </c:pt>
                <c:pt idx="31">
                  <c:v>1769.3264345599998</c:v>
                </c:pt>
                <c:pt idx="32">
                  <c:v>1579.2339657806253</c:v>
                </c:pt>
                <c:pt idx="33">
                  <c:v>1379.364352605</c:v>
                </c:pt>
                <c:pt idx="34">
                  <c:v>1170.1671192968752</c:v>
                </c:pt>
                <c:pt idx="35">
                  <c:v>952.09179012000004</c:v>
                </c:pt>
                <c:pt idx="36">
                  <c:v>725.58788933812468</c:v>
                </c:pt>
                <c:pt idx="37">
                  <c:v>491.10494121500057</c:v>
                </c:pt>
                <c:pt idx="38">
                  <c:v>249.09247001437524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068800"/>
        <c:axId val="81070336"/>
      </c:scatterChart>
      <c:valAx>
        <c:axId val="8106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070336"/>
        <c:crosses val="autoZero"/>
        <c:crossBetween val="midCat"/>
      </c:valAx>
      <c:valAx>
        <c:axId val="81070336"/>
        <c:scaling>
          <c:orientation val="minMax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810688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8FD0-71E8-4171-837E-35D9563F7AFD}" type="datetimeFigureOut">
              <a:rPr lang="ko-KR" altLang="en-US" smtClean="0"/>
              <a:t>2012-10-16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EF05-B652-43AB-9F86-DB6156108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761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8FD0-71E8-4171-837E-35D9563F7AFD}" type="datetimeFigureOut">
              <a:rPr lang="ko-KR" altLang="en-US" smtClean="0"/>
              <a:t>2012-10-16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EF05-B652-43AB-9F86-DB6156108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360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8FD0-71E8-4171-837E-35D9563F7AFD}" type="datetimeFigureOut">
              <a:rPr lang="ko-KR" altLang="en-US" smtClean="0"/>
              <a:t>2012-10-16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EF05-B652-43AB-9F86-DB6156108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33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8FD0-71E8-4171-837E-35D9563F7AFD}" type="datetimeFigureOut">
              <a:rPr lang="ko-KR" altLang="en-US" smtClean="0"/>
              <a:t>2012-10-16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EF05-B652-43AB-9F86-DB6156108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321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8FD0-71E8-4171-837E-35D9563F7AFD}" type="datetimeFigureOut">
              <a:rPr lang="ko-KR" altLang="en-US" smtClean="0"/>
              <a:t>2012-10-16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EF05-B652-43AB-9F86-DB6156108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170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8FD0-71E8-4171-837E-35D9563F7AFD}" type="datetimeFigureOut">
              <a:rPr lang="ko-KR" altLang="en-US" smtClean="0"/>
              <a:t>2012-10-16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EF05-B652-43AB-9F86-DB6156108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721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8FD0-71E8-4171-837E-35D9563F7AFD}" type="datetimeFigureOut">
              <a:rPr lang="ko-KR" altLang="en-US" smtClean="0"/>
              <a:t>2012-10-16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EF05-B652-43AB-9F86-DB6156108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10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8FD0-71E8-4171-837E-35D9563F7AFD}" type="datetimeFigureOut">
              <a:rPr lang="ko-KR" altLang="en-US" smtClean="0"/>
              <a:t>2012-10-16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EF05-B652-43AB-9F86-DB6156108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683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8FD0-71E8-4171-837E-35D9563F7AFD}" type="datetimeFigureOut">
              <a:rPr lang="ko-KR" altLang="en-US" smtClean="0"/>
              <a:t>2012-10-16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EF05-B652-43AB-9F86-DB6156108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1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8FD0-71E8-4171-837E-35D9563F7AFD}" type="datetimeFigureOut">
              <a:rPr lang="ko-KR" altLang="en-US" smtClean="0"/>
              <a:t>2012-10-16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EF05-B652-43AB-9F86-DB6156108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922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8FD0-71E8-4171-837E-35D9563F7AFD}" type="datetimeFigureOut">
              <a:rPr lang="ko-KR" altLang="en-US" smtClean="0"/>
              <a:t>2012-10-16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EF05-B652-43AB-9F86-DB6156108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63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8FD0-71E8-4171-837E-35D9563F7AFD}" type="datetimeFigureOut">
              <a:rPr lang="ko-KR" altLang="en-US" smtClean="0"/>
              <a:t>2012-10-16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9EF05-B652-43AB-9F86-DB61561082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512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584176"/>
          </a:xfrm>
        </p:spPr>
        <p:txBody>
          <a:bodyPr/>
          <a:lstStyle/>
          <a:p>
            <a:r>
              <a:rPr lang="ko-KR" altLang="en-US" dirty="0" smtClean="0"/>
              <a:t>재료수치해석 </a:t>
            </a:r>
            <a:r>
              <a:rPr lang="en-US" altLang="ko-KR" dirty="0" smtClean="0"/>
              <a:t>HW6</a:t>
            </a:r>
            <a:endParaRPr lang="ko-KR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5273824"/>
            <a:ext cx="77724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o-KR" altLang="en-US" sz="2800" dirty="0" smtClean="0"/>
              <a:t>정재면</a:t>
            </a:r>
            <a:r>
              <a:rPr lang="en-US" altLang="ko-KR" sz="2800" dirty="0" smtClean="0"/>
              <a:t>(20100381)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0691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36" y="188640"/>
            <a:ext cx="3714776" cy="387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1469635"/>
            <a:ext cx="4286250" cy="876300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3707904" y="1700808"/>
            <a:ext cx="1139313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154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15" y="692696"/>
            <a:ext cx="3200400" cy="4572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15" y="1507086"/>
            <a:ext cx="4657725" cy="4572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15" y="2226232"/>
            <a:ext cx="3952875" cy="9525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9146" y="4064840"/>
            <a:ext cx="3733800" cy="762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9146" y="5036386"/>
            <a:ext cx="3457575" cy="70485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9146" y="5960318"/>
            <a:ext cx="5467350" cy="7810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580112" y="694437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Enthalpy</a:t>
            </a:r>
            <a:endParaRPr lang="ko-KR" alt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4294837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Activity</a:t>
            </a:r>
            <a:endParaRPr lang="ko-KR" alt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107504" y="476672"/>
            <a:ext cx="5328542" cy="302433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/>
        </p:nvSpPr>
        <p:spPr>
          <a:xfrm>
            <a:off x="3474715" y="3876643"/>
            <a:ext cx="5561781" cy="302433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36912"/>
            <a:ext cx="4572000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BR" altLang="ko-KR" dirty="0" smtClean="0"/>
              <a:t> call inv(sumx,sumx2,dat,a,c,n,tol,er)</a:t>
            </a:r>
          </a:p>
          <a:p>
            <a:r>
              <a:rPr lang="pt-BR" altLang="ko-KR" dirty="0" smtClean="0"/>
              <a:t>       do i=1,n</a:t>
            </a:r>
          </a:p>
          <a:p>
            <a:r>
              <a:rPr lang="pt-BR" altLang="ko-KR" dirty="0" smtClean="0"/>
              <a:t>        write(*,*) (c(i,j)/a(i,i), j=1,n)</a:t>
            </a:r>
          </a:p>
          <a:p>
            <a:r>
              <a:rPr lang="pt-BR" altLang="ko-KR" dirty="0" smtClean="0"/>
              <a:t>       enddo</a:t>
            </a:r>
          </a:p>
          <a:p>
            <a:r>
              <a:rPr lang="pt-BR" altLang="ko-KR" dirty="0" smtClean="0"/>
              <a:t>       do i=1,n</a:t>
            </a:r>
          </a:p>
          <a:p>
            <a:r>
              <a:rPr lang="pt-BR" altLang="ko-KR" dirty="0" smtClean="0"/>
              <a:t>        do j=1,n</a:t>
            </a:r>
          </a:p>
          <a:p>
            <a:r>
              <a:rPr lang="pt-BR" altLang="ko-KR" dirty="0" smtClean="0"/>
              <a:t>         d(i,j)=c(i,j)/a(i,i)</a:t>
            </a:r>
          </a:p>
          <a:p>
            <a:r>
              <a:rPr lang="pt-BR" altLang="ko-KR" dirty="0" smtClean="0"/>
              <a:t>        enddo</a:t>
            </a:r>
          </a:p>
          <a:p>
            <a:r>
              <a:rPr lang="pt-BR" altLang="ko-KR" dirty="0" smtClean="0"/>
              <a:t>       enddo</a:t>
            </a:r>
          </a:p>
          <a:p>
            <a:r>
              <a:rPr lang="pt-BR" altLang="ko-KR" dirty="0" smtClean="0"/>
              <a:t>       call mulmat(d,n,m,b,x)</a:t>
            </a:r>
          </a:p>
          <a:p>
            <a:r>
              <a:rPr lang="pt-BR" altLang="ko-KR" dirty="0" smtClean="0"/>
              <a:t>       write(*,*) 'L0=',x(1,1),' ','L1=',x(2,1),' ', 'r=',r</a:t>
            </a:r>
          </a:p>
          <a:p>
            <a:r>
              <a:rPr lang="pt-BR" altLang="ko-KR" dirty="0" smtClean="0"/>
              <a:t>       end</a:t>
            </a:r>
            <a:endParaRPr lang="ko-KR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79512" y="306522"/>
            <a:ext cx="45720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altLang="ko-KR" dirty="0" smtClean="0"/>
              <a:t> open(unit=7,file='</a:t>
            </a:r>
            <a:r>
              <a:rPr lang="en-US" altLang="ko-KR" dirty="0" err="1" smtClean="0"/>
              <a:t>enthalpym</a:t>
            </a:r>
            <a:r>
              <a:rPr lang="en-US" altLang="ko-KR" dirty="0" smtClean="0"/>
              <a:t> data.txt')</a:t>
            </a:r>
          </a:p>
          <a:p>
            <a:r>
              <a:rPr lang="en-US" altLang="ko-KR" dirty="0" smtClean="0"/>
              <a:t>       do </a:t>
            </a:r>
            <a:r>
              <a:rPr lang="en-US" altLang="ko-KR" dirty="0" err="1" smtClean="0"/>
              <a:t>kk</a:t>
            </a:r>
            <a:r>
              <a:rPr lang="en-US" altLang="ko-KR" dirty="0" smtClean="0"/>
              <a:t>=1,dat</a:t>
            </a:r>
          </a:p>
          <a:p>
            <a:r>
              <a:rPr lang="en-US" altLang="ko-KR" dirty="0" smtClean="0"/>
              <a:t>        read(7,*) </a:t>
            </a:r>
            <a:r>
              <a:rPr lang="en-US" altLang="ko-KR" dirty="0" err="1" smtClean="0"/>
              <a:t>fra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kk</a:t>
            </a:r>
            <a:r>
              <a:rPr lang="en-US" altLang="ko-KR" dirty="0" smtClean="0"/>
              <a:t>), H(</a:t>
            </a:r>
            <a:r>
              <a:rPr lang="en-US" altLang="ko-KR" dirty="0" err="1" smtClean="0"/>
              <a:t>kk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        y(</a:t>
            </a:r>
            <a:r>
              <a:rPr lang="en-US" altLang="ko-KR" dirty="0" err="1" smtClean="0"/>
              <a:t>kk</a:t>
            </a:r>
            <a:r>
              <a:rPr lang="en-US" altLang="ko-KR" dirty="0" smtClean="0"/>
              <a:t>)=H(</a:t>
            </a:r>
            <a:r>
              <a:rPr lang="en-US" altLang="ko-KR" dirty="0" err="1" smtClean="0"/>
              <a:t>kk</a:t>
            </a:r>
            <a:r>
              <a:rPr lang="en-US" altLang="ko-KR" dirty="0" smtClean="0"/>
              <a:t>)/((1-fra(</a:t>
            </a:r>
            <a:r>
              <a:rPr lang="en-US" altLang="ko-KR" dirty="0" err="1" smtClean="0"/>
              <a:t>kk</a:t>
            </a:r>
            <a:r>
              <a:rPr lang="en-US" altLang="ko-KR" dirty="0" smtClean="0"/>
              <a:t>))*</a:t>
            </a:r>
            <a:r>
              <a:rPr lang="en-US" altLang="ko-KR" dirty="0" err="1" smtClean="0"/>
              <a:t>fra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kk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       </a:t>
            </a:r>
            <a:r>
              <a:rPr lang="en-US" altLang="ko-KR" dirty="0" err="1" smtClean="0"/>
              <a:t>enddo</a:t>
            </a:r>
            <a:endParaRPr lang="en-US" altLang="ko-KR" dirty="0" smtClean="0"/>
          </a:p>
          <a:p>
            <a:r>
              <a:rPr lang="en-US" altLang="ko-KR" dirty="0" smtClean="0"/>
              <a:t>       close(unit=7)</a:t>
            </a:r>
            <a:endParaRPr lang="ko-KR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830300" y="197171"/>
            <a:ext cx="403244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dirty="0" smtClean="0"/>
              <a:t> do it=1,dat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sumx</a:t>
            </a:r>
            <a:r>
              <a:rPr lang="en-US" altLang="ko-KR" dirty="0" smtClean="0"/>
              <a:t>=</a:t>
            </a:r>
            <a:r>
              <a:rPr lang="en-US" altLang="ko-KR" dirty="0" err="1" smtClean="0"/>
              <a:t>sumx+fra</a:t>
            </a:r>
            <a:r>
              <a:rPr lang="en-US" altLang="ko-KR" dirty="0" smtClean="0"/>
              <a:t>(it)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sumy</a:t>
            </a:r>
            <a:r>
              <a:rPr lang="en-US" altLang="ko-KR" dirty="0" smtClean="0"/>
              <a:t>=</a:t>
            </a:r>
            <a:r>
              <a:rPr lang="en-US" altLang="ko-KR" dirty="0" err="1" smtClean="0"/>
              <a:t>sumy+y</a:t>
            </a:r>
            <a:r>
              <a:rPr lang="en-US" altLang="ko-KR" dirty="0" smtClean="0"/>
              <a:t>(it)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sumxy</a:t>
            </a:r>
            <a:r>
              <a:rPr lang="en-US" altLang="ko-KR" dirty="0" smtClean="0"/>
              <a:t>=</a:t>
            </a:r>
            <a:r>
              <a:rPr lang="en-US" altLang="ko-KR" dirty="0" err="1" smtClean="0"/>
              <a:t>sumxy+fra</a:t>
            </a:r>
            <a:r>
              <a:rPr lang="en-US" altLang="ko-KR" dirty="0" smtClean="0"/>
              <a:t>(it)*y(it)</a:t>
            </a:r>
          </a:p>
          <a:p>
            <a:r>
              <a:rPr lang="en-US" altLang="ko-KR" dirty="0" smtClean="0"/>
              <a:t>        sumx2=sumx2+fra(it)*</a:t>
            </a:r>
            <a:r>
              <a:rPr lang="en-US" altLang="ko-KR" dirty="0" err="1" smtClean="0"/>
              <a:t>fra</a:t>
            </a:r>
            <a:r>
              <a:rPr lang="en-US" altLang="ko-KR" dirty="0" smtClean="0"/>
              <a:t>(it)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sumyy</a:t>
            </a:r>
            <a:r>
              <a:rPr lang="en-US" altLang="ko-KR" dirty="0" smtClean="0"/>
              <a:t>=</a:t>
            </a:r>
            <a:r>
              <a:rPr lang="en-US" altLang="ko-KR" dirty="0" err="1" smtClean="0"/>
              <a:t>sumyy+y</a:t>
            </a:r>
            <a:r>
              <a:rPr lang="en-US" altLang="ko-KR" dirty="0" smtClean="0"/>
              <a:t>(it)**2</a:t>
            </a:r>
          </a:p>
          <a:p>
            <a:r>
              <a:rPr lang="en-US" altLang="ko-KR" dirty="0" smtClean="0"/>
              <a:t>       </a:t>
            </a:r>
            <a:r>
              <a:rPr lang="en-US" altLang="ko-KR" dirty="0" err="1" smtClean="0"/>
              <a:t>enddo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13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15" y="692696"/>
            <a:ext cx="3200400" cy="4572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15" y="1507086"/>
            <a:ext cx="4657725" cy="4572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15" y="2226232"/>
            <a:ext cx="3952875" cy="952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80112" y="694437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Enthalpy</a:t>
            </a:r>
            <a:endParaRPr lang="ko-KR" alt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6" t="54167" r="53333" b="33929"/>
          <a:stretch/>
        </p:blipFill>
        <p:spPr bwMode="auto">
          <a:xfrm>
            <a:off x="179512" y="3493120"/>
            <a:ext cx="6090085" cy="116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88714" y="5013176"/>
                <a:ext cx="71997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ko-KR" altLang="ko-KR" sz="24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sz="2400" b="1" i="1">
                              <a:latin typeface="Cambria Math"/>
                            </a:rPr>
                            <m:t>∆</m:t>
                          </m:r>
                          <m:r>
                            <a:rPr lang="en-US" altLang="ko-KR" sz="2400" b="1" i="1"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altLang="ko-KR" sz="2400" b="1" i="1">
                              <a:latin typeface="Cambria Math"/>
                            </a:rPr>
                            <m:t>𝒍</m:t>
                          </m:r>
                        </m:sub>
                        <m:sup>
                          <m:r>
                            <a:rPr lang="en-US" altLang="ko-KR" sz="2400" b="1" i="1">
                              <a:latin typeface="Cambria Math"/>
                            </a:rPr>
                            <m:t>𝒎</m:t>
                          </m:r>
                        </m:sup>
                      </m:sSubSup>
                      <m:r>
                        <a:rPr lang="en-US" altLang="ko-KR" sz="2400" b="1">
                          <a:latin typeface="Cambria Math"/>
                        </a:rPr>
                        <m:t>=(</m:t>
                      </m:r>
                      <m:r>
                        <a:rPr lang="en-US" altLang="ko-KR" sz="2400" b="1" i="1">
                          <a:latin typeface="Cambria Math"/>
                        </a:rPr>
                        <m:t>𝟏𝟒𝟖𝟗𝟒</m:t>
                      </m:r>
                      <m:r>
                        <a:rPr lang="en-US" altLang="ko-KR" sz="2400" b="1">
                          <a:latin typeface="Cambria Math"/>
                        </a:rPr>
                        <m:t>.</m:t>
                      </m:r>
                      <m:r>
                        <a:rPr lang="en-US" altLang="ko-KR" sz="2400" b="1" i="1">
                          <a:latin typeface="Cambria Math"/>
                        </a:rPr>
                        <m:t>𝟐𝟑𝟎𝟔</m:t>
                      </m:r>
                      <m:r>
                        <a:rPr lang="en-US" altLang="ko-KR" sz="2400" b="1" i="1">
                          <a:latin typeface="Cambria Math"/>
                        </a:rPr>
                        <m:t>−</m:t>
                      </m:r>
                      <m:r>
                        <a:rPr lang="en-US" altLang="ko-KR" sz="2400" b="1" i="1">
                          <a:latin typeface="Cambria Math"/>
                        </a:rPr>
                        <m:t>𝟒𝟕𝟗𝟒</m:t>
                      </m:r>
                      <m:r>
                        <a:rPr lang="en-US" altLang="ko-KR" sz="2400" b="1">
                          <a:latin typeface="Cambria Math"/>
                        </a:rPr>
                        <m:t>.</m:t>
                      </m:r>
                      <m:r>
                        <a:rPr lang="en-US" altLang="ko-KR" sz="2400" b="1" i="1">
                          <a:latin typeface="Cambria Math"/>
                        </a:rPr>
                        <m:t>𝟗𝟐𝟓𝟒𝟖</m:t>
                      </m:r>
                      <m:sSub>
                        <m:sSubPr>
                          <m:ctrlPr>
                            <a:rPr lang="ko-KR" altLang="ko-KR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2400" b="1" i="1"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altLang="ko-KR" sz="2400" b="1" i="1">
                              <a:latin typeface="Cambria Math"/>
                            </a:rPr>
                            <m:t>𝒃</m:t>
                          </m:r>
                        </m:sub>
                      </m:sSub>
                      <m:r>
                        <a:rPr lang="en-US" altLang="ko-KR" sz="2400" b="1" i="1">
                          <a:latin typeface="Cambria Math"/>
                        </a:rPr>
                        <m:t>)(</m:t>
                      </m:r>
                      <m:r>
                        <a:rPr lang="en-US" altLang="ko-KR" sz="2400" b="1" i="1">
                          <a:latin typeface="Cambria Math"/>
                        </a:rPr>
                        <m:t>𝟏</m:t>
                      </m:r>
                      <m:r>
                        <a:rPr lang="en-US" altLang="ko-KR" sz="24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ko-KR" altLang="ko-KR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2400" b="1" i="1"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altLang="ko-KR" sz="2400" b="1" i="1">
                              <a:latin typeface="Cambria Math"/>
                            </a:rPr>
                            <m:t>𝒃</m:t>
                          </m:r>
                        </m:sub>
                      </m:sSub>
                      <m:r>
                        <a:rPr lang="en-US" altLang="ko-KR" sz="2400" b="1" i="1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ko-KR" altLang="ko-KR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2400" b="1" i="1"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altLang="ko-KR" sz="2400" b="1" i="1">
                              <a:latin typeface="Cambria Math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ko-KR" altLang="en-US" sz="2400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714" y="5013176"/>
                <a:ext cx="7199710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2371" b="-289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84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9146" y="260648"/>
            <a:ext cx="3733800" cy="7620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9146" y="1232194"/>
            <a:ext cx="3457575" cy="7048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9146" y="2156126"/>
            <a:ext cx="5467350" cy="7810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5576" y="490645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/>
              <a:t>Activity</a:t>
            </a:r>
            <a:endParaRPr lang="ko-KR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83568" y="5079361"/>
                <a:ext cx="7123433" cy="797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R" altLang="ko-KR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2000" b="1" i="1"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altLang="ko-KR" sz="2000" b="1" i="1">
                              <a:latin typeface="Cambria Math"/>
                            </a:rPr>
                            <m:t>𝒃</m:t>
                          </m:r>
                        </m:sub>
                      </m:sSub>
                      <m:r>
                        <a:rPr lang="en-US" altLang="ko-KR" sz="2000" b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ko-KR" altLang="ko-KR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2000" b="1" i="1"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altLang="ko-KR" sz="2000" b="1" i="1">
                              <a:latin typeface="Cambria Math"/>
                            </a:rPr>
                            <m:t>𝒃</m:t>
                          </m:r>
                        </m:sub>
                      </m:sSub>
                      <m:func>
                        <m:funcPr>
                          <m:ctrlPr>
                            <a:rPr lang="ko-KR" altLang="ko-KR" sz="2000" b="1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altLang="ko-KR" sz="2000" b="1" i="1">
                              <a:latin typeface="Cambria Math"/>
                            </a:rPr>
                            <m:t>𝒆𝒙𝒑</m:t>
                          </m:r>
                        </m:fName>
                        <m:e>
                          <m:d>
                            <m:dPr>
                              <m:ctrlPr>
                                <a:rPr lang="ko-KR" altLang="ko-KR" sz="2000" b="1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ko-KR" altLang="ko-KR" sz="20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ko-KR" altLang="ko-KR" sz="2000" b="1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ko-KR" altLang="ko-KR" sz="2000" b="1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ko-KR" sz="2000" b="1" i="1"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  <m:r>
                                            <a:rPr lang="en-US" altLang="ko-KR" sz="2000" b="1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ko-KR" altLang="ko-KR" sz="2000" b="1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sz="2000" b="1" i="1">
                                                  <a:latin typeface="Cambria Math"/>
                                                </a:rPr>
                                                <m:t>𝑿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2000" b="1" i="1">
                                                  <a:latin typeface="Cambria Math"/>
                                                </a:rPr>
                                                <m:t>𝒃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ko-KR" sz="2000" b="1" i="1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ko-KR" altLang="ko-KR" sz="2000" b="1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2000" b="1" i="1">
                                          <a:latin typeface="Cambria Math"/>
                                        </a:rPr>
                                        <m:t>𝟐𝟗𝟎𝟕</m:t>
                                      </m:r>
                                      <m:r>
                                        <a:rPr lang="en-US" altLang="ko-KR" sz="2000" b="1" i="1">
                                          <a:latin typeface="Cambria Math"/>
                                        </a:rPr>
                                        <m:t>.</m:t>
                                      </m:r>
                                      <m:r>
                                        <a:rPr lang="en-US" altLang="ko-KR" sz="2000" b="1" i="1">
                                          <a:latin typeface="Cambria Math"/>
                                        </a:rPr>
                                        <m:t>𝟏𝟔𝟔𝟒𝟕</m:t>
                                      </m:r>
                                      <m:r>
                                        <a:rPr lang="en-US" altLang="ko-KR" sz="2000" b="1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altLang="ko-KR" sz="2000" b="1" i="1">
                                          <a:latin typeface="Cambria Math"/>
                                        </a:rPr>
                                        <m:t>𝟗𝟔𝟐𝟑</m:t>
                                      </m:r>
                                      <m:r>
                                        <a:rPr lang="en-US" altLang="ko-KR" sz="2000" b="1" i="1">
                                          <a:latin typeface="Cambria Math"/>
                                        </a:rPr>
                                        <m:t>.</m:t>
                                      </m:r>
                                      <m:r>
                                        <a:rPr lang="en-US" altLang="ko-KR" sz="2000" b="1" i="1">
                                          <a:latin typeface="Cambria Math"/>
                                        </a:rPr>
                                        <m:t>𝟓𝟓𝟒𝟎𝟓</m:t>
                                      </m:r>
                                      <m:sSub>
                                        <m:sSubPr>
                                          <m:ctrlPr>
                                            <a:rPr lang="ko-KR" altLang="ko-KR" sz="2000" b="1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2000" b="1" i="1">
                                              <a:latin typeface="Cambria Math"/>
                                            </a:rPr>
                                            <m:t>𝑿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2000" b="1" i="1">
                                              <a:latin typeface="Cambria Math"/>
                                            </a:rPr>
                                            <m:t>𝒃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en-US" altLang="ko-KR" sz="2000" b="1" i="1">
                                      <a:latin typeface="Cambria Math"/>
                                    </a:rPr>
                                    <m:t>𝑹𝑻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ko-KR" altLang="en-US" sz="2000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079361"/>
                <a:ext cx="7123433" cy="7979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0" t="59326" r="43930" b="29166"/>
          <a:stretch/>
        </p:blipFill>
        <p:spPr bwMode="auto">
          <a:xfrm>
            <a:off x="899592" y="3356992"/>
            <a:ext cx="612712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3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62791"/>
              </p:ext>
            </p:extLst>
          </p:nvPr>
        </p:nvGraphicFramePr>
        <p:xfrm>
          <a:off x="107504" y="260648"/>
          <a:ext cx="489654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896129"/>
              </p:ext>
            </p:extLst>
          </p:nvPr>
        </p:nvGraphicFramePr>
        <p:xfrm>
          <a:off x="3995936" y="3429000"/>
          <a:ext cx="5004048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24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5"/>
              <p:cNvSpPr txBox="1"/>
              <p:nvPr/>
            </p:nvSpPr>
            <p:spPr>
              <a:xfrm>
                <a:off x="1763688" y="1052736"/>
                <a:ext cx="5472608" cy="893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/>
                        </a:rPr>
                        <m:t>=14894.2306+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</a:rPr>
                            <m:t>2907.166−14894.2306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altLang="ko-KR" b="0" i="1" dirty="0" smtClean="0">
                  <a:latin typeface="Cambria Math"/>
                </a:endParaRPr>
              </a:p>
              <a:p>
                <a:r>
                  <a:rPr lang="en-US" altLang="ko-KR" b="0" dirty="0" smtClean="0"/>
                  <a:t>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=14894.2306−7.99</m:t>
                    </m:r>
                    <m:r>
                      <a:rPr lang="en-US" altLang="ko-KR" b="0" i="1" smtClean="0">
                        <a:latin typeface="Cambria Math"/>
                      </a:rPr>
                      <m:t>𝑇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052736"/>
                <a:ext cx="5472608" cy="893514"/>
              </a:xfrm>
              <a:prstGeom prst="rect">
                <a:avLst/>
              </a:prstGeom>
              <a:blipFill rotWithShape="1">
                <a:blip r:embed="rId3"/>
                <a:stretch>
                  <a:fillRect l="-891" b="-958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6"/>
              <p:cNvSpPr txBox="1"/>
              <p:nvPr/>
            </p:nvSpPr>
            <p:spPr>
              <a:xfrm>
                <a:off x="1763688" y="1988840"/>
                <a:ext cx="4917628" cy="9050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/>
                        </a:rPr>
                        <m:t>=−</m:t>
                      </m:r>
                      <m:r>
                        <a:rPr lang="en-US" altLang="ko-KR" b="0" i="0">
                          <a:latin typeface="Cambria Math"/>
                        </a:rPr>
                        <m:t>4794</m:t>
                      </m:r>
                      <m:r>
                        <a:rPr lang="en-US" altLang="ko-KR" b="0" i="1" smtClean="0">
                          <a:latin typeface="Cambria Math"/>
                        </a:rPr>
                        <m:t>.925+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</a:rPr>
                            <m:t>−4811.5−</m:t>
                          </m:r>
                          <m:d>
                            <m:dPr>
                              <m:ctrlPr>
                                <a:rPr lang="en-US" altLang="ko-K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−4794.925</m:t>
                              </m:r>
                            </m:e>
                          </m:d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altLang="ko-KR" b="0" i="1" dirty="0" smtClean="0">
                  <a:latin typeface="Cambria Math"/>
                </a:endParaRPr>
              </a:p>
              <a:p>
                <a:r>
                  <a:rPr lang="en-US" altLang="ko-KR" b="0" i="1" dirty="0" smtClean="0"/>
                  <a:t>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=−4794.025−0.011</m:t>
                    </m:r>
                    <m:r>
                      <a:rPr lang="en-US" altLang="ko-KR" b="0" i="1" smtClean="0">
                        <a:latin typeface="Cambria Math"/>
                      </a:rPr>
                      <m:t>𝑇</m:t>
                    </m:r>
                  </m:oMath>
                </a14:m>
                <a:endParaRPr lang="en-US" altLang="ko-KR" b="0" i="1" dirty="0" smtClean="0"/>
              </a:p>
            </p:txBody>
          </p:sp>
        </mc:Choice>
        <mc:Fallback xmlns="">
          <p:sp>
            <p:nvSpPr>
              <p:cNvPr id="5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988840"/>
                <a:ext cx="4917628" cy="905056"/>
              </a:xfrm>
              <a:prstGeom prst="rect">
                <a:avLst/>
              </a:prstGeom>
              <a:blipFill rotWithShape="1">
                <a:blip r:embed="rId4"/>
                <a:stretch>
                  <a:fillRect l="-991" b="-93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393066"/>
              </p:ext>
            </p:extLst>
          </p:nvPr>
        </p:nvGraphicFramePr>
        <p:xfrm>
          <a:off x="285750" y="3212207"/>
          <a:ext cx="85725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3886200" imgH="228600" progId="Equation.3">
                  <p:embed/>
                </p:oleObj>
              </mc:Choice>
              <mc:Fallback>
                <p:oleObj name="Equation" r:id="rId5" imgW="38862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3212207"/>
                        <a:ext cx="85725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7544" y="4149080"/>
                <a:ext cx="79208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ko-KR" sz="2400" smtClean="0">
                          <a:latin typeface="Cambria Math"/>
                        </a:rPr>
                        <m:t>Ω</m:t>
                      </m:r>
                      <m:r>
                        <a:rPr lang="en-US" altLang="ko-KR" sz="2400" smtClean="0">
                          <a:latin typeface="Cambria Math"/>
                        </a:rPr>
                        <m:t>=(14894</m:t>
                      </m:r>
                      <m:r>
                        <a:rPr lang="en-US" altLang="ko-KR" sz="2400" i="1">
                          <a:latin typeface="Cambria Math"/>
                        </a:rPr>
                        <m:t>−</m:t>
                      </m:r>
                      <m:r>
                        <a:rPr lang="en-US" altLang="ko-KR" sz="2400">
                          <a:latin typeface="Cambria Math"/>
                        </a:rPr>
                        <m:t>7.99</m:t>
                      </m:r>
                      <m:r>
                        <m:rPr>
                          <m:sty m:val="p"/>
                        </m:rPr>
                        <a:rPr lang="en-US" altLang="ko-KR" sz="2400">
                          <a:latin typeface="Cambria Math"/>
                        </a:rPr>
                        <m:t>T</m:t>
                      </m:r>
                      <m:r>
                        <a:rPr lang="en-US" altLang="ko-KR" sz="2400">
                          <a:latin typeface="Cambria Math"/>
                        </a:rPr>
                        <m:t>+(</m:t>
                      </m:r>
                      <m:r>
                        <a:rPr lang="en-US" altLang="ko-KR" sz="2400" i="1">
                          <a:latin typeface="Cambria Math"/>
                        </a:rPr>
                        <m:t>−</m:t>
                      </m:r>
                      <m:r>
                        <a:rPr lang="en-US" altLang="ko-KR" sz="2400">
                          <a:latin typeface="Cambria Math"/>
                        </a:rPr>
                        <m:t>4794.9+0.</m:t>
                      </m:r>
                      <m:r>
                        <a:rPr lang="en-US" altLang="ko-KR" sz="2400" b="0" i="0" smtClean="0">
                          <a:latin typeface="Cambria Math"/>
                        </a:rPr>
                        <m:t>0</m:t>
                      </m:r>
                      <m:r>
                        <a:rPr lang="en-US" altLang="ko-KR" sz="2400">
                          <a:latin typeface="Cambria Math"/>
                        </a:rPr>
                        <m:t>11)</m:t>
                      </m:r>
                      <m:sSub>
                        <m:sSubPr>
                          <m:ctrlPr>
                            <a:rPr lang="ko-KR" altLang="ko-KR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24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i="1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altLang="ko-KR" sz="2400" i="1">
                          <a:latin typeface="Cambria Math"/>
                        </a:rPr>
                        <m:t>)(1−</m:t>
                      </m:r>
                      <m:sSub>
                        <m:sSubPr>
                          <m:ctrlPr>
                            <a:rPr lang="ko-KR" altLang="ko-KR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24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i="1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altLang="ko-KR" sz="2400" i="1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ko-KR" altLang="ko-KR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24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400" i="1">
                              <a:latin typeface="Cambria Math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149080"/>
                <a:ext cx="7920880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667" r="-539" b="-30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9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262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재료수치해석 HW6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재료수치해석 HW6</dc:title>
  <dc:creator>POSTECH</dc:creator>
  <cp:lastModifiedBy>POSTECH</cp:lastModifiedBy>
  <cp:revision>13</cp:revision>
  <dcterms:created xsi:type="dcterms:W3CDTF">2012-10-15T22:58:49Z</dcterms:created>
  <dcterms:modified xsi:type="dcterms:W3CDTF">2012-10-16T01:07:50Z</dcterms:modified>
</cp:coreProperties>
</file>