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59" r:id="rId4"/>
    <p:sldId id="262" r:id="rId5"/>
    <p:sldId id="257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424" autoAdjust="0"/>
  </p:normalViewPr>
  <p:slideViewPr>
    <p:cSldViewPr snapToGrid="0">
      <p:cViewPr varScale="1">
        <p:scale>
          <a:sx n="70" d="100"/>
          <a:sy n="70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B1919-0251-4BDC-81C4-FD0A0A7C92F8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4D7E1-CA60-4185-8ACD-18CE725FC3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44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program </a:t>
            </a:r>
            <a:r>
              <a:rPr lang="en-US" altLang="ko-KR" dirty="0" err="1" smtClean="0"/>
              <a:t>binary_phase_diagram</a:t>
            </a:r>
            <a:endParaRPr lang="en-US" altLang="ko-KR" dirty="0" smtClean="0"/>
          </a:p>
          <a:p>
            <a:r>
              <a:rPr lang="en-US" altLang="ko-KR" dirty="0" smtClean="0"/>
              <a:t>use </a:t>
            </a:r>
            <a:r>
              <a:rPr lang="en-US" altLang="ko-KR" dirty="0" err="1" smtClean="0"/>
              <a:t>chemical_potentials</a:t>
            </a:r>
            <a:endParaRPr lang="en-US" altLang="ko-KR" dirty="0" smtClean="0"/>
          </a:p>
          <a:p>
            <a:r>
              <a:rPr lang="en-US" altLang="ko-KR" dirty="0" smtClean="0"/>
              <a:t>implicit none</a:t>
            </a:r>
          </a:p>
          <a:p>
            <a:r>
              <a:rPr lang="en-US" altLang="ko-KR" dirty="0" smtClean="0"/>
              <a:t>double precision :: T, 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activity,a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T_eutectic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x_L_Tk_eu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x_fcc_Tk_eu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x_bcc_Tk_eu</a:t>
            </a:r>
            <a:endParaRPr lang="en-US" altLang="ko-KR" dirty="0" smtClean="0"/>
          </a:p>
          <a:p>
            <a:r>
              <a:rPr lang="en-US" altLang="ko-KR" dirty="0" smtClean="0"/>
              <a:t>!double precision :: </a:t>
            </a:r>
            <a:r>
              <a:rPr lang="en-US" altLang="ko-KR" dirty="0" err="1" smtClean="0"/>
              <a:t>mu_L_Ps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mu_L_Tk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mu_fcc_Ps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mu_fcc_Tk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mu_bcc_Ps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mu_bcc_Tk</a:t>
            </a:r>
            <a:endParaRPr lang="en-US" altLang="ko-KR" dirty="0" smtClean="0"/>
          </a:p>
          <a:p>
            <a:r>
              <a:rPr lang="en-US" altLang="ko-KR" dirty="0" smtClean="0"/>
              <a:t>double precision, </a:t>
            </a:r>
            <a:r>
              <a:rPr lang="en-US" altLang="ko-KR" dirty="0" err="1" smtClean="0"/>
              <a:t>allocatable</a:t>
            </a:r>
            <a:r>
              <a:rPr lang="en-US" altLang="ko-KR" dirty="0" smtClean="0"/>
              <a:t>, dimension(:,:) :: 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inverse_Jacobian</a:t>
            </a:r>
            <a:endParaRPr lang="en-US" altLang="ko-KR" dirty="0" smtClean="0"/>
          </a:p>
          <a:p>
            <a:r>
              <a:rPr lang="en-US" altLang="ko-KR" dirty="0" smtClean="0"/>
              <a:t>double precision, dimension(2) ::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, f</a:t>
            </a:r>
          </a:p>
          <a:p>
            <a:r>
              <a:rPr lang="en-US" altLang="ko-KR" dirty="0" smtClean="0"/>
              <a:t>integer :: </a:t>
            </a:r>
            <a:r>
              <a:rPr lang="en-US" altLang="ko-KR" dirty="0" err="1" smtClean="0"/>
              <a:t>i,j,k,iter,clock</a:t>
            </a:r>
            <a:r>
              <a:rPr lang="en-US" altLang="ko-KR" dirty="0" smtClean="0"/>
              <a:t>, n</a:t>
            </a:r>
          </a:p>
          <a:p>
            <a:r>
              <a:rPr lang="en-US" altLang="ko-KR" dirty="0" smtClean="0"/>
              <a:t>integer, dimension(1) :: seed</a:t>
            </a:r>
          </a:p>
          <a:p>
            <a:r>
              <a:rPr lang="en-US" altLang="ko-KR" dirty="0" smtClean="0"/>
              <a:t>double precision, parameter :: 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=1e-6</a:t>
            </a:r>
          </a:p>
          <a:p>
            <a:r>
              <a:rPr lang="en-US" altLang="ko-KR" dirty="0" smtClean="0"/>
              <a:t>!double precision, dimension(4,4) :: </a:t>
            </a:r>
            <a:r>
              <a:rPr lang="en-US" altLang="ko-KR" dirty="0" err="1" smtClean="0"/>
              <a:t>eutectic_Jacobian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eutectic_inverse_Jacobian</a:t>
            </a:r>
            <a:endParaRPr lang="en-US" altLang="ko-KR" dirty="0" smtClean="0"/>
          </a:p>
          <a:p>
            <a:r>
              <a:rPr lang="en-US" altLang="ko-KR" dirty="0" smtClean="0"/>
              <a:t>double precision, dimension(4) ::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fnt</a:t>
            </a:r>
            <a:r>
              <a:rPr lang="en-US" altLang="ko-KR" dirty="0" smtClean="0"/>
              <a:t>, 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	T=1500.0</a:t>
            </a:r>
          </a:p>
          <a:p>
            <a:r>
              <a:rPr lang="en-US" altLang="ko-KR" dirty="0" smtClean="0"/>
              <a:t>!	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=0.025</a:t>
            </a:r>
          </a:p>
          <a:p>
            <a:r>
              <a:rPr lang="en-US" altLang="ko-KR" dirty="0" smtClean="0"/>
              <a:t>!	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=1,40</a:t>
            </a:r>
          </a:p>
          <a:p>
            <a:r>
              <a:rPr lang="en-US" altLang="ko-KR" dirty="0" smtClean="0"/>
              <a:t>!	activity=</a:t>
            </a:r>
            <a:r>
              <a:rPr lang="en-US" altLang="ko-KR" dirty="0" err="1" smtClean="0"/>
              <a:t>exp</a:t>
            </a:r>
            <a:r>
              <a:rPr lang="en-US" altLang="ko-KR" dirty="0" smtClean="0"/>
              <a:t>((</a:t>
            </a:r>
            <a:r>
              <a:rPr lang="en-US" altLang="ko-KR" dirty="0" err="1" smtClean="0"/>
              <a:t>mu_liquid_Tk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x_L_Tk,T</a:t>
            </a:r>
            <a:r>
              <a:rPr lang="en-US" altLang="ko-KR" dirty="0" smtClean="0"/>
              <a:t>))/(R*T))</a:t>
            </a:r>
          </a:p>
          <a:p>
            <a:r>
              <a:rPr lang="en-US" altLang="ko-KR" dirty="0" smtClean="0"/>
              <a:t>!	print *, 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activity</a:t>
            </a:r>
          </a:p>
          <a:p>
            <a:r>
              <a:rPr lang="en-US" altLang="ko-KR" dirty="0" smtClean="0"/>
              <a:t>!	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=x_L_Tk+0.025</a:t>
            </a:r>
          </a:p>
          <a:p>
            <a:r>
              <a:rPr lang="en-US" altLang="ko-KR" dirty="0" smtClean="0"/>
              <a:t>!	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open(unit=10, file="Ps-Tk.txt", status='replace')</a:t>
            </a:r>
          </a:p>
          <a:p>
            <a:r>
              <a:rPr lang="en-US" altLang="ko-KR" dirty="0" smtClean="0"/>
              <a:t>!eutectic point start</a:t>
            </a:r>
          </a:p>
          <a:p>
            <a:r>
              <a:rPr lang="en-US" altLang="ko-KR" dirty="0" smtClean="0"/>
              <a:t>write(10,*) "Eutectic point"</a:t>
            </a:r>
          </a:p>
          <a:p>
            <a:r>
              <a:rPr lang="en-US" altLang="ko-KR" dirty="0" smtClean="0"/>
              <a:t>write(10,*) "</a:t>
            </a:r>
            <a:r>
              <a:rPr lang="en-US" altLang="ko-KR" dirty="0" err="1" smtClean="0"/>
              <a:t>x_liquid_Tk</a:t>
            </a:r>
            <a:r>
              <a:rPr lang="en-US" altLang="ko-KR" dirty="0" smtClean="0"/>
              <a:t>    ", "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    ", "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    ", "Temperature"</a:t>
            </a:r>
          </a:p>
          <a:p>
            <a:r>
              <a:rPr lang="en-US" altLang="ko-KR" dirty="0" err="1" smtClean="0"/>
              <a:t>x_L_Tk</a:t>
            </a:r>
            <a:r>
              <a:rPr lang="en-US" altLang="ko-KR" dirty="0" smtClean="0"/>
              <a:t>=0.5</a:t>
            </a:r>
          </a:p>
          <a:p>
            <a:r>
              <a:rPr lang="en-US" altLang="ko-KR" dirty="0" err="1" smtClean="0"/>
              <a:t>x_fcc_Tk</a:t>
            </a:r>
            <a:r>
              <a:rPr lang="en-US" altLang="ko-KR" dirty="0" smtClean="0"/>
              <a:t>=0.3</a:t>
            </a:r>
          </a:p>
          <a:p>
            <a:r>
              <a:rPr lang="en-US" altLang="ko-KR" dirty="0" err="1" smtClean="0"/>
              <a:t>x_bcc_Tk</a:t>
            </a:r>
            <a:r>
              <a:rPr lang="en-US" altLang="ko-KR" dirty="0" smtClean="0"/>
              <a:t>=0.8</a:t>
            </a:r>
          </a:p>
          <a:p>
            <a:r>
              <a:rPr lang="en-US" altLang="ko-KR" dirty="0" smtClean="0"/>
              <a:t>T=700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xold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x_L_Tk</a:t>
            </a:r>
            <a:endParaRPr lang="en-US" altLang="ko-KR" dirty="0" smtClean="0"/>
          </a:p>
          <a:p>
            <a:r>
              <a:rPr lang="en-US" altLang="ko-KR" dirty="0" err="1" smtClean="0"/>
              <a:t>xold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x_fcc_Tk</a:t>
            </a:r>
            <a:endParaRPr lang="en-US" altLang="ko-KR" dirty="0" smtClean="0"/>
          </a:p>
          <a:p>
            <a:r>
              <a:rPr lang="en-US" altLang="ko-KR" dirty="0" err="1" smtClean="0"/>
              <a:t>xold</a:t>
            </a:r>
            <a:r>
              <a:rPr lang="en-US" altLang="ko-KR" dirty="0" smtClean="0"/>
              <a:t>(3) = </a:t>
            </a:r>
            <a:r>
              <a:rPr lang="en-US" altLang="ko-KR" dirty="0" err="1" smtClean="0"/>
              <a:t>x_bcc_Tk</a:t>
            </a:r>
            <a:endParaRPr lang="en-US" altLang="ko-KR" dirty="0" smtClean="0"/>
          </a:p>
          <a:p>
            <a:r>
              <a:rPr lang="en-US" altLang="ko-KR" dirty="0" err="1" smtClean="0"/>
              <a:t>xold</a:t>
            </a:r>
            <a:r>
              <a:rPr lang="en-US" altLang="ko-KR" dirty="0" smtClean="0"/>
              <a:t>(4) = T</a:t>
            </a:r>
          </a:p>
          <a:p>
            <a:r>
              <a:rPr lang="en-US" altLang="ko-KR" dirty="0" err="1" smtClean="0"/>
              <a:t>xnew</a:t>
            </a:r>
            <a:r>
              <a:rPr lang="en-US" altLang="ko-KR" dirty="0" smtClean="0"/>
              <a:t>(1) = 0.0</a:t>
            </a:r>
          </a:p>
          <a:p>
            <a:r>
              <a:rPr lang="en-US" altLang="ko-KR" dirty="0" err="1" smtClean="0"/>
              <a:t>xnew</a:t>
            </a:r>
            <a:r>
              <a:rPr lang="en-US" altLang="ko-KR" dirty="0" smtClean="0"/>
              <a:t>(2) = 0.0</a:t>
            </a:r>
          </a:p>
          <a:p>
            <a:r>
              <a:rPr lang="en-US" altLang="ko-KR" dirty="0" err="1" smtClean="0"/>
              <a:t>xnew</a:t>
            </a:r>
            <a:r>
              <a:rPr lang="en-US" altLang="ko-KR" dirty="0" smtClean="0"/>
              <a:t>(3) = 0.0</a:t>
            </a:r>
          </a:p>
          <a:p>
            <a:r>
              <a:rPr lang="en-US" altLang="ko-KR" dirty="0" err="1" smtClean="0"/>
              <a:t>xnew</a:t>
            </a:r>
            <a:r>
              <a:rPr lang="en-US" altLang="ko-KR" dirty="0" smtClean="0"/>
              <a:t>(4) = 0.0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n=4</a:t>
            </a:r>
          </a:p>
          <a:p>
            <a:r>
              <a:rPr lang="en-US" altLang="ko-KR" dirty="0" smtClean="0"/>
              <a:t>allocate(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n,n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allocate(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n,n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!	print*, R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iter</a:t>
            </a:r>
            <a:r>
              <a:rPr lang="en-US" altLang="ko-KR" dirty="0" smtClean="0"/>
              <a:t>=1,500</a:t>
            </a:r>
          </a:p>
          <a:p>
            <a:r>
              <a:rPr lang="en-US" altLang="ko-KR" dirty="0" err="1" smtClean="0"/>
              <a:t>fnt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liquid_fcc_Ps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(2),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</a:t>
            </a:r>
          </a:p>
          <a:p>
            <a:r>
              <a:rPr lang="en-US" altLang="ko-KR" dirty="0" err="1" smtClean="0"/>
              <a:t>fnt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liquid_bcc_Ps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(3),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</a:t>
            </a:r>
          </a:p>
          <a:p>
            <a:r>
              <a:rPr lang="en-US" altLang="ko-KR" dirty="0" err="1" smtClean="0"/>
              <a:t>fnt</a:t>
            </a:r>
            <a:r>
              <a:rPr lang="en-US" altLang="ko-KR" dirty="0" smtClean="0"/>
              <a:t>(3) = </a:t>
            </a:r>
            <a:r>
              <a:rPr lang="en-US" altLang="ko-KR" dirty="0" err="1" smtClean="0"/>
              <a:t>liquid_fcc_Tk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(2),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</a:t>
            </a:r>
          </a:p>
          <a:p>
            <a:r>
              <a:rPr lang="en-US" altLang="ko-KR" dirty="0" err="1" smtClean="0"/>
              <a:t>fnt</a:t>
            </a:r>
            <a:r>
              <a:rPr lang="en-US" altLang="ko-KR" dirty="0" smtClean="0"/>
              <a:t>(4) = </a:t>
            </a:r>
            <a:r>
              <a:rPr lang="en-US" altLang="ko-KR" dirty="0" err="1" smtClean="0"/>
              <a:t>liquid_bcc_Tk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(3),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	print *, "T= ",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(4), "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 = ",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(1), "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 = ",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(2), "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 = ",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(3)</a:t>
            </a:r>
          </a:p>
          <a:p>
            <a:r>
              <a:rPr lang="en-US" altLang="ko-KR" dirty="0" smtClean="0"/>
              <a:t>!	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=1,4</a:t>
            </a:r>
          </a:p>
          <a:p>
            <a:r>
              <a:rPr lang="en-US" altLang="ko-KR" dirty="0" smtClean="0"/>
              <a:t>!	print *, </a:t>
            </a:r>
            <a:r>
              <a:rPr lang="en-US" altLang="ko-KR" dirty="0" err="1" smtClean="0"/>
              <a:t>fnt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!	end do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(1,1) = -(R*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(4))/(1-xold(1)) + 2.0*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(1)*(12496.55-8.0*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(4)+2397.45*(3-4.0*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(1))) -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(1)*(4.0*2397.45)  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(1,2) = (R*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(4))/(1-xold(2)) - 2*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(2)*(8998-5.0*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(4)+3600.0*(3-4.0*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(2))) +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(2)*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(2)*(4.0*3600.0)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(1,3) = 0.0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(1,4) = -10 + R*log(1-xold(1)) - R*log(1-xold(2)) +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(1)*(-8) -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(2)*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(2)*(-5)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(2,1) = -(R*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(4))/(1-xold(1)) + 2*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(1)*(12496.55-8*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 + 2397.45*(3-4*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(1))) +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(1)*(-4*2397.45)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(2,2) = 0.0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(2,3) = (R*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(4))/(1-xold(3)) - 2*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(3)*(7000-4*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(2,4) = -10 + R*log(1-xold(1)) - R*log(1-xold(3)) +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(1)*(-8)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(3,1) = (R*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(4))/(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(1)) - 2*(1-xold(1))*(12496.55-8*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(4)+2397.45*(1-4*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(1))) + (1-xold(1))*(1-xold(1))*(-4*2397.45)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(3,2) = -(R*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(4))/(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(2)) + 2*(1-xold(2))*(8998-5*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(4)+3600*(1-4*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(2))) - (1-xold(2))*(1-xold(2))*(-4*3600)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(3,3) = 0.0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(3,4) = -10.0 + R*log(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(1)) - R*log(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(2)) + (1-xold(1))*(1-xold(1))*(-8) - (1-xold(2))*(1-xold(2))*(-5)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(4,1) = (R*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(4))/(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(1)) - 2*(1-xold(1))*(12496.55-8*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(4)+2397.45*(1-4*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(1))) + (1-xold(1))*(1-xold(1))*(-4*2397.45)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(4,2) = 0.0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(4,3) = -(R*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(4))/(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(3)) + 2*(1-xold(3))*(7000-4*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(4))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(4,4) = -10.0 + R*log(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(1)) - R*log(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(3)) + (1-xold(1))*(1-xold(1))*(-8) - (1-xold(3))*(1-xold(3))*(-4)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inverseJ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, n)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=1,n</a:t>
            </a:r>
          </a:p>
          <a:p>
            <a:r>
              <a:rPr lang="en-US" altLang="ko-KR" dirty="0" smtClean="0"/>
              <a:t>do j=1,n</a:t>
            </a:r>
          </a:p>
          <a:p>
            <a:r>
              <a:rPr lang="en-US" altLang="ko-KR" dirty="0" smtClean="0"/>
              <a:t>D(j) = 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)*</a:t>
            </a:r>
            <a:r>
              <a:rPr lang="en-US" altLang="ko-KR" dirty="0" err="1" smtClean="0"/>
              <a:t>fnt</a:t>
            </a:r>
            <a:r>
              <a:rPr lang="en-US" altLang="ko-KR" dirty="0" smtClean="0"/>
              <a:t>(j)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err="1" smtClean="0"/>
              <a:t>xnew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</a:t>
            </a:r>
            <a:r>
              <a:rPr lang="en-US" altLang="ko-KR" dirty="0" err="1" smtClean="0"/>
              <a:t>xold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- (D(1)+D(2)+D(3)+D(4))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err="1" smtClean="0"/>
              <a:t>fnt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liquid_fcc_Ps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(2),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(4))</a:t>
            </a:r>
          </a:p>
          <a:p>
            <a:r>
              <a:rPr lang="en-US" altLang="ko-KR" dirty="0" err="1" smtClean="0"/>
              <a:t>fnt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liquid_bcc_Ps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(3),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(4))</a:t>
            </a:r>
          </a:p>
          <a:p>
            <a:r>
              <a:rPr lang="en-US" altLang="ko-KR" dirty="0" err="1" smtClean="0"/>
              <a:t>fnt</a:t>
            </a:r>
            <a:r>
              <a:rPr lang="en-US" altLang="ko-KR" dirty="0" smtClean="0"/>
              <a:t>(3) = </a:t>
            </a:r>
            <a:r>
              <a:rPr lang="en-US" altLang="ko-KR" dirty="0" err="1" smtClean="0"/>
              <a:t>liquid_fcc_Tk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(2),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(4))</a:t>
            </a:r>
          </a:p>
          <a:p>
            <a:r>
              <a:rPr lang="en-US" altLang="ko-KR" dirty="0" err="1" smtClean="0"/>
              <a:t>fnt</a:t>
            </a:r>
            <a:r>
              <a:rPr lang="en-US" altLang="ko-KR" dirty="0" smtClean="0"/>
              <a:t>(4) = </a:t>
            </a:r>
            <a:r>
              <a:rPr lang="en-US" altLang="ko-KR" dirty="0" err="1" smtClean="0"/>
              <a:t>liquid_bcc_Tk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(3),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(4))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if(abs(</a:t>
            </a:r>
            <a:r>
              <a:rPr lang="en-US" altLang="ko-KR" dirty="0" err="1" smtClean="0"/>
              <a:t>fnt</a:t>
            </a:r>
            <a:r>
              <a:rPr lang="en-US" altLang="ko-KR" dirty="0" smtClean="0"/>
              <a:t>(1))&lt;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 .and. abs(</a:t>
            </a:r>
            <a:r>
              <a:rPr lang="en-US" altLang="ko-KR" dirty="0" err="1" smtClean="0"/>
              <a:t>fnt</a:t>
            </a:r>
            <a:r>
              <a:rPr lang="en-US" altLang="ko-KR" dirty="0" smtClean="0"/>
              <a:t>(2))&lt;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 .and. abs(</a:t>
            </a:r>
            <a:r>
              <a:rPr lang="en-US" altLang="ko-KR" dirty="0" err="1" smtClean="0"/>
              <a:t>fnt</a:t>
            </a:r>
            <a:r>
              <a:rPr lang="en-US" altLang="ko-KR" dirty="0" smtClean="0"/>
              <a:t>(3))&lt;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 .and. abs(</a:t>
            </a:r>
            <a:r>
              <a:rPr lang="en-US" altLang="ko-KR" dirty="0" err="1" smtClean="0"/>
              <a:t>fnt</a:t>
            </a:r>
            <a:r>
              <a:rPr lang="en-US" altLang="ko-KR" dirty="0" smtClean="0"/>
              <a:t>(4))&lt;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) then</a:t>
            </a:r>
          </a:p>
          <a:p>
            <a:r>
              <a:rPr lang="en-US" altLang="ko-KR" dirty="0" smtClean="0"/>
              <a:t>write(10,2000)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(2),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(3),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(4)</a:t>
            </a:r>
          </a:p>
          <a:p>
            <a:r>
              <a:rPr lang="en-US" altLang="ko-KR" dirty="0" smtClean="0"/>
              <a:t>2000 format (F9.3, 5x, F9.3, 5x, F9.3, 5x, F9.3)</a:t>
            </a:r>
          </a:p>
          <a:p>
            <a:r>
              <a:rPr lang="en-US" altLang="ko-KR" dirty="0" smtClean="0"/>
              <a:t>!	print *, </a:t>
            </a:r>
            <a:r>
              <a:rPr lang="en-US" altLang="ko-KR" dirty="0" err="1" smtClean="0"/>
              <a:t>iter</a:t>
            </a:r>
            <a:endParaRPr lang="en-US" altLang="ko-KR" dirty="0" smtClean="0"/>
          </a:p>
          <a:p>
            <a:r>
              <a:rPr lang="en-US" altLang="ko-KR" dirty="0" err="1" smtClean="0"/>
              <a:t>T_eutectic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(4)</a:t>
            </a:r>
          </a:p>
          <a:p>
            <a:r>
              <a:rPr lang="en-US" altLang="ko-KR" dirty="0" err="1" smtClean="0"/>
              <a:t>x_L_Tk_eu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(1)</a:t>
            </a:r>
          </a:p>
          <a:p>
            <a:r>
              <a:rPr lang="en-US" altLang="ko-KR" dirty="0" err="1" smtClean="0"/>
              <a:t>x_fcc_Tk_eu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(2)</a:t>
            </a:r>
          </a:p>
          <a:p>
            <a:r>
              <a:rPr lang="en-US" altLang="ko-KR" dirty="0" err="1" smtClean="0"/>
              <a:t>x_bcc_Tk_eu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(3)</a:t>
            </a:r>
          </a:p>
          <a:p>
            <a:r>
              <a:rPr lang="en-US" altLang="ko-KR" dirty="0" smtClean="0"/>
              <a:t>exit</a:t>
            </a:r>
          </a:p>
          <a:p>
            <a:r>
              <a:rPr lang="en-US" altLang="ko-KR" dirty="0" smtClean="0"/>
              <a:t>end if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=1,3</a:t>
            </a:r>
          </a:p>
          <a:p>
            <a:r>
              <a:rPr lang="en-US" altLang="ko-KR" dirty="0" smtClean="0"/>
              <a:t>if(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)&lt;0.0 .or.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)&gt;1.0) then</a:t>
            </a:r>
          </a:p>
          <a:p>
            <a:r>
              <a:rPr lang="en-US" altLang="ko-KR" dirty="0" smtClean="0"/>
              <a:t>seed=</a:t>
            </a:r>
            <a:r>
              <a:rPr lang="en-US" altLang="ko-KR" dirty="0" err="1" smtClean="0"/>
              <a:t>iter+i</a:t>
            </a:r>
            <a:endParaRPr lang="en-US" altLang="ko-KR" dirty="0" smtClean="0"/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random_seed</a:t>
            </a:r>
            <a:r>
              <a:rPr lang="en-US" altLang="ko-KR" dirty="0" smtClean="0"/>
              <a:t>(put=seed)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random_number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end if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if(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(4)&lt;0.0) then</a:t>
            </a:r>
          </a:p>
          <a:p>
            <a:r>
              <a:rPr lang="en-US" altLang="ko-KR" dirty="0" smtClean="0"/>
              <a:t>seed=</a:t>
            </a:r>
            <a:r>
              <a:rPr lang="en-US" altLang="ko-KR" dirty="0" err="1" smtClean="0"/>
              <a:t>iter</a:t>
            </a:r>
            <a:endParaRPr lang="en-US" altLang="ko-KR" dirty="0" smtClean="0"/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random_seed</a:t>
            </a:r>
            <a:r>
              <a:rPr lang="en-US" altLang="ko-KR" dirty="0" smtClean="0"/>
              <a:t>(put=seed)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random_number</a:t>
            </a:r>
            <a:r>
              <a:rPr lang="en-US" altLang="ko-KR" dirty="0" smtClean="0"/>
              <a:t>(a)</a:t>
            </a:r>
          </a:p>
          <a:p>
            <a:r>
              <a:rPr lang="en-US" altLang="ko-KR" dirty="0" err="1" smtClean="0"/>
              <a:t>xnew</a:t>
            </a:r>
            <a:r>
              <a:rPr lang="en-US" altLang="ko-KR" dirty="0" smtClean="0"/>
              <a:t>(4)=120*a+900</a:t>
            </a:r>
          </a:p>
          <a:p>
            <a:r>
              <a:rPr lang="en-US" altLang="ko-KR" dirty="0" smtClean="0"/>
              <a:t>end if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=1,n</a:t>
            </a:r>
          </a:p>
          <a:p>
            <a:r>
              <a:rPr lang="en-US" altLang="ko-KR" dirty="0" err="1" smtClean="0"/>
              <a:t>xold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</a:t>
            </a:r>
            <a:r>
              <a:rPr lang="en-US" altLang="ko-KR" dirty="0" err="1" smtClean="0"/>
              <a:t>xnew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err="1" smtClean="0"/>
              <a:t>deallocate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)</a:t>
            </a:r>
          </a:p>
          <a:p>
            <a:r>
              <a:rPr lang="en-US" altLang="ko-KR" dirty="0" err="1" smtClean="0"/>
              <a:t>deallocate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!eutectic point end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 liquid-</a:t>
            </a:r>
            <a:r>
              <a:rPr lang="en-US" altLang="ko-KR" dirty="0" err="1" smtClean="0"/>
              <a:t>fcc</a:t>
            </a:r>
            <a:r>
              <a:rPr lang="en-US" altLang="ko-KR" dirty="0" smtClean="0"/>
              <a:t> start</a:t>
            </a:r>
          </a:p>
          <a:p>
            <a:r>
              <a:rPr lang="en-US" altLang="ko-KR" dirty="0" smtClean="0"/>
              <a:t>n=2</a:t>
            </a:r>
          </a:p>
          <a:p>
            <a:r>
              <a:rPr lang="en-US" altLang="ko-KR" dirty="0" smtClean="0"/>
              <a:t>allocate(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n,n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allocate(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n,n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write(10, *) "</a:t>
            </a:r>
            <a:r>
              <a:rPr lang="en-US" altLang="ko-KR" dirty="0" err="1" smtClean="0"/>
              <a:t>x_liquid_Tk</a:t>
            </a:r>
            <a:r>
              <a:rPr lang="en-US" altLang="ko-KR" dirty="0" smtClean="0"/>
              <a:t>    ", "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    ", "Temperature"</a:t>
            </a:r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x_L_Tk_eu</a:t>
            </a:r>
            <a:endParaRPr lang="en-US" altLang="ko-KR" dirty="0" smtClean="0"/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x_fcc_Tk_eu</a:t>
            </a:r>
            <a:endParaRPr lang="en-US" altLang="ko-KR" dirty="0" smtClean="0"/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(1) = 0.0</a:t>
            </a:r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(2) = 0.0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 going up from eutectic temperature</a:t>
            </a:r>
          </a:p>
          <a:p>
            <a:r>
              <a:rPr lang="en-US" altLang="ko-KR" dirty="0" smtClean="0"/>
              <a:t>do T=</a:t>
            </a:r>
            <a:r>
              <a:rPr lang="en-US" altLang="ko-KR" dirty="0" err="1" smtClean="0"/>
              <a:t>T_eutectic</a:t>
            </a:r>
            <a:r>
              <a:rPr lang="en-US" altLang="ko-KR" dirty="0" smtClean="0"/>
              <a:t>, 1500, 10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iter</a:t>
            </a:r>
            <a:r>
              <a:rPr lang="en-US" altLang="ko-KR" dirty="0" smtClean="0"/>
              <a:t>=1, 500</a:t>
            </a:r>
          </a:p>
          <a:p>
            <a:r>
              <a:rPr lang="en-US" altLang="ko-KR" dirty="0" smtClean="0"/>
              <a:t>f(1) = </a:t>
            </a:r>
            <a:r>
              <a:rPr lang="en-US" altLang="ko-KR" dirty="0" err="1" smtClean="0"/>
              <a:t>liquid_fcc_Ps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T)</a:t>
            </a:r>
          </a:p>
          <a:p>
            <a:r>
              <a:rPr lang="en-US" altLang="ko-KR" dirty="0" smtClean="0"/>
              <a:t>f(2) = </a:t>
            </a:r>
            <a:r>
              <a:rPr lang="en-US" altLang="ko-KR" dirty="0" err="1" smtClean="0"/>
              <a:t>liquid_fcc_Tk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	print *, "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    ", "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    ", "T    ",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(1,1) = -(R*T)/(1-x_old(1)) + 2.0*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(1)*(12496.55-8.0*T+2397.4627*(3-4.0*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(1))) + 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(1))*(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(1))*(-4.0*2397.4627)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(1,2) = (R*T)/(1-x_old(2)) - 2.0*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(2)*(8997.62-5.0*T+3600.0*(3-4.0*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(2))) - 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(2))*(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(2))*(-4.0*3600.0)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(2,1) = (R*T)/(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 -2.0*(1-x_old(1))*(12496.55-8.0*T+2397.4627*(1-4.0*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(1))) + (1-x_old(1))*(1-x_old(1))*(-4.0*2397.4627) 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(2,2) = -(R*T)/(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(2)) + 2.0*(1-x_old(2))*(8997.62-5.0*T+3600.0*(1-4.0*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(2))) - (1-x_old(2))*(1-x_old(2))*(-4.0*3600.0)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inverseJ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n)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inverseJ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, n)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 - 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(1,1)*f(1)+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(1,2)*f(2))</a:t>
            </a:r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 - 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(2,1)*f(1)+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(2,2)*f(2))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f(1) = </a:t>
            </a:r>
            <a:r>
              <a:rPr lang="en-US" altLang="ko-KR" dirty="0" err="1" smtClean="0"/>
              <a:t>liquid_fcc_Ps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T)</a:t>
            </a:r>
          </a:p>
          <a:p>
            <a:r>
              <a:rPr lang="en-US" altLang="ko-KR" dirty="0" smtClean="0"/>
              <a:t>f(2) = </a:t>
            </a:r>
            <a:r>
              <a:rPr lang="en-US" altLang="ko-KR" dirty="0" err="1" smtClean="0"/>
              <a:t>liquid_fcc_Tk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if(abs(f(1))&lt;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 .and. abs(f(2))&lt;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) then</a:t>
            </a:r>
          </a:p>
          <a:p>
            <a:r>
              <a:rPr lang="en-US" altLang="ko-KR" dirty="0" smtClean="0"/>
              <a:t>write(10,2001)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</a:t>
            </a:r>
          </a:p>
          <a:p>
            <a:r>
              <a:rPr lang="en-US" altLang="ko-KR" dirty="0" smtClean="0"/>
              <a:t>2001 format (F9.3, 4x, F9.3, 4x F9.3)</a:t>
            </a:r>
          </a:p>
          <a:p>
            <a:r>
              <a:rPr lang="en-US" altLang="ko-KR" dirty="0" smtClean="0"/>
              <a:t>!	print*, </a:t>
            </a:r>
            <a:r>
              <a:rPr lang="en-US" altLang="ko-KR" dirty="0" err="1" smtClean="0"/>
              <a:t>iter</a:t>
            </a:r>
            <a:endParaRPr lang="en-US" altLang="ko-KR" dirty="0" smtClean="0"/>
          </a:p>
          <a:p>
            <a:r>
              <a:rPr lang="en-US" altLang="ko-KR" dirty="0" smtClean="0"/>
              <a:t>exit</a:t>
            </a:r>
          </a:p>
          <a:p>
            <a:r>
              <a:rPr lang="en-US" altLang="ko-KR" dirty="0" smtClean="0"/>
              <a:t>end if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=1,2</a:t>
            </a:r>
          </a:p>
          <a:p>
            <a:r>
              <a:rPr lang="en-US" altLang="ko-KR" dirty="0" smtClean="0"/>
              <a:t>if(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)&lt;0.0 .or.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)&gt;1.0) then</a:t>
            </a:r>
          </a:p>
          <a:p>
            <a:r>
              <a:rPr lang="en-US" altLang="ko-KR" dirty="0" smtClean="0"/>
              <a:t>seed=</a:t>
            </a:r>
            <a:r>
              <a:rPr lang="en-US" altLang="ko-KR" dirty="0" err="1" smtClean="0"/>
              <a:t>iter+i</a:t>
            </a:r>
            <a:endParaRPr lang="en-US" altLang="ko-KR" dirty="0" smtClean="0"/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random_seed</a:t>
            </a:r>
            <a:r>
              <a:rPr lang="en-US" altLang="ko-KR" dirty="0" smtClean="0"/>
              <a:t>(put=seed)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random_number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end if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=1,2</a:t>
            </a:r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 going down from eutectic temperature</a:t>
            </a:r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x_L_Tk_eu</a:t>
            </a:r>
            <a:endParaRPr lang="en-US" altLang="ko-KR" dirty="0" smtClean="0"/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x_fcc_Tk_eu</a:t>
            </a:r>
            <a:endParaRPr lang="en-US" altLang="ko-KR" dirty="0" smtClean="0"/>
          </a:p>
          <a:p>
            <a:r>
              <a:rPr lang="en-US" altLang="ko-KR" dirty="0" smtClean="0"/>
              <a:t>do T=</a:t>
            </a:r>
            <a:r>
              <a:rPr lang="en-US" altLang="ko-KR" dirty="0" err="1" smtClean="0"/>
              <a:t>T_eutectic</a:t>
            </a:r>
            <a:r>
              <a:rPr lang="en-US" altLang="ko-KR" dirty="0" smtClean="0"/>
              <a:t>, 100, -10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iter</a:t>
            </a:r>
            <a:r>
              <a:rPr lang="en-US" altLang="ko-KR" dirty="0" smtClean="0"/>
              <a:t>=1, 500</a:t>
            </a:r>
          </a:p>
          <a:p>
            <a:r>
              <a:rPr lang="en-US" altLang="ko-KR" dirty="0" smtClean="0"/>
              <a:t>f(1) = </a:t>
            </a:r>
            <a:r>
              <a:rPr lang="en-US" altLang="ko-KR" dirty="0" err="1" smtClean="0"/>
              <a:t>liquid_fcc_Ps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T)</a:t>
            </a:r>
          </a:p>
          <a:p>
            <a:r>
              <a:rPr lang="en-US" altLang="ko-KR" dirty="0" smtClean="0"/>
              <a:t>f(2) = </a:t>
            </a:r>
            <a:r>
              <a:rPr lang="en-US" altLang="ko-KR" dirty="0" err="1" smtClean="0"/>
              <a:t>liquid_fcc_Tk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       print *, "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    ", "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    ", "T    ",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(1,1) = -(R*T)/(1-x_old(1)) + 2.0*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(1)*(12496.55-8.0*T+2397.4627*(3-4.0*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(1))) + 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(1))*(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(1))*(-4.0*2397.4627)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(1,2) = (R*T)/(1-x_old(2)) - 2.0*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(2)*(8997.62-5.0*T+3600.0*(3-4.0*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(2))) - 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(2))*(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(2))*(-4.0*3600.0)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(2,1) = (R*T)/(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 -2.0*(1-x_old(1))*(12496.55-8.0*T+2397.4627*(1-4.0*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(1))) + (1-x_old(1))*(1-x_old(1))*(-4.0*2397.4627)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(2,2) = -(R*T)/(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(2)) + 2.0*(1-x_old(2))*(8997.62-5.0*T+3600.0*(1-4.0*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(2))) - (1-x_old(2))*(1-x_old(2))*(-4.0*3600.0)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inverseJ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n)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inverseJ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, n)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 - 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(1,1)*f(1)+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(1,2)*f(2))</a:t>
            </a:r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 - 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(2,1)*f(1)+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(2,2)*f(2))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f(1) = </a:t>
            </a:r>
            <a:r>
              <a:rPr lang="en-US" altLang="ko-KR" dirty="0" err="1" smtClean="0"/>
              <a:t>liquid_fcc_Ps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T)</a:t>
            </a:r>
          </a:p>
          <a:p>
            <a:r>
              <a:rPr lang="en-US" altLang="ko-KR" dirty="0" smtClean="0"/>
              <a:t>f(2) = </a:t>
            </a:r>
            <a:r>
              <a:rPr lang="en-US" altLang="ko-KR" dirty="0" err="1" smtClean="0"/>
              <a:t>liquid_fcc_Tk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if(abs(f(1))&lt;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 .and. abs(f(2))&lt;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) then</a:t>
            </a:r>
          </a:p>
          <a:p>
            <a:r>
              <a:rPr lang="en-US" altLang="ko-KR" dirty="0" smtClean="0"/>
              <a:t>write(10,2001)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</a:t>
            </a:r>
          </a:p>
          <a:p>
            <a:r>
              <a:rPr lang="en-US" altLang="ko-KR" dirty="0" smtClean="0"/>
              <a:t>!       print*, </a:t>
            </a:r>
            <a:r>
              <a:rPr lang="en-US" altLang="ko-KR" dirty="0" err="1" smtClean="0"/>
              <a:t>iter</a:t>
            </a:r>
            <a:endParaRPr lang="en-US" altLang="ko-KR" dirty="0" smtClean="0"/>
          </a:p>
          <a:p>
            <a:r>
              <a:rPr lang="en-US" altLang="ko-KR" dirty="0" smtClean="0"/>
              <a:t>exit</a:t>
            </a:r>
          </a:p>
          <a:p>
            <a:r>
              <a:rPr lang="en-US" altLang="ko-KR" dirty="0" smtClean="0"/>
              <a:t>end if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=1,2</a:t>
            </a:r>
          </a:p>
          <a:p>
            <a:r>
              <a:rPr lang="en-US" altLang="ko-KR" dirty="0" smtClean="0"/>
              <a:t>if(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)&lt;0.0 .or.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)&gt;1.0) then</a:t>
            </a:r>
          </a:p>
          <a:p>
            <a:r>
              <a:rPr lang="en-US" altLang="ko-KR" dirty="0" smtClean="0"/>
              <a:t>seed=</a:t>
            </a:r>
            <a:r>
              <a:rPr lang="en-US" altLang="ko-KR" dirty="0" err="1" smtClean="0"/>
              <a:t>iter+i</a:t>
            </a:r>
            <a:endParaRPr lang="en-US" altLang="ko-KR" dirty="0" smtClean="0"/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random_seed</a:t>
            </a:r>
            <a:r>
              <a:rPr lang="en-US" altLang="ko-KR" dirty="0" smtClean="0"/>
              <a:t>(put=seed)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random_number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end if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=1,2</a:t>
            </a:r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!liquid-</a:t>
            </a:r>
            <a:r>
              <a:rPr lang="en-US" altLang="ko-KR" dirty="0" err="1" smtClean="0"/>
              <a:t>fcc</a:t>
            </a:r>
            <a:r>
              <a:rPr lang="en-US" altLang="ko-KR" dirty="0" smtClean="0"/>
              <a:t> end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!liquid-bcc start</a:t>
            </a:r>
          </a:p>
          <a:p>
            <a:r>
              <a:rPr lang="en-US" altLang="ko-KR" dirty="0" smtClean="0"/>
              <a:t>write(10, *) "</a:t>
            </a:r>
            <a:r>
              <a:rPr lang="en-US" altLang="ko-KR" dirty="0" err="1" smtClean="0"/>
              <a:t>x_liquid_Tk</a:t>
            </a:r>
            <a:r>
              <a:rPr lang="en-US" altLang="ko-KR" dirty="0" smtClean="0"/>
              <a:t>    ", "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    ", "Temperature"</a:t>
            </a:r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x_L_Tk_eu</a:t>
            </a:r>
            <a:endParaRPr lang="en-US" altLang="ko-KR" dirty="0" smtClean="0"/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x_bcc_Tk_eu</a:t>
            </a:r>
            <a:endParaRPr lang="en-US" altLang="ko-KR" dirty="0" smtClean="0"/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(1) = 0.0</a:t>
            </a:r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(2) = 0.0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 going up from eutectic temperature</a:t>
            </a:r>
          </a:p>
          <a:p>
            <a:r>
              <a:rPr lang="en-US" altLang="ko-KR" dirty="0" smtClean="0"/>
              <a:t>do T=</a:t>
            </a:r>
            <a:r>
              <a:rPr lang="en-US" altLang="ko-KR" dirty="0" err="1" smtClean="0"/>
              <a:t>T_eutectic</a:t>
            </a:r>
            <a:r>
              <a:rPr lang="en-US" altLang="ko-KR" dirty="0" smtClean="0"/>
              <a:t>, 1500, 10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iter</a:t>
            </a:r>
            <a:r>
              <a:rPr lang="en-US" altLang="ko-KR" dirty="0" smtClean="0"/>
              <a:t>=1, 500</a:t>
            </a:r>
          </a:p>
          <a:p>
            <a:r>
              <a:rPr lang="en-US" altLang="ko-KR" dirty="0" smtClean="0"/>
              <a:t>f(1) = </a:t>
            </a:r>
            <a:r>
              <a:rPr lang="en-US" altLang="ko-KR" dirty="0" err="1" smtClean="0"/>
              <a:t>liquid_bcc_Ps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T)</a:t>
            </a:r>
          </a:p>
          <a:p>
            <a:r>
              <a:rPr lang="en-US" altLang="ko-KR" dirty="0" smtClean="0"/>
              <a:t>f(2) = </a:t>
            </a:r>
            <a:r>
              <a:rPr lang="en-US" altLang="ko-KR" dirty="0" err="1" smtClean="0"/>
              <a:t>liquid_bcc_Tk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T)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(1,1) = -(R*T)/(1-x_old(1)) + 2*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(1)*(12496.55-8*T+2397.45*(3-4*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(1))) +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(1)*(-4*2397.45)  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(1,2) = (R*T)/(1-x_old(2)) - 2*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(2)*(7000-4*T)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(2,1) = (R*T)/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 - 2*(1-x_old(1))*(12496.55-8*T+2397.45*(1-4*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(1))) + (1-x_old(1))*(1-x_old(1))*(-4*2397.45)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(2,2) = -(R*T)/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 + 2*(1-x_old(2))*(7000-4*T)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inverseJ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, n)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 - 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(1,1)*f(1)+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(1,2)*f(2))</a:t>
            </a:r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 - 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(2,1)*f(1)+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(2,2)*f(2))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f(1) = </a:t>
            </a:r>
            <a:r>
              <a:rPr lang="en-US" altLang="ko-KR" dirty="0" err="1" smtClean="0"/>
              <a:t>liquid_bcc_Ps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T)</a:t>
            </a:r>
          </a:p>
          <a:p>
            <a:r>
              <a:rPr lang="en-US" altLang="ko-KR" dirty="0" smtClean="0"/>
              <a:t>f(2) = </a:t>
            </a:r>
            <a:r>
              <a:rPr lang="en-US" altLang="ko-KR" dirty="0" err="1" smtClean="0"/>
              <a:t>liquid_bcc_Tk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if(abs(f(1))&lt;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 .and. abs(f(2))&lt;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) then</a:t>
            </a:r>
          </a:p>
          <a:p>
            <a:r>
              <a:rPr lang="en-US" altLang="ko-KR" dirty="0" smtClean="0"/>
              <a:t>write(10,2001)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</a:t>
            </a:r>
          </a:p>
          <a:p>
            <a:r>
              <a:rPr lang="en-US" altLang="ko-KR" dirty="0" smtClean="0"/>
              <a:t>exit</a:t>
            </a:r>
          </a:p>
          <a:p>
            <a:r>
              <a:rPr lang="en-US" altLang="ko-KR" dirty="0" smtClean="0"/>
              <a:t>end if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=1,2</a:t>
            </a:r>
          </a:p>
          <a:p>
            <a:r>
              <a:rPr lang="en-US" altLang="ko-KR" dirty="0" smtClean="0"/>
              <a:t>if(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)&lt;0.0 .or.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)&gt;1.0) then</a:t>
            </a:r>
          </a:p>
          <a:p>
            <a:r>
              <a:rPr lang="en-US" altLang="ko-KR" dirty="0" smtClean="0"/>
              <a:t>seed=</a:t>
            </a:r>
            <a:r>
              <a:rPr lang="en-US" altLang="ko-KR" dirty="0" err="1" smtClean="0"/>
              <a:t>iter+i</a:t>
            </a:r>
            <a:endParaRPr lang="en-US" altLang="ko-KR" dirty="0" smtClean="0"/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random_seed</a:t>
            </a:r>
            <a:r>
              <a:rPr lang="en-US" altLang="ko-KR" dirty="0" smtClean="0"/>
              <a:t>(put=seed)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random_number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end if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=1,2</a:t>
            </a:r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 going down from eutectic temperature</a:t>
            </a:r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x_L_Tk_eu</a:t>
            </a:r>
            <a:endParaRPr lang="en-US" altLang="ko-KR" dirty="0" smtClean="0"/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x_bcc_Tk_eu</a:t>
            </a:r>
            <a:endParaRPr lang="en-US" altLang="ko-KR" dirty="0" smtClean="0"/>
          </a:p>
          <a:p>
            <a:r>
              <a:rPr lang="en-US" altLang="ko-KR" dirty="0" smtClean="0"/>
              <a:t>do T=</a:t>
            </a:r>
            <a:r>
              <a:rPr lang="en-US" altLang="ko-KR" dirty="0" err="1" smtClean="0"/>
              <a:t>T_eutectic</a:t>
            </a:r>
            <a:r>
              <a:rPr lang="en-US" altLang="ko-KR" dirty="0" smtClean="0"/>
              <a:t>, 200, -10                                                                                             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iter</a:t>
            </a:r>
            <a:r>
              <a:rPr lang="en-US" altLang="ko-KR" dirty="0" smtClean="0"/>
              <a:t>=1, 500</a:t>
            </a:r>
          </a:p>
          <a:p>
            <a:r>
              <a:rPr lang="en-US" altLang="ko-KR" dirty="0" smtClean="0"/>
              <a:t>f(1) = </a:t>
            </a:r>
            <a:r>
              <a:rPr lang="en-US" altLang="ko-KR" dirty="0" err="1" smtClean="0"/>
              <a:t>liquid_bcc_Ps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T)                                                                           </a:t>
            </a:r>
          </a:p>
          <a:p>
            <a:r>
              <a:rPr lang="en-US" altLang="ko-KR" dirty="0" smtClean="0"/>
              <a:t>f(2) = </a:t>
            </a:r>
            <a:r>
              <a:rPr lang="en-US" altLang="ko-KR" dirty="0" err="1" smtClean="0"/>
              <a:t>liquid_bcc_Tk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T)                                                                           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(1,1) = -(R*T)/(1-x_old(1)) + 2*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(1)*(12496.55-8*T+2397.45*(3-4*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(1))) +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(1)*(-4*2397.45)  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(1,2) = (R*T)/(1-x_old(2)) - 2*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(2)*(7000-4*T)                                                            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(2,1) = (R*T)/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 - 2*(1-x_old(1))*(12496.55-8*T+2397.45*(1-4*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(1))) + (1-x_old(1))*(1-x_old(1))*(-4*2397.45)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(2,2) = -(R*T)/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 + 2*(1-x_old(2))*(7000-4*T)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inverseJ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, n)                                                                          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 - 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(1,1)*f(1)+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(1,2)*f(2))                                         </a:t>
            </a:r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 - 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(2,1)*f(1)+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(2,2)*f(2))                                       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f(1) = </a:t>
            </a:r>
            <a:r>
              <a:rPr lang="en-US" altLang="ko-KR" dirty="0" err="1" smtClean="0"/>
              <a:t>liquid_bcc_Ps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T)                                                                           </a:t>
            </a:r>
          </a:p>
          <a:p>
            <a:r>
              <a:rPr lang="en-US" altLang="ko-KR" dirty="0" smtClean="0"/>
              <a:t>f(2) = </a:t>
            </a:r>
            <a:r>
              <a:rPr lang="en-US" altLang="ko-KR" dirty="0" err="1" smtClean="0"/>
              <a:t>liquid_bcc_Tk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T)                                                                         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if(abs(f(1))&lt;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 .and. abs(f(2))&lt;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) then</a:t>
            </a:r>
          </a:p>
          <a:p>
            <a:r>
              <a:rPr lang="en-US" altLang="ko-KR" dirty="0" smtClean="0"/>
              <a:t>write(10,2001)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                                                                                  </a:t>
            </a:r>
          </a:p>
          <a:p>
            <a:r>
              <a:rPr lang="en-US" altLang="ko-KR" dirty="0" smtClean="0"/>
              <a:t>exit</a:t>
            </a:r>
          </a:p>
          <a:p>
            <a:r>
              <a:rPr lang="en-US" altLang="ko-KR" dirty="0" smtClean="0"/>
              <a:t>end if</a:t>
            </a:r>
          </a:p>
          <a:p>
            <a:r>
              <a:rPr lang="en-US" altLang="ko-KR" dirty="0" smtClean="0"/>
              <a:t>                                                                                                                      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=1,2</a:t>
            </a:r>
          </a:p>
          <a:p>
            <a:r>
              <a:rPr lang="en-US" altLang="ko-KR" dirty="0" smtClean="0"/>
              <a:t>if(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)&lt;0.0 .or.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)&gt;1.0) then</a:t>
            </a:r>
          </a:p>
          <a:p>
            <a:r>
              <a:rPr lang="en-US" altLang="ko-KR" dirty="0" smtClean="0"/>
              <a:t>seed=</a:t>
            </a:r>
            <a:r>
              <a:rPr lang="en-US" altLang="ko-KR" dirty="0" err="1" smtClean="0"/>
              <a:t>iter+i</a:t>
            </a:r>
            <a:endParaRPr lang="en-US" altLang="ko-KR" dirty="0" smtClean="0"/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random_seed</a:t>
            </a:r>
            <a:r>
              <a:rPr lang="en-US" altLang="ko-KR" dirty="0" smtClean="0"/>
              <a:t>(put=seed)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random_number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end if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=1,2</a:t>
            </a:r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!liquid-bcc end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</a:t>
            </a:r>
            <a:r>
              <a:rPr lang="en-US" altLang="ko-KR" dirty="0" err="1" smtClean="0"/>
              <a:t>fcc</a:t>
            </a:r>
            <a:r>
              <a:rPr lang="en-US" altLang="ko-KR" dirty="0" smtClean="0"/>
              <a:t>-bcc start</a:t>
            </a:r>
          </a:p>
          <a:p>
            <a:r>
              <a:rPr lang="en-US" altLang="ko-KR" dirty="0" smtClean="0"/>
              <a:t>write(10, *) "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    ", "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    ", "Temperature"</a:t>
            </a:r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x_fcc_Tk_eu</a:t>
            </a:r>
            <a:endParaRPr lang="en-US" altLang="ko-KR" dirty="0" smtClean="0"/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x_bcc_Tk_eu</a:t>
            </a:r>
            <a:endParaRPr lang="en-US" altLang="ko-KR" dirty="0" smtClean="0"/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(1) = 0.0</a:t>
            </a:r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(2) = 0.0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 going up from </a:t>
            </a:r>
            <a:r>
              <a:rPr lang="en-US" altLang="ko-KR" dirty="0" err="1" smtClean="0"/>
              <a:t>T_eu</a:t>
            </a:r>
            <a:endParaRPr lang="en-US" altLang="ko-KR" dirty="0" smtClean="0"/>
          </a:p>
          <a:p>
            <a:r>
              <a:rPr lang="en-US" altLang="ko-KR" dirty="0" smtClean="0"/>
              <a:t>do T=</a:t>
            </a:r>
            <a:r>
              <a:rPr lang="en-US" altLang="ko-KR" dirty="0" err="1" smtClean="0"/>
              <a:t>T_eutectic</a:t>
            </a:r>
            <a:r>
              <a:rPr lang="en-US" altLang="ko-KR" dirty="0" smtClean="0"/>
              <a:t>, 2000, 10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iter</a:t>
            </a:r>
            <a:r>
              <a:rPr lang="en-US" altLang="ko-KR" dirty="0" smtClean="0"/>
              <a:t>=1, 500</a:t>
            </a:r>
          </a:p>
          <a:p>
            <a:r>
              <a:rPr lang="en-US" altLang="ko-KR" dirty="0" smtClean="0"/>
              <a:t>f(1) = </a:t>
            </a:r>
            <a:r>
              <a:rPr lang="en-US" altLang="ko-KR" dirty="0" err="1" smtClean="0"/>
              <a:t>fcc_bcc_Ps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T)</a:t>
            </a:r>
          </a:p>
          <a:p>
            <a:r>
              <a:rPr lang="en-US" altLang="ko-KR" dirty="0" smtClean="0"/>
              <a:t>f(2) = </a:t>
            </a:r>
            <a:r>
              <a:rPr lang="en-US" altLang="ko-KR" dirty="0" err="1" smtClean="0"/>
              <a:t>fcc_bcc_Tk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T)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(1,1) = -(R*T)/(1-x_old(1)) + 2*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(1)*(8998-5*T+3600*(3-4*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(1))) +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(1)*(-4*3600)  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(1,2) = (R*T)/(1-x_old(2)) - 2*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(2)*(7000-4*T)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(2,1) = (R*T)/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 - 2*(1-x_old(1))*(8998-5*T+3600*(1-4*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(1))) + (1-x_old(1))*(1-x_old(1))*(-4*3600)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(2,2) = -(R*T)/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 + 2*(1-x_old(2))*(7000-4*T)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inverseJ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n)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inverseJ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, n)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 - 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(1,1)*f(1)+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(1,2)*f(2))</a:t>
            </a:r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 - 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(2,1)*f(1)+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(2,2)*f(2))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f(1) = </a:t>
            </a:r>
            <a:r>
              <a:rPr lang="en-US" altLang="ko-KR" dirty="0" err="1" smtClean="0"/>
              <a:t>fcc_bcc_Ps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T)</a:t>
            </a:r>
          </a:p>
          <a:p>
            <a:r>
              <a:rPr lang="en-US" altLang="ko-KR" dirty="0" smtClean="0"/>
              <a:t>f(2) = </a:t>
            </a:r>
            <a:r>
              <a:rPr lang="en-US" altLang="ko-KR" dirty="0" err="1" smtClean="0"/>
              <a:t>fcc_bcc_Tk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if(abs(f(1))&lt;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 .and. abs(f(2))&lt;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) then</a:t>
            </a:r>
          </a:p>
          <a:p>
            <a:r>
              <a:rPr lang="en-US" altLang="ko-KR" dirty="0" smtClean="0"/>
              <a:t>write(10,2001)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</a:t>
            </a:r>
          </a:p>
          <a:p>
            <a:r>
              <a:rPr lang="en-US" altLang="ko-KR" dirty="0" smtClean="0"/>
              <a:t>exit</a:t>
            </a:r>
          </a:p>
          <a:p>
            <a:r>
              <a:rPr lang="en-US" altLang="ko-KR" dirty="0" smtClean="0"/>
              <a:t>end if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=1,2</a:t>
            </a:r>
          </a:p>
          <a:p>
            <a:r>
              <a:rPr lang="en-US" altLang="ko-KR" dirty="0" smtClean="0"/>
              <a:t>if(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)&lt;0.0 .or.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)&gt;1.0) then</a:t>
            </a:r>
          </a:p>
          <a:p>
            <a:r>
              <a:rPr lang="en-US" altLang="ko-KR" dirty="0" smtClean="0"/>
              <a:t>seed=</a:t>
            </a:r>
            <a:r>
              <a:rPr lang="en-US" altLang="ko-KR" dirty="0" err="1" smtClean="0"/>
              <a:t>iter+i</a:t>
            </a:r>
            <a:endParaRPr lang="en-US" altLang="ko-KR" dirty="0" smtClean="0"/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random_seed</a:t>
            </a:r>
            <a:r>
              <a:rPr lang="en-US" altLang="ko-KR" dirty="0" smtClean="0"/>
              <a:t>(put=seed)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random_number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end if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=1,2</a:t>
            </a:r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 going down from </a:t>
            </a:r>
            <a:r>
              <a:rPr lang="en-US" altLang="ko-KR" dirty="0" err="1" smtClean="0"/>
              <a:t>T_eu</a:t>
            </a:r>
            <a:endParaRPr lang="en-US" altLang="ko-KR" dirty="0" smtClean="0"/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x_fcc_Tk_eu</a:t>
            </a:r>
            <a:endParaRPr lang="en-US" altLang="ko-KR" dirty="0" smtClean="0"/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x_bcc_Tk_eu</a:t>
            </a:r>
            <a:endParaRPr lang="en-US" altLang="ko-KR" dirty="0" smtClean="0"/>
          </a:p>
          <a:p>
            <a:r>
              <a:rPr lang="en-US" altLang="ko-KR" dirty="0" smtClean="0"/>
              <a:t>do T=</a:t>
            </a:r>
            <a:r>
              <a:rPr lang="en-US" altLang="ko-KR" dirty="0" err="1" smtClean="0"/>
              <a:t>T_eutectic</a:t>
            </a:r>
            <a:r>
              <a:rPr lang="en-US" altLang="ko-KR" dirty="0" smtClean="0"/>
              <a:t>, 100, -10                                                                                             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iter</a:t>
            </a:r>
            <a:r>
              <a:rPr lang="en-US" altLang="ko-KR" dirty="0" smtClean="0"/>
              <a:t>=1, 500 </a:t>
            </a:r>
          </a:p>
          <a:p>
            <a:r>
              <a:rPr lang="en-US" altLang="ko-KR" dirty="0" smtClean="0"/>
              <a:t>f(1) = </a:t>
            </a:r>
            <a:r>
              <a:rPr lang="en-US" altLang="ko-KR" dirty="0" err="1" smtClean="0"/>
              <a:t>fcc_bcc_Ps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T)                                                                              </a:t>
            </a:r>
          </a:p>
          <a:p>
            <a:r>
              <a:rPr lang="en-US" altLang="ko-KR" dirty="0" smtClean="0"/>
              <a:t>f(2) = </a:t>
            </a:r>
            <a:r>
              <a:rPr lang="en-US" altLang="ko-KR" dirty="0" err="1" smtClean="0"/>
              <a:t>fcc_bcc_Tk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(2), T)                                                                              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(1,1) = -(R*T)/(1-x_old(1)) + 2*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(1)*(8998-5*T+3600*(3-4*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(1))) + 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(1))*(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(1))*(-4*3600)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(1,2) = (R*T)/(1-x_old(2)) - 2*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(2)*(7000-4*T)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(2,1) = (R*T)/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 - 2*(1-x_old(1))*(8998-5*T+3600*(1-4*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(1))) + (1-x_old(1))*(1-x_old(1))*(-4*3600)</a:t>
            </a:r>
          </a:p>
          <a:p>
            <a:r>
              <a:rPr lang="en-US" altLang="ko-KR" dirty="0" err="1" smtClean="0"/>
              <a:t>Jacobian</a:t>
            </a:r>
            <a:r>
              <a:rPr lang="en-US" altLang="ko-KR" dirty="0" smtClean="0"/>
              <a:t>(2,2) = -(R*T)/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 + 2*(1-x_old(2))*(7000-4*T)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inverseJ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n)                                                                             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inverseJ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, n)                                                                          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(1) =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(1) - 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(1,1)*f(1)+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(1,2)*f(2))                                         </a:t>
            </a:r>
          </a:p>
          <a:p>
            <a:r>
              <a:rPr lang="en-US" altLang="ko-KR" dirty="0" err="1" smtClean="0"/>
              <a:t>x_new</a:t>
            </a:r>
            <a:r>
              <a:rPr lang="en-US" altLang="ko-KR" dirty="0" smtClean="0"/>
              <a:t>(2) = </a:t>
            </a:r>
            <a:r>
              <a:rPr lang="en-US" altLang="ko-KR" dirty="0" err="1" smtClean="0"/>
              <a:t>x_old</a:t>
            </a:r>
            <a:r>
              <a:rPr lang="en-US" altLang="ko-KR" dirty="0" smtClean="0"/>
              <a:t>(2) - 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(2,1)*f(1)+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(2,2)*f(2))                                       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f(1) = </a:t>
            </a:r>
            <a:r>
              <a:rPr lang="en-US" altLang="ko-KR" dirty="0" err="1" smtClean="0"/>
              <a:t>fcc_bcc_Ps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T)                                                                              </a:t>
            </a:r>
          </a:p>
          <a:p>
            <a:r>
              <a:rPr lang="en-US" altLang="ko-KR" dirty="0" smtClean="0"/>
              <a:t>f(2) = </a:t>
            </a:r>
            <a:r>
              <a:rPr lang="en-US" altLang="ko-KR" dirty="0" err="1" smtClean="0"/>
              <a:t>fcc_bcc_Tk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T)                                                                            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if(abs(f(1))&lt;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 .and. abs(f(2))&lt;</a:t>
            </a:r>
            <a:r>
              <a:rPr lang="en-US" altLang="ko-KR" dirty="0" err="1" smtClean="0"/>
              <a:t>tol</a:t>
            </a:r>
            <a:r>
              <a:rPr lang="en-US" altLang="ko-KR" dirty="0" smtClean="0"/>
              <a:t>) then</a:t>
            </a:r>
          </a:p>
          <a:p>
            <a:r>
              <a:rPr lang="en-US" altLang="ko-KR" dirty="0" smtClean="0"/>
              <a:t>write(10,2001)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(1),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(2), T                                                                                  </a:t>
            </a:r>
          </a:p>
          <a:p>
            <a:r>
              <a:rPr lang="en-US" altLang="ko-KR" dirty="0" smtClean="0"/>
              <a:t>exit </a:t>
            </a:r>
          </a:p>
          <a:p>
            <a:r>
              <a:rPr lang="en-US" altLang="ko-KR" dirty="0" smtClean="0"/>
              <a:t>end if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=1,2                                                                                                              </a:t>
            </a:r>
          </a:p>
          <a:p>
            <a:r>
              <a:rPr lang="en-US" altLang="ko-KR" dirty="0" smtClean="0"/>
              <a:t>if(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)&lt;0.0 .or.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)&gt;1.0) then                                                                               </a:t>
            </a:r>
          </a:p>
          <a:p>
            <a:r>
              <a:rPr lang="en-US" altLang="ko-KR" dirty="0" smtClean="0"/>
              <a:t>seed=</a:t>
            </a:r>
            <a:r>
              <a:rPr lang="en-US" altLang="ko-KR" dirty="0" err="1" smtClean="0"/>
              <a:t>iter+i</a:t>
            </a:r>
            <a:endParaRPr lang="en-US" altLang="ko-KR" dirty="0" smtClean="0"/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random_seed</a:t>
            </a:r>
            <a:r>
              <a:rPr lang="en-US" altLang="ko-KR" dirty="0" smtClean="0"/>
              <a:t>(put=seed)                                                                                            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random_number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end if</a:t>
            </a:r>
          </a:p>
          <a:p>
            <a:r>
              <a:rPr lang="en-US" altLang="ko-KR" dirty="0" smtClean="0"/>
              <a:t>end do                                                                                                              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=1,2</a:t>
            </a:r>
          </a:p>
          <a:p>
            <a:r>
              <a:rPr lang="en-US" altLang="ko-KR" dirty="0" err="1" smtClean="0"/>
              <a:t>x_old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</a:t>
            </a:r>
            <a:r>
              <a:rPr lang="en-US" altLang="ko-KR" dirty="0" err="1" smtClean="0"/>
              <a:t>x_new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                                                                                                  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end do                                                                                                                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!</a:t>
            </a:r>
            <a:r>
              <a:rPr lang="en-US" altLang="ko-KR" dirty="0" err="1" smtClean="0"/>
              <a:t>fcc</a:t>
            </a:r>
            <a:r>
              <a:rPr lang="en-US" altLang="ko-KR" dirty="0" smtClean="0"/>
              <a:t>-bcc end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contains</a:t>
            </a:r>
          </a:p>
          <a:p>
            <a:r>
              <a:rPr lang="en-US" altLang="ko-KR" dirty="0" smtClean="0"/>
              <a:t>function </a:t>
            </a:r>
            <a:r>
              <a:rPr lang="en-US" altLang="ko-KR" dirty="0" err="1" smtClean="0"/>
              <a:t>liquid_fcc_Tk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T)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liquid_fcc_Tk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T</a:t>
            </a:r>
          </a:p>
          <a:p>
            <a:r>
              <a:rPr lang="en-US" altLang="ko-KR" dirty="0" err="1" smtClean="0"/>
              <a:t>liquid_fcc_Tk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mu_liquid_Tk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x_L_Tk,T</a:t>
            </a:r>
            <a:r>
              <a:rPr lang="en-US" altLang="ko-KR" dirty="0" smtClean="0"/>
              <a:t>) - </a:t>
            </a:r>
            <a:r>
              <a:rPr lang="en-US" altLang="ko-KR" dirty="0" err="1" smtClean="0"/>
              <a:t>mu_fcc_Tk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x_fcc_Tk,T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function </a:t>
            </a:r>
            <a:r>
              <a:rPr lang="en-US" altLang="ko-KR" dirty="0" err="1" smtClean="0"/>
              <a:t>liquid_fcc_Tk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function </a:t>
            </a:r>
            <a:r>
              <a:rPr lang="en-US" altLang="ko-KR" dirty="0" err="1" smtClean="0"/>
              <a:t>liquid_fcc_Ps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T)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liquid_fcc_Ps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T</a:t>
            </a:r>
          </a:p>
          <a:p>
            <a:r>
              <a:rPr lang="en-US" altLang="ko-KR" dirty="0" err="1" smtClean="0"/>
              <a:t>liquid_fcc_Ps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mu_liquid_Ps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x_L_Tk,T</a:t>
            </a:r>
            <a:r>
              <a:rPr lang="en-US" altLang="ko-KR" dirty="0" smtClean="0"/>
              <a:t>) - </a:t>
            </a:r>
            <a:r>
              <a:rPr lang="en-US" altLang="ko-KR" dirty="0" err="1" smtClean="0"/>
              <a:t>mu_fcc_Ps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T)</a:t>
            </a:r>
          </a:p>
          <a:p>
            <a:r>
              <a:rPr lang="en-US" altLang="ko-KR" dirty="0" smtClean="0"/>
              <a:t>end function </a:t>
            </a:r>
            <a:r>
              <a:rPr lang="en-US" altLang="ko-KR" dirty="0" err="1" smtClean="0"/>
              <a:t>liquid_fcc_Ps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function </a:t>
            </a:r>
            <a:r>
              <a:rPr lang="en-US" altLang="ko-KR" dirty="0" err="1" smtClean="0"/>
              <a:t>liquid_bcc_Tk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, T)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liquid_bcc_Tk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, T</a:t>
            </a:r>
          </a:p>
          <a:p>
            <a:r>
              <a:rPr lang="en-US" altLang="ko-KR" dirty="0" err="1" smtClean="0"/>
              <a:t>liquid_bcc_Tk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mu_liquid_Tk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x_L_Tk,T</a:t>
            </a:r>
            <a:r>
              <a:rPr lang="en-US" altLang="ko-KR" dirty="0" smtClean="0"/>
              <a:t>) - </a:t>
            </a:r>
            <a:r>
              <a:rPr lang="en-US" altLang="ko-KR" dirty="0" err="1" smtClean="0"/>
              <a:t>mu_bcc_Tk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x_bcc_Tk,T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function </a:t>
            </a:r>
            <a:r>
              <a:rPr lang="en-US" altLang="ko-KR" dirty="0" err="1" smtClean="0"/>
              <a:t>liquid_bcc_Tk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function </a:t>
            </a:r>
            <a:r>
              <a:rPr lang="en-US" altLang="ko-KR" dirty="0" err="1" smtClean="0"/>
              <a:t>liquid_bcc_Ps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, T)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liquid_bcc_Ps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, T</a:t>
            </a:r>
          </a:p>
          <a:p>
            <a:r>
              <a:rPr lang="en-US" altLang="ko-KR" dirty="0" err="1" smtClean="0"/>
              <a:t>liquid_bcc_Ps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mu_liquid_Ps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x_L_Tk,T</a:t>
            </a:r>
            <a:r>
              <a:rPr lang="en-US" altLang="ko-KR" dirty="0" smtClean="0"/>
              <a:t>) - </a:t>
            </a:r>
            <a:r>
              <a:rPr lang="en-US" altLang="ko-KR" dirty="0" err="1" smtClean="0"/>
              <a:t>mu_bcc_Ps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x_bcc_Tk,T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function </a:t>
            </a:r>
            <a:r>
              <a:rPr lang="en-US" altLang="ko-KR" dirty="0" err="1" smtClean="0"/>
              <a:t>liquid_bcc_Ps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function </a:t>
            </a:r>
            <a:r>
              <a:rPr lang="en-US" altLang="ko-KR" dirty="0" err="1" smtClean="0"/>
              <a:t>fcc_bcc_Tk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, T)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fcc_bcc_Tk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, T</a:t>
            </a:r>
          </a:p>
          <a:p>
            <a:r>
              <a:rPr lang="en-US" altLang="ko-KR" dirty="0" err="1" smtClean="0"/>
              <a:t>fcc_bcc_Tk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mu_fcc_Tk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x_fcc_Tk,T</a:t>
            </a:r>
            <a:r>
              <a:rPr lang="en-US" altLang="ko-KR" dirty="0" smtClean="0"/>
              <a:t>) - </a:t>
            </a:r>
            <a:r>
              <a:rPr lang="en-US" altLang="ko-KR" dirty="0" err="1" smtClean="0"/>
              <a:t>mu_bcc_Tk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x_bcc_Tk,T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function </a:t>
            </a:r>
            <a:r>
              <a:rPr lang="en-US" altLang="ko-KR" dirty="0" err="1" smtClean="0"/>
              <a:t>fcc_bcc_Tk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function </a:t>
            </a:r>
            <a:r>
              <a:rPr lang="en-US" altLang="ko-KR" dirty="0" err="1" smtClean="0"/>
              <a:t>fcc_bcc_Ps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, T)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fcc_bcc_Ps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, T</a:t>
            </a:r>
          </a:p>
          <a:p>
            <a:r>
              <a:rPr lang="en-US" altLang="ko-KR" dirty="0" err="1" smtClean="0"/>
              <a:t>fcc_bcc_Ps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mu_fcc_Ps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x_fcc_Tk,T</a:t>
            </a:r>
            <a:r>
              <a:rPr lang="en-US" altLang="ko-KR" dirty="0" smtClean="0"/>
              <a:t>) - </a:t>
            </a:r>
            <a:r>
              <a:rPr lang="en-US" altLang="ko-KR" dirty="0" err="1" smtClean="0"/>
              <a:t>mu_bcc_Ps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x_bcc_Tk,T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function </a:t>
            </a:r>
            <a:r>
              <a:rPr lang="en-US" altLang="ko-KR" dirty="0" err="1" smtClean="0"/>
              <a:t>fcc_bcc_Ps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subroutine </a:t>
            </a:r>
            <a:r>
              <a:rPr lang="en-US" altLang="ko-KR" dirty="0" err="1" smtClean="0"/>
              <a:t>inverseJ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, n)</a:t>
            </a:r>
          </a:p>
          <a:p>
            <a:r>
              <a:rPr lang="en-US" altLang="ko-KR" dirty="0" smtClean="0"/>
              <a:t>double precision, dimension(:,:), intent(</a:t>
            </a:r>
            <a:r>
              <a:rPr lang="en-US" altLang="ko-KR" dirty="0" err="1" smtClean="0"/>
              <a:t>inout</a:t>
            </a:r>
            <a:r>
              <a:rPr lang="en-US" altLang="ko-KR" dirty="0" smtClean="0"/>
              <a:t>) :: 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inverse_Jacobian</a:t>
            </a:r>
            <a:endParaRPr lang="en-US" altLang="ko-KR" dirty="0" smtClean="0"/>
          </a:p>
          <a:p>
            <a:r>
              <a:rPr lang="en-US" altLang="ko-KR" dirty="0" smtClean="0"/>
              <a:t>double precision, </a:t>
            </a:r>
            <a:r>
              <a:rPr lang="en-US" altLang="ko-KR" dirty="0" err="1" smtClean="0"/>
              <a:t>allocatable</a:t>
            </a:r>
            <a:r>
              <a:rPr lang="en-US" altLang="ko-KR" dirty="0" smtClean="0"/>
              <a:t>, dimension(:,:) :: Aug</a:t>
            </a:r>
          </a:p>
          <a:p>
            <a:r>
              <a:rPr lang="en-US" altLang="ko-KR" dirty="0" smtClean="0"/>
              <a:t>double precision, </a:t>
            </a:r>
            <a:r>
              <a:rPr lang="en-US" altLang="ko-KR" dirty="0" err="1" smtClean="0"/>
              <a:t>allocatable</a:t>
            </a:r>
            <a:r>
              <a:rPr lang="en-US" altLang="ko-KR" dirty="0" smtClean="0"/>
              <a:t>, dimension(:) :: s</a:t>
            </a:r>
          </a:p>
          <a:p>
            <a:r>
              <a:rPr lang="en-US" altLang="ko-KR" dirty="0" smtClean="0"/>
              <a:t>integer :: </a:t>
            </a:r>
            <a:r>
              <a:rPr lang="en-US" altLang="ko-KR" dirty="0" err="1" smtClean="0"/>
              <a:t>i,j,k,p,n</a:t>
            </a:r>
            <a:endParaRPr lang="en-US" altLang="ko-KR" dirty="0" smtClean="0"/>
          </a:p>
          <a:p>
            <a:r>
              <a:rPr lang="en-US" altLang="ko-KR" dirty="0" smtClean="0"/>
              <a:t>double precision :: dummy, big, factor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!allocate(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n,n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!allocate(</a:t>
            </a:r>
            <a:r>
              <a:rPr lang="en-US" altLang="ko-KR" dirty="0" err="1" smtClean="0"/>
              <a:t>inverse_Jacobian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n,n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allocate(Aug(n,2*n))</a:t>
            </a:r>
          </a:p>
          <a:p>
            <a:r>
              <a:rPr lang="en-US" altLang="ko-KR" dirty="0" smtClean="0"/>
              <a:t>allocate(s(n))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 n</a:t>
            </a:r>
          </a:p>
          <a:p>
            <a:r>
              <a:rPr lang="en-US" altLang="ko-KR" dirty="0" smtClean="0"/>
              <a:t>do j=1, 2*n</a:t>
            </a:r>
          </a:p>
          <a:p>
            <a:r>
              <a:rPr lang="en-US" altLang="ko-KR" dirty="0" smtClean="0"/>
              <a:t>if(j&lt;=n) then</a:t>
            </a:r>
          </a:p>
          <a:p>
            <a:r>
              <a:rPr lang="en-US" altLang="ko-KR" dirty="0" smtClean="0"/>
              <a:t>Aug(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)=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else if(j==</a:t>
            </a:r>
            <a:r>
              <a:rPr lang="en-US" altLang="ko-KR" dirty="0" err="1" smtClean="0"/>
              <a:t>i+n</a:t>
            </a:r>
            <a:r>
              <a:rPr lang="en-US" altLang="ko-KR" dirty="0" smtClean="0"/>
              <a:t>) then</a:t>
            </a:r>
          </a:p>
          <a:p>
            <a:r>
              <a:rPr lang="en-US" altLang="ko-KR" dirty="0" smtClean="0"/>
              <a:t>Aug(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 = 1</a:t>
            </a:r>
          </a:p>
          <a:p>
            <a:r>
              <a:rPr lang="en-US" altLang="ko-KR" dirty="0" smtClean="0"/>
              <a:t>else </a:t>
            </a:r>
          </a:p>
          <a:p>
            <a:r>
              <a:rPr lang="en-US" altLang="ko-KR" dirty="0" smtClean="0"/>
              <a:t>Aug(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 = 0</a:t>
            </a:r>
          </a:p>
          <a:p>
            <a:r>
              <a:rPr lang="en-US" altLang="ko-KR" dirty="0" smtClean="0"/>
              <a:t>end if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	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 n</a:t>
            </a:r>
          </a:p>
          <a:p>
            <a:r>
              <a:rPr lang="en-US" altLang="ko-KR" dirty="0" smtClean="0"/>
              <a:t>!	print *, Aug(i,1:n)</a:t>
            </a:r>
          </a:p>
          <a:p>
            <a:r>
              <a:rPr lang="en-US" altLang="ko-KR" dirty="0" smtClean="0"/>
              <a:t>!	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 n</a:t>
            </a:r>
          </a:p>
          <a:p>
            <a:r>
              <a:rPr lang="en-US" altLang="ko-KR" dirty="0" smtClean="0"/>
              <a:t>s(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abs(Aug(i,1))</a:t>
            </a:r>
          </a:p>
          <a:p>
            <a:r>
              <a:rPr lang="en-US" altLang="ko-KR" dirty="0" smtClean="0"/>
              <a:t>do j=2, n</a:t>
            </a:r>
          </a:p>
          <a:p>
            <a:r>
              <a:rPr lang="en-US" altLang="ko-KR" dirty="0" smtClean="0"/>
              <a:t>if(abs(Aug(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))&gt;s(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)) then</a:t>
            </a:r>
          </a:p>
          <a:p>
            <a:r>
              <a:rPr lang="en-US" altLang="ko-KR" dirty="0" smtClean="0"/>
              <a:t>s(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abs(Aug(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end if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 n</a:t>
            </a:r>
          </a:p>
          <a:p>
            <a:r>
              <a:rPr lang="en-US" altLang="ko-KR" dirty="0" smtClean="0"/>
              <a:t>do j=1, 2*n</a:t>
            </a:r>
          </a:p>
          <a:p>
            <a:r>
              <a:rPr lang="en-US" altLang="ko-KR" dirty="0" smtClean="0"/>
              <a:t>Aug(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 = Aug(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)/s(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k=1, n</a:t>
            </a:r>
          </a:p>
          <a:p>
            <a:r>
              <a:rPr lang="en-US" altLang="ko-KR" dirty="0" smtClean="0"/>
              <a:t>p=k</a:t>
            </a:r>
          </a:p>
          <a:p>
            <a:r>
              <a:rPr lang="en-US" altLang="ko-KR" dirty="0" smtClean="0"/>
              <a:t>big = abs(Aug(</a:t>
            </a:r>
            <a:r>
              <a:rPr lang="en-US" altLang="ko-KR" dirty="0" err="1" smtClean="0"/>
              <a:t>k,k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=k+1, n</a:t>
            </a:r>
          </a:p>
          <a:p>
            <a:r>
              <a:rPr lang="en-US" altLang="ko-KR" dirty="0" smtClean="0"/>
              <a:t>if (abs(Aug(</a:t>
            </a:r>
            <a:r>
              <a:rPr lang="en-US" altLang="ko-KR" dirty="0" err="1" smtClean="0"/>
              <a:t>i,k</a:t>
            </a:r>
            <a:r>
              <a:rPr lang="en-US" altLang="ko-KR" dirty="0" smtClean="0"/>
              <a:t>)) &gt; big) then</a:t>
            </a:r>
          </a:p>
          <a:p>
            <a:r>
              <a:rPr lang="en-US" altLang="ko-KR" dirty="0" smtClean="0"/>
              <a:t>big = abs(Aug(</a:t>
            </a:r>
            <a:r>
              <a:rPr lang="en-US" altLang="ko-KR" dirty="0" err="1" smtClean="0"/>
              <a:t>i,k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p=</a:t>
            </a:r>
            <a:r>
              <a:rPr lang="en-US" altLang="ko-KR" dirty="0" err="1" smtClean="0"/>
              <a:t>i</a:t>
            </a:r>
            <a:endParaRPr lang="en-US" altLang="ko-KR" dirty="0" smtClean="0"/>
          </a:p>
          <a:p>
            <a:r>
              <a:rPr lang="en-US" altLang="ko-KR" dirty="0" smtClean="0"/>
              <a:t>end if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 (p/=k) then</a:t>
            </a:r>
          </a:p>
          <a:p>
            <a:r>
              <a:rPr lang="en-US" altLang="ko-KR" dirty="0" smtClean="0"/>
              <a:t>do j=k, 2*n</a:t>
            </a:r>
          </a:p>
          <a:p>
            <a:r>
              <a:rPr lang="en-US" altLang="ko-KR" dirty="0" smtClean="0"/>
              <a:t>dummy = Aug(</a:t>
            </a:r>
            <a:r>
              <a:rPr lang="en-US" altLang="ko-KR" dirty="0" err="1" smtClean="0"/>
              <a:t>p,j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Aug(</a:t>
            </a:r>
            <a:r>
              <a:rPr lang="en-US" altLang="ko-KR" dirty="0" err="1" smtClean="0"/>
              <a:t>p,j</a:t>
            </a:r>
            <a:r>
              <a:rPr lang="en-US" altLang="ko-KR" dirty="0" smtClean="0"/>
              <a:t>) = Aug(</a:t>
            </a:r>
            <a:r>
              <a:rPr lang="en-US" altLang="ko-KR" dirty="0" err="1" smtClean="0"/>
              <a:t>k,j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Aug(</a:t>
            </a:r>
            <a:r>
              <a:rPr lang="en-US" altLang="ko-KR" dirty="0" err="1" smtClean="0"/>
              <a:t>k,j</a:t>
            </a:r>
            <a:r>
              <a:rPr lang="en-US" altLang="ko-KR" dirty="0" smtClean="0"/>
              <a:t>) = dummy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if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=k+1, n</a:t>
            </a:r>
          </a:p>
          <a:p>
            <a:r>
              <a:rPr lang="en-US" altLang="ko-KR" dirty="0" smtClean="0"/>
              <a:t>factor = Aug(</a:t>
            </a:r>
            <a:r>
              <a:rPr lang="en-US" altLang="ko-KR" dirty="0" err="1" smtClean="0"/>
              <a:t>i,k</a:t>
            </a:r>
            <a:r>
              <a:rPr lang="en-US" altLang="ko-KR" dirty="0" smtClean="0"/>
              <a:t>)/Aug(</a:t>
            </a:r>
            <a:r>
              <a:rPr lang="en-US" altLang="ko-KR" dirty="0" err="1" smtClean="0"/>
              <a:t>k,k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do j=k, 2*n</a:t>
            </a:r>
          </a:p>
          <a:p>
            <a:r>
              <a:rPr lang="en-US" altLang="ko-KR" dirty="0" smtClean="0"/>
              <a:t>Aug(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 = Aug(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 - factor*Aug(</a:t>
            </a:r>
            <a:r>
              <a:rPr lang="en-US" altLang="ko-KR" dirty="0" err="1" smtClean="0"/>
              <a:t>k,j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k=n, 1, -1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=k-1, 1, -1</a:t>
            </a:r>
          </a:p>
          <a:p>
            <a:r>
              <a:rPr lang="en-US" altLang="ko-KR" dirty="0" smtClean="0"/>
              <a:t>factor = Aug(</a:t>
            </a:r>
            <a:r>
              <a:rPr lang="en-US" altLang="ko-KR" dirty="0" err="1" smtClean="0"/>
              <a:t>i,k</a:t>
            </a:r>
            <a:r>
              <a:rPr lang="en-US" altLang="ko-KR" dirty="0" smtClean="0"/>
              <a:t>)/Aug(</a:t>
            </a:r>
            <a:r>
              <a:rPr lang="en-US" altLang="ko-KR" dirty="0" err="1" smtClean="0"/>
              <a:t>k,k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do j=1, 2*n</a:t>
            </a:r>
          </a:p>
          <a:p>
            <a:r>
              <a:rPr lang="en-US" altLang="ko-KR" dirty="0" smtClean="0"/>
              <a:t>Aug(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 = Aug(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 - factor*Aug(</a:t>
            </a:r>
            <a:r>
              <a:rPr lang="en-US" altLang="ko-KR" dirty="0" err="1" smtClean="0"/>
              <a:t>k,j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 n</a:t>
            </a:r>
          </a:p>
          <a:p>
            <a:r>
              <a:rPr lang="en-US" altLang="ko-KR" dirty="0" smtClean="0"/>
              <a:t>factor = Aug(</a:t>
            </a:r>
            <a:r>
              <a:rPr lang="en-US" altLang="ko-KR" dirty="0" err="1" smtClean="0"/>
              <a:t>i,i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do j=1, 2*n</a:t>
            </a:r>
          </a:p>
          <a:p>
            <a:r>
              <a:rPr lang="en-US" altLang="ko-KR" dirty="0" smtClean="0"/>
              <a:t>Aug(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 = Aug(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)/factor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	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=1,n</a:t>
            </a:r>
          </a:p>
          <a:p>
            <a:r>
              <a:rPr lang="en-US" altLang="ko-KR" dirty="0" smtClean="0"/>
              <a:t>!	print *, Aug(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, 1:n)</a:t>
            </a:r>
          </a:p>
          <a:p>
            <a:r>
              <a:rPr lang="en-US" altLang="ko-KR" dirty="0" smtClean="0"/>
              <a:t>!	end do</a:t>
            </a:r>
          </a:p>
          <a:p>
            <a:r>
              <a:rPr lang="en-US" altLang="ko-KR" dirty="0" smtClean="0"/>
              <a:t>!	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=1,n</a:t>
            </a:r>
          </a:p>
          <a:p>
            <a:r>
              <a:rPr lang="en-US" altLang="ko-KR" dirty="0" smtClean="0"/>
              <a:t>!	print *, Aug(i,n+1:2*n)</a:t>
            </a:r>
          </a:p>
          <a:p>
            <a:r>
              <a:rPr lang="en-US" altLang="ko-KR" dirty="0" smtClean="0"/>
              <a:t>!	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 n</a:t>
            </a:r>
          </a:p>
          <a:p>
            <a:r>
              <a:rPr lang="en-US" altLang="ko-KR" dirty="0" smtClean="0"/>
              <a:t>do j=1, n</a:t>
            </a:r>
          </a:p>
          <a:p>
            <a:r>
              <a:rPr lang="en-US" altLang="ko-KR" dirty="0" err="1" smtClean="0"/>
              <a:t>inverse_Jacobian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 = Aug(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j+n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deallocate</a:t>
            </a:r>
            <a:r>
              <a:rPr lang="en-US" altLang="ko-KR" dirty="0" smtClean="0"/>
              <a:t>(Aug)</a:t>
            </a:r>
          </a:p>
          <a:p>
            <a:r>
              <a:rPr lang="en-US" altLang="ko-KR" dirty="0" err="1" smtClean="0"/>
              <a:t>deallocate</a:t>
            </a:r>
            <a:r>
              <a:rPr lang="en-US" altLang="ko-KR" dirty="0" smtClean="0"/>
              <a:t>(s)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end subroutine </a:t>
            </a:r>
            <a:r>
              <a:rPr lang="en-US" altLang="ko-KR" dirty="0" err="1" smtClean="0"/>
              <a:t>inverseJ</a:t>
            </a:r>
            <a:endParaRPr lang="en-US" altLang="ko-KR" dirty="0" smtClean="0"/>
          </a:p>
          <a:p>
            <a:r>
              <a:rPr lang="en-US" altLang="ko-KR" dirty="0" smtClean="0"/>
              <a:t>end program </a:t>
            </a:r>
            <a:r>
              <a:rPr lang="en-US" altLang="ko-KR" dirty="0" err="1" smtClean="0"/>
              <a:t>binary_phase_diagram</a:t>
            </a:r>
            <a:endParaRPr lang="en-US" altLang="ko-KR" dirty="0" smtClean="0"/>
          </a:p>
          <a:p>
            <a:r>
              <a:rPr lang="en-US" altLang="ko-KR" dirty="0" smtClean="0"/>
              <a:t>---------------------------------------------------------------------------------------------------------------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D7E1-CA60-4185-8ACD-18CE725FC31A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5407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module </a:t>
            </a:r>
            <a:r>
              <a:rPr lang="en-US" altLang="ko-KR" dirty="0" err="1" smtClean="0"/>
              <a:t>chemical_potentials</a:t>
            </a:r>
            <a:endParaRPr lang="en-US" altLang="ko-KR" dirty="0" smtClean="0"/>
          </a:p>
          <a:p>
            <a:r>
              <a:rPr lang="en-US" altLang="ko-KR" dirty="0" smtClean="0"/>
              <a:t>implicit none</a:t>
            </a:r>
          </a:p>
          <a:p>
            <a:r>
              <a:rPr lang="en-US" altLang="ko-KR" dirty="0" smtClean="0"/>
              <a:t>double precision, parameter :: R=8.3145</a:t>
            </a:r>
          </a:p>
          <a:p>
            <a:r>
              <a:rPr lang="en-US" altLang="ko-KR" dirty="0" smtClean="0"/>
              <a:t>contains</a:t>
            </a:r>
          </a:p>
          <a:p>
            <a:r>
              <a:rPr lang="en-US" altLang="ko-KR" dirty="0" smtClean="0"/>
              <a:t>function </a:t>
            </a:r>
            <a:r>
              <a:rPr lang="en-US" altLang="ko-KR" dirty="0" err="1" smtClean="0"/>
              <a:t>mu_liquid_Ps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T)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mu_liquid_Ps</a:t>
            </a:r>
            <a:r>
              <a:rPr lang="en-US" altLang="ko-KR" dirty="0" smtClean="0"/>
              <a:t>, L0, L1, 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T</a:t>
            </a:r>
          </a:p>
          <a:p>
            <a:r>
              <a:rPr lang="en-US" altLang="ko-KR" dirty="0" smtClean="0"/>
              <a:t>L0 = 12496.767886 - 7.9969*T</a:t>
            </a:r>
          </a:p>
          <a:p>
            <a:r>
              <a:rPr lang="en-US" altLang="ko-KR" dirty="0" smtClean="0"/>
              <a:t>L1 = 2397.462734 </a:t>
            </a:r>
          </a:p>
          <a:p>
            <a:r>
              <a:rPr lang="en-US" altLang="ko-KR" dirty="0" err="1" smtClean="0"/>
              <a:t>mu_liquid_Ps</a:t>
            </a:r>
            <a:r>
              <a:rPr lang="en-US" altLang="ko-KR" dirty="0" smtClean="0"/>
              <a:t> = 12000-10.0*T + R*T*log(1-x_L_Tk) + (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)*(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)*(L0+L1*(3-4.0*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end function </a:t>
            </a:r>
            <a:r>
              <a:rPr lang="en-US" altLang="ko-KR" dirty="0" err="1" smtClean="0"/>
              <a:t>mu_liquid_Ps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function </a:t>
            </a:r>
            <a:r>
              <a:rPr lang="en-US" altLang="ko-KR" dirty="0" err="1" smtClean="0"/>
              <a:t>mu_liquid_Tk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T)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mu_liquid_Tk</a:t>
            </a:r>
            <a:r>
              <a:rPr lang="en-US" altLang="ko-KR" dirty="0" smtClean="0"/>
              <a:t>, L0, L1, 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, T</a:t>
            </a:r>
          </a:p>
          <a:p>
            <a:r>
              <a:rPr lang="en-US" altLang="ko-KR" dirty="0" smtClean="0"/>
              <a:t>L0 = 12496.767886 - 7.9969*T</a:t>
            </a:r>
          </a:p>
          <a:p>
            <a:r>
              <a:rPr lang="en-US" altLang="ko-KR" dirty="0" smtClean="0"/>
              <a:t>L1 = 2397.462734</a:t>
            </a:r>
          </a:p>
          <a:p>
            <a:r>
              <a:rPr lang="en-US" altLang="ko-KR" dirty="0" err="1" smtClean="0"/>
              <a:t>mu_liquid_Tk</a:t>
            </a:r>
            <a:r>
              <a:rPr lang="en-US" altLang="ko-KR" dirty="0" smtClean="0"/>
              <a:t> = 6000-10.0*T + R*T*log(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) + (1-x_L_Tk)*(1-x_L_Tk)*(L0+L1*(1-4.0*</a:t>
            </a:r>
            <a:r>
              <a:rPr lang="en-US" altLang="ko-KR" dirty="0" err="1" smtClean="0"/>
              <a:t>x_L_Tk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end function </a:t>
            </a:r>
            <a:r>
              <a:rPr lang="en-US" altLang="ko-KR" dirty="0" err="1" smtClean="0"/>
              <a:t>mu_liquid_Tk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function </a:t>
            </a:r>
            <a:r>
              <a:rPr lang="en-US" altLang="ko-KR" dirty="0" err="1" smtClean="0"/>
              <a:t>mu_fcc_Ps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T)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mu_fcc_Ps</a:t>
            </a:r>
            <a:r>
              <a:rPr lang="en-US" altLang="ko-KR" dirty="0" smtClean="0"/>
              <a:t>, L0, L1, 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T</a:t>
            </a:r>
          </a:p>
          <a:p>
            <a:r>
              <a:rPr lang="en-US" altLang="ko-KR" dirty="0" smtClean="0"/>
              <a:t>L0 = 8997.6205 - 4.99469*T</a:t>
            </a:r>
          </a:p>
          <a:p>
            <a:r>
              <a:rPr lang="en-US" altLang="ko-KR" dirty="0" smtClean="0"/>
              <a:t>L1 = 3600.0 </a:t>
            </a:r>
          </a:p>
          <a:p>
            <a:r>
              <a:rPr lang="en-US" altLang="ko-KR" dirty="0" err="1" smtClean="0"/>
              <a:t>mu_fcc_Ps</a:t>
            </a:r>
            <a:r>
              <a:rPr lang="en-US" altLang="ko-KR" dirty="0" smtClean="0"/>
              <a:t> = R*T*log(1-x_fcc_Tk) + (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)*(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)*(L0+L1*(3-4.0*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end function </a:t>
            </a:r>
            <a:r>
              <a:rPr lang="en-US" altLang="ko-KR" dirty="0" err="1" smtClean="0"/>
              <a:t>mu_fcc_Ps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function </a:t>
            </a:r>
            <a:r>
              <a:rPr lang="en-US" altLang="ko-KR" dirty="0" err="1" smtClean="0"/>
              <a:t>mu_fcc_Tk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T)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mu_fcc_Tk</a:t>
            </a:r>
            <a:r>
              <a:rPr lang="en-US" altLang="ko-KR" dirty="0" smtClean="0"/>
              <a:t>, L0, L1, 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, T</a:t>
            </a:r>
          </a:p>
          <a:p>
            <a:r>
              <a:rPr lang="en-US" altLang="ko-KR" dirty="0" smtClean="0"/>
              <a:t>L0 = 8997.6205 - 4.99469*T</a:t>
            </a:r>
          </a:p>
          <a:p>
            <a:r>
              <a:rPr lang="en-US" altLang="ko-KR" dirty="0" smtClean="0"/>
              <a:t>L1 = 3600.0 </a:t>
            </a:r>
          </a:p>
          <a:p>
            <a:r>
              <a:rPr lang="en-US" altLang="ko-KR" dirty="0" err="1" smtClean="0"/>
              <a:t>mu_fcc_Tk</a:t>
            </a:r>
            <a:r>
              <a:rPr lang="en-US" altLang="ko-KR" dirty="0" smtClean="0"/>
              <a:t> = 7500.0 + R*T*log(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) + (1.0-x_fcc_Tk)*(1.0-x_fcc_Tk)*(L0+L1*(1.0-4.0*</a:t>
            </a:r>
            <a:r>
              <a:rPr lang="en-US" altLang="ko-KR" dirty="0" err="1" smtClean="0"/>
              <a:t>x_fcc_Tk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end function </a:t>
            </a:r>
            <a:r>
              <a:rPr lang="en-US" altLang="ko-KR" dirty="0" err="1" smtClean="0"/>
              <a:t>mu_fcc_Tk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function </a:t>
            </a:r>
            <a:r>
              <a:rPr lang="en-US" altLang="ko-KR" dirty="0" err="1" smtClean="0"/>
              <a:t>mu_bcc_Ps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, T)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mu_bcc_Ps</a:t>
            </a:r>
            <a:r>
              <a:rPr lang="en-US" altLang="ko-KR" dirty="0" smtClean="0"/>
              <a:t>, L0, 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, T</a:t>
            </a:r>
          </a:p>
          <a:p>
            <a:r>
              <a:rPr lang="en-US" altLang="ko-KR" dirty="0" smtClean="0"/>
              <a:t>L0 = 7000.0 - 4.0*T</a:t>
            </a:r>
          </a:p>
          <a:p>
            <a:r>
              <a:rPr lang="en-US" altLang="ko-KR" dirty="0" err="1" smtClean="0"/>
              <a:t>mu_bcc_Ps</a:t>
            </a:r>
            <a:r>
              <a:rPr lang="en-US" altLang="ko-KR" dirty="0" smtClean="0"/>
              <a:t> = 4000.0 + R*T*log(1-x_bcc_Tk) + (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)*(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)*L0</a:t>
            </a:r>
          </a:p>
          <a:p>
            <a:r>
              <a:rPr lang="en-US" altLang="ko-KR" dirty="0" smtClean="0"/>
              <a:t>end function </a:t>
            </a:r>
            <a:r>
              <a:rPr lang="en-US" altLang="ko-KR" dirty="0" err="1" smtClean="0"/>
              <a:t>mu_bcc_Ps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function </a:t>
            </a:r>
            <a:r>
              <a:rPr lang="en-US" altLang="ko-KR" dirty="0" err="1" smtClean="0"/>
              <a:t>mu_bcc_Tk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, T)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mu_bcc_Tk</a:t>
            </a:r>
            <a:r>
              <a:rPr lang="en-US" altLang="ko-KR" dirty="0" smtClean="0"/>
              <a:t>, L0, 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, T</a:t>
            </a:r>
          </a:p>
          <a:p>
            <a:r>
              <a:rPr lang="en-US" altLang="ko-KR" dirty="0" smtClean="0"/>
              <a:t>L0 = 7000.0 - 4.0*T</a:t>
            </a:r>
          </a:p>
          <a:p>
            <a:r>
              <a:rPr lang="en-US" altLang="ko-KR" dirty="0" err="1" smtClean="0"/>
              <a:t>mu_bcc_Tk</a:t>
            </a:r>
            <a:r>
              <a:rPr lang="en-US" altLang="ko-KR" dirty="0" smtClean="0"/>
              <a:t> = R*T*log(</a:t>
            </a:r>
            <a:r>
              <a:rPr lang="en-US" altLang="ko-KR" dirty="0" err="1" smtClean="0"/>
              <a:t>x_bcc_Tk</a:t>
            </a:r>
            <a:r>
              <a:rPr lang="en-US" altLang="ko-KR" dirty="0" smtClean="0"/>
              <a:t>) + (1-x_bcc_Tk)*(1-x_bcc_Tk)*L0</a:t>
            </a:r>
          </a:p>
          <a:p>
            <a:r>
              <a:rPr lang="en-US" altLang="ko-KR" dirty="0" smtClean="0"/>
              <a:t>end function </a:t>
            </a:r>
            <a:r>
              <a:rPr lang="en-US" altLang="ko-KR" dirty="0" err="1" smtClean="0"/>
              <a:t>mu_bcc_Tk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end module </a:t>
            </a:r>
            <a:r>
              <a:rPr lang="en-US" altLang="ko-KR" dirty="0" err="1" smtClean="0"/>
              <a:t>chemical_potentials</a:t>
            </a: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D7E1-CA60-4185-8ACD-18CE725FC31A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620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D7E1-CA60-4185-8ACD-18CE725FC31A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850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5027-8193-46CA-9A2F-399E0721ECDA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7751-980B-4106-BF36-2C55509F5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989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5027-8193-46CA-9A2F-399E0721ECDA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7751-980B-4106-BF36-2C55509F5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13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5027-8193-46CA-9A2F-399E0721ECDA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7751-980B-4106-BF36-2C55509F5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5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5027-8193-46CA-9A2F-399E0721ECDA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7751-980B-4106-BF36-2C55509F5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126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5027-8193-46CA-9A2F-399E0721ECDA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7751-980B-4106-BF36-2C55509F5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69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5027-8193-46CA-9A2F-399E0721ECDA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7751-980B-4106-BF36-2C55509F5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678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5027-8193-46CA-9A2F-399E0721ECDA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7751-980B-4106-BF36-2C55509F5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249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5027-8193-46CA-9A2F-399E0721ECDA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7751-980B-4106-BF36-2C55509F5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14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5027-8193-46CA-9A2F-399E0721ECDA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7751-980B-4106-BF36-2C55509F5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925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5027-8193-46CA-9A2F-399E0721ECDA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7751-980B-4106-BF36-2C55509F5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2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5027-8193-46CA-9A2F-399E0721ECDA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7751-980B-4106-BF36-2C55509F5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55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95027-8193-46CA-9A2F-399E0721ECDA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17751-980B-4106-BF36-2C55509F5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3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Mid term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대학원 </a:t>
            </a:r>
            <a:r>
              <a:rPr lang="en-US" altLang="ko-KR" dirty="0" smtClean="0"/>
              <a:t>20162548 </a:t>
            </a:r>
            <a:r>
              <a:rPr lang="ko-KR" altLang="en-US" dirty="0" smtClean="0"/>
              <a:t>신소재공학과 김진수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8776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746449"/>
          </a:xfrm>
        </p:spPr>
        <p:txBody>
          <a:bodyPr/>
          <a:lstStyle/>
          <a:p>
            <a:r>
              <a:rPr lang="en-US" altLang="ko-KR" dirty="0" smtClean="0"/>
              <a:t>Chemical potentials, L parameter</a:t>
            </a:r>
            <a:endParaRPr lang="ko-KR" altLang="en-US" dirty="0"/>
          </a:p>
        </p:txBody>
      </p:sp>
      <p:grpSp>
        <p:nvGrpSpPr>
          <p:cNvPr id="13" name="그룹 12"/>
          <p:cNvGrpSpPr/>
          <p:nvPr/>
        </p:nvGrpSpPr>
        <p:grpSpPr>
          <a:xfrm>
            <a:off x="664166" y="1356605"/>
            <a:ext cx="7940282" cy="1538516"/>
            <a:chOff x="664166" y="1700808"/>
            <a:chExt cx="7940282" cy="1538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99562" y="1700808"/>
                  <a:ext cx="7904886" cy="3882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ko-KR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𝑇𝑘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i="1" dirty="0">
                            <a:latin typeface="Cambria Math"/>
                          </a:rPr>
                          <m:t>=</m:t>
                        </m:r>
                        <m:r>
                          <a:rPr lang="en-US" altLang="ko-KR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dirty="0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  <a:ea typeface="Cambria Math"/>
                                  </a:rPr>
                                  <m:t>𝑇𝑘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  <m:t>𝐵𝑐𝑐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altLang="ko-KR" i="1" dirty="0">
                            <a:latin typeface="Cambria Math"/>
                          </a:rPr>
                          <m:t>𝑅𝑇𝑙𝑛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𝑇𝑘</m:t>
                            </m:r>
                          </m:sub>
                        </m:sSub>
                        <m:r>
                          <a:rPr lang="en-US" altLang="ko-KR" b="0" i="1" dirty="0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ko-KR" i="1" dirty="0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𝑇𝑘</m:t>
                                </m:r>
                              </m:sub>
                            </m:sSub>
                            <m:r>
                              <a:rPr lang="en-US" altLang="ko-KR" b="0" i="1" dirty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0" dirty="0" smtClean="0">
                            <a:latin typeface="Cambria Math"/>
                          </a:rPr>
                          <m:t>{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i="1">
                            <a:latin typeface="Cambria Math"/>
                          </a:rPr>
                          <m:t>+ 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altLang="ko-KR" i="1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𝑇𝑘</m:t>
                                </m:r>
                              </m:sub>
                            </m:sSub>
                          </m:e>
                        </m:d>
                        <m:r>
                          <a:rPr lang="en-US" altLang="ko-KR" b="0" i="1" dirty="0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i="1" dirty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i="1">
                            <a:latin typeface="Cambria Math"/>
                          </a:rPr>
                          <m:t>}</m:t>
                        </m:r>
                      </m:oMath>
                    </m:oMathPara>
                  </a14:m>
                  <a:endParaRPr lang="ko-KR" altLang="en-US" sz="20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562" y="1700808"/>
                  <a:ext cx="7904886" cy="38824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7188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99562" y="2276872"/>
                  <a:ext cx="7904886" cy="3882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ko-KR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𝑇𝑘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i="1" dirty="0">
                            <a:latin typeface="Cambria Math"/>
                          </a:rPr>
                          <m:t>=</m:t>
                        </m:r>
                        <m:r>
                          <a:rPr lang="en-US" altLang="ko-KR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dirty="0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  <a:ea typeface="Cambria Math"/>
                                  </a:rPr>
                                  <m:t>𝑇𝑘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  <m:t>𝐵𝑐𝑐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altLang="ko-KR" i="1" dirty="0">
                            <a:latin typeface="Cambria Math"/>
                          </a:rPr>
                          <m:t>𝑅𝑇𝑙𝑛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𝑇𝑘</m:t>
                            </m:r>
                          </m:sub>
                        </m:sSub>
                        <m:r>
                          <a:rPr lang="en-US" altLang="ko-KR" b="0" i="1" dirty="0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ko-KR" i="1" dirty="0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𝑇𝑘</m:t>
                                </m:r>
                              </m:sub>
                            </m:sSub>
                            <m:r>
                              <a:rPr lang="en-US" altLang="ko-KR" b="0" i="1" dirty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0" dirty="0" smtClean="0">
                            <a:latin typeface="Cambria Math"/>
                          </a:rPr>
                          <m:t>{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i="1">
                            <a:latin typeface="Cambria Math"/>
                          </a:rPr>
                          <m:t>+ 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altLang="ko-KR" i="1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𝑇𝑘</m:t>
                                </m:r>
                              </m:sub>
                            </m:sSub>
                          </m:e>
                        </m:d>
                        <m:r>
                          <a:rPr lang="en-US" altLang="ko-KR" b="0" i="1" dirty="0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i="1">
                            <a:latin typeface="Cambria Math"/>
                          </a:rPr>
                          <m:t>}</m:t>
                        </m:r>
                      </m:oMath>
                    </m:oMathPara>
                  </a14:m>
                  <a:endParaRPr lang="ko-KR" altLang="en-US" sz="20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562" y="2276872"/>
                  <a:ext cx="7904886" cy="38824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9048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64166" y="2852936"/>
                  <a:ext cx="6428114" cy="386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ko-KR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𝑇𝑘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i="1" dirty="0">
                            <a:latin typeface="Cambria Math"/>
                          </a:rPr>
                          <m:t>=</m:t>
                        </m:r>
                        <m:r>
                          <a:rPr lang="en-US" altLang="ko-KR" i="1" dirty="0">
                            <a:latin typeface="Cambria Math"/>
                          </a:rPr>
                          <m:t>𝑅𝑇𝑙𝑛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𝑇𝑘</m:t>
                            </m:r>
                          </m:sub>
                        </m:sSub>
                        <m:r>
                          <a:rPr lang="en-US" altLang="ko-KR" b="0" i="1" dirty="0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ko-KR" i="1" dirty="0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𝑇𝑘</m:t>
                                </m:r>
                              </m:sub>
                            </m:sSub>
                            <m:r>
                              <a:rPr lang="en-US" altLang="ko-KR" b="0" i="1" dirty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0" dirty="0" smtClean="0">
                            <a:latin typeface="Cambria Math"/>
                          </a:rPr>
                          <m:t>{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i="1">
                            <a:latin typeface="Cambria Math"/>
                          </a:rPr>
                          <m:t>+ 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altLang="ko-KR" i="1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𝑇𝑘</m:t>
                                </m:r>
                              </m:sub>
                            </m:sSub>
                          </m:e>
                        </m:d>
                        <m:r>
                          <a:rPr lang="en-US" altLang="ko-KR" b="0" i="1" dirty="0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i="1">
                            <a:latin typeface="Cambria Math"/>
                          </a:rPr>
                          <m:t>}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166" y="2852936"/>
                  <a:ext cx="6428114" cy="38638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746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그룹 13"/>
          <p:cNvGrpSpPr/>
          <p:nvPr/>
        </p:nvGrpSpPr>
        <p:grpSpPr>
          <a:xfrm>
            <a:off x="664166" y="3206331"/>
            <a:ext cx="7904886" cy="1540376"/>
            <a:chOff x="699562" y="3789040"/>
            <a:chExt cx="7904886" cy="15403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99562" y="3789040"/>
                  <a:ext cx="7904886" cy="3882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ko-KR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𝑃𝑠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i="1" dirty="0">
                            <a:latin typeface="Cambria Math"/>
                          </a:rPr>
                          <m:t>=</m:t>
                        </m:r>
                        <m:r>
                          <a:rPr lang="en-US" altLang="ko-KR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dirty="0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  <a:ea typeface="Cambria Math"/>
                                  </a:rPr>
                                  <m:t>𝑃𝑠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  <m:t>𝐹𝑐𝑐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altLang="ko-KR" i="1" dirty="0">
                            <a:latin typeface="Cambria Math"/>
                          </a:rPr>
                          <m:t>𝑅𝑇𝑙𝑛</m:t>
                        </m:r>
                        <m:r>
                          <a:rPr lang="en-US" altLang="ko-KR" b="0" i="1" dirty="0" smtClean="0">
                            <a:latin typeface="Cambria Math"/>
                          </a:rPr>
                          <m:t>(1−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𝑇𝑘</m:t>
                            </m:r>
                          </m:sub>
                        </m:sSub>
                        <m:r>
                          <a:rPr lang="en-US" altLang="ko-KR" b="0" i="1" dirty="0" smtClean="0">
                            <a:latin typeface="Cambria Math"/>
                          </a:rPr>
                          <m:t>)+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ko-KR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b="0" i="1" dirty="0" smtClean="0">
                                        <a:latin typeface="Cambria Math"/>
                                      </a:rPr>
                                      <m:t>𝑇𝑘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0" dirty="0" smtClean="0">
                            <a:latin typeface="Cambria Math"/>
                          </a:rPr>
                          <m:t>{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ko-KR" i="1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3−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𝑇𝑘</m:t>
                                </m:r>
                              </m:sub>
                            </m:sSub>
                          </m:e>
                        </m:d>
                        <m:r>
                          <a:rPr lang="en-US" altLang="ko-KR" b="0" i="1" dirty="0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i="1" dirty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i="1">
                            <a:latin typeface="Cambria Math"/>
                          </a:rPr>
                          <m:t>}</m:t>
                        </m:r>
                      </m:oMath>
                    </m:oMathPara>
                  </a14:m>
                  <a:endParaRPr lang="ko-KR" altLang="en-US" sz="20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562" y="3789040"/>
                  <a:ext cx="7904886" cy="38824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14063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99562" y="4365104"/>
                  <a:ext cx="7904886" cy="386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ko-KR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𝑃𝑠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i="1" dirty="0">
                            <a:latin typeface="Cambria Math"/>
                          </a:rPr>
                          <m:t>=</m:t>
                        </m:r>
                        <m:r>
                          <a:rPr lang="en-US" altLang="ko-KR" i="1" dirty="0">
                            <a:latin typeface="Cambria Math"/>
                          </a:rPr>
                          <m:t>𝑅𝑇𝑙𝑛</m:t>
                        </m:r>
                        <m:r>
                          <a:rPr lang="en-US" altLang="ko-KR" b="0" i="1" dirty="0" smtClean="0">
                            <a:latin typeface="Cambria Math"/>
                          </a:rPr>
                          <m:t>(1−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𝑇𝑘</m:t>
                            </m:r>
                          </m:sub>
                        </m:sSub>
                        <m:r>
                          <a:rPr lang="en-US" altLang="ko-KR" b="0" i="1" dirty="0" smtClean="0">
                            <a:latin typeface="Cambria Math"/>
                          </a:rPr>
                          <m:t>)+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ko-KR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b="0" i="1" dirty="0" smtClean="0">
                                        <a:latin typeface="Cambria Math"/>
                                      </a:rPr>
                                      <m:t>𝑇𝑘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0" dirty="0" smtClean="0">
                            <a:latin typeface="Cambria Math"/>
                          </a:rPr>
                          <m:t>{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ko-KR" i="1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3−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𝑇𝑘</m:t>
                                </m:r>
                              </m:sub>
                            </m:sSub>
                          </m:e>
                        </m:d>
                        <m:r>
                          <a:rPr lang="en-US" altLang="ko-KR" b="0" i="1" dirty="0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i="1">
                            <a:latin typeface="Cambria Math"/>
                          </a:rPr>
                          <m:t>}</m:t>
                        </m:r>
                      </m:oMath>
                    </m:oMathPara>
                  </a14:m>
                  <a:endParaRPr lang="ko-KR" altLang="en-US" sz="20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562" y="4365104"/>
                  <a:ext cx="7904886" cy="38638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14063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699562" y="4941168"/>
                  <a:ext cx="7904886" cy="3882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ko-KR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𝑃𝑠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i="1" dirty="0">
                            <a:latin typeface="Cambria Math"/>
                          </a:rPr>
                          <m:t>=</m:t>
                        </m:r>
                        <m:r>
                          <a:rPr lang="en-US" altLang="ko-KR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dirty="0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  <a:ea typeface="Cambria Math"/>
                                  </a:rPr>
                                  <m:t>𝑃𝑠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  <m:t>𝐹𝑐𝑐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altLang="ko-KR" i="1" dirty="0">
                            <a:latin typeface="Cambria Math"/>
                          </a:rPr>
                          <m:t>𝑅𝑇𝑙𝑛</m:t>
                        </m:r>
                        <m:r>
                          <a:rPr lang="en-US" altLang="ko-KR" b="0" i="1" dirty="0" smtClean="0">
                            <a:latin typeface="Cambria Math"/>
                          </a:rPr>
                          <m:t>(1−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𝑇𝑘</m:t>
                            </m:r>
                          </m:sub>
                        </m:sSub>
                        <m:r>
                          <a:rPr lang="en-US" altLang="ko-KR" b="0" i="1" dirty="0" smtClean="0">
                            <a:latin typeface="Cambria Math"/>
                          </a:rPr>
                          <m:t>)+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ko-KR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b="0" i="1" dirty="0" smtClean="0">
                                        <a:latin typeface="Cambria Math"/>
                                      </a:rPr>
                                      <m:t>𝑇𝑘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0" dirty="0" smtClean="0">
                            <a:latin typeface="Cambria Math"/>
                          </a:rPr>
                          <m:t>{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ko-KR" i="1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3−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𝑇𝑘</m:t>
                                </m:r>
                              </m:sub>
                            </m:sSub>
                          </m:e>
                        </m:d>
                        <m:r>
                          <a:rPr lang="en-US" altLang="ko-KR" b="0" i="1" dirty="0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dirty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i="1">
                            <a:latin typeface="Cambria Math"/>
                          </a:rPr>
                          <m:t>}</m:t>
                        </m:r>
                      </m:oMath>
                    </m:oMathPara>
                  </a14:m>
                  <a:endParaRPr lang="ko-KR" altLang="en-US" sz="20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562" y="4941168"/>
                  <a:ext cx="7904886" cy="38824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4063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직사각형 14"/>
              <p:cNvSpPr/>
              <p:nvPr/>
            </p:nvSpPr>
            <p:spPr>
              <a:xfrm>
                <a:off x="82685" y="5211642"/>
                <a:ext cx="9138640" cy="16056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=12496.55−8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altLang="ko-KR" sz="1600" b="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=2397.45</m:t>
                      </m:r>
                    </m:oMath>
                  </m:oMathPara>
                </a14:m>
                <a:endParaRPr lang="en-US" altLang="ko-KR" sz="160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8998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altLang="ko-KR" sz="16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3600</m:t>
                      </m:r>
                    </m:oMath>
                  </m:oMathPara>
                </a14:m>
                <a:endParaRPr lang="en-US" altLang="ko-KR" sz="1600" b="0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7000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altLang="ko-KR" sz="16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altLang="ko-KR" sz="1600" dirty="0"/>
              </a:p>
            </p:txBody>
          </p:sp>
        </mc:Choice>
        <mc:Fallback xmlns="">
          <p:sp>
            <p:nvSpPr>
              <p:cNvPr id="15" name="직사각형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5" y="5211642"/>
                <a:ext cx="9138640" cy="16056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80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746449"/>
          </a:xfrm>
        </p:spPr>
        <p:txBody>
          <a:bodyPr/>
          <a:lstStyle/>
          <a:p>
            <a:r>
              <a:rPr lang="en-US" altLang="ko-KR" dirty="0" smtClean="0"/>
              <a:t>Algorithm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92748" y="911225"/>
                <a:ext cx="8571334" cy="5741502"/>
              </a:xfrm>
            </p:spPr>
            <p:txBody>
              <a:bodyPr>
                <a:normAutofit fontScale="92500" lnSpcReduction="20000"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ko-KR" sz="2000" dirty="0" smtClean="0"/>
                  <a:t>invariant equilibrium </a:t>
                </a:r>
                <a:r>
                  <a:rPr lang="ko-KR" altLang="en-US" sz="2000" dirty="0" smtClean="0"/>
                  <a:t>계산 </a:t>
                </a:r>
                <a:r>
                  <a:rPr lang="en-US" altLang="ko-KR" sz="2000" dirty="0" smtClean="0"/>
                  <a:t>(4</a:t>
                </a:r>
                <a:r>
                  <a:rPr lang="ko-KR" altLang="en-US" sz="2000" dirty="0" smtClean="0"/>
                  <a:t>변수 비선형연립방정식</a:t>
                </a:r>
                <a:r>
                  <a:rPr lang="en-US" altLang="ko-KR" sz="2000" dirty="0" smtClean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2000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ko-KR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  <m:r>
                        <a:rPr lang="en-US" altLang="ko-KR" sz="2000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ko-KR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0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altLang="ko-KR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sz="20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𝑃𝑆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sz="20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sz="2000" dirty="0" smtClean="0"/>
              </a:p>
              <a:p>
                <a:pPr marL="0" indent="0">
                  <a:buNone/>
                </a:pPr>
                <a:r>
                  <a:rPr lang="en-US" altLang="ko-KR" sz="2000" dirty="0" smtClean="0"/>
                  <a:t>2. 1</a:t>
                </a:r>
                <a:r>
                  <a:rPr lang="ko-KR" altLang="en-US" sz="2000" dirty="0" smtClean="0"/>
                  <a:t>에서 찾은 </a:t>
                </a:r>
                <a:r>
                  <a:rPr lang="en-US" altLang="ko-KR" sz="2000" dirty="0"/>
                  <a:t>invariant equilibrium </a:t>
                </a:r>
                <a:r>
                  <a:rPr lang="ko-KR" altLang="en-US" sz="2000" dirty="0" smtClean="0"/>
                  <a:t>를 시작으로 </a:t>
                </a:r>
                <a:r>
                  <a:rPr lang="en-US" altLang="ko-KR" sz="2000" dirty="0" smtClean="0"/>
                  <a:t>Liquid-FCC </a:t>
                </a:r>
                <a:r>
                  <a:rPr lang="ko-KR" altLang="en-US" sz="2000" dirty="0" smtClean="0"/>
                  <a:t>평형 조성 계산 </a:t>
                </a:r>
                <a:r>
                  <a:rPr lang="en-US" altLang="ko-KR" sz="2000" dirty="0" smtClean="0"/>
                  <a:t>(2</a:t>
                </a:r>
                <a:r>
                  <a:rPr lang="ko-KR" altLang="en-US" sz="2000" dirty="0" smtClean="0"/>
                  <a:t>변수 비선형연립방정식</a:t>
                </a:r>
                <a:r>
                  <a:rPr lang="en-US" altLang="ko-KR" sz="2000" dirty="0" smtClean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2000" i="1" dirty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i="1" dirty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sz="2000" i="1" dirty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</m:oMath>
                  </m:oMathPara>
                </a14:m>
                <a:endParaRPr lang="en-US" altLang="ko-KR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sz="2000" dirty="0" smtClean="0"/>
              </a:p>
              <a:p>
                <a:pPr marL="0" indent="0">
                  <a:buNone/>
                </a:pPr>
                <a:r>
                  <a:rPr lang="en-US" altLang="ko-KR" sz="2000" dirty="0" smtClean="0"/>
                  <a:t>3. 1</a:t>
                </a:r>
                <a:r>
                  <a:rPr lang="ko-KR" altLang="en-US" sz="2000" dirty="0"/>
                  <a:t>에서 찾은 </a:t>
                </a:r>
                <a:r>
                  <a:rPr lang="en-US" altLang="ko-KR" sz="2000" dirty="0"/>
                  <a:t>invariant equilibrium </a:t>
                </a:r>
                <a:r>
                  <a:rPr lang="ko-KR" altLang="en-US" sz="2000" dirty="0" smtClean="0"/>
                  <a:t>를 </a:t>
                </a:r>
                <a:r>
                  <a:rPr lang="ko-KR" altLang="en-US" sz="2000" dirty="0"/>
                  <a:t>시작으로 </a:t>
                </a:r>
                <a:r>
                  <a:rPr lang="en-US" altLang="ko-KR" sz="2000" dirty="0" smtClean="0"/>
                  <a:t>Liquid-BCC </a:t>
                </a:r>
                <a:r>
                  <a:rPr lang="ko-KR" altLang="en-US" sz="2000" dirty="0" smtClean="0"/>
                  <a:t>평형 조성 계산</a:t>
                </a:r>
                <a:r>
                  <a:rPr lang="en-US" altLang="ko-KR" sz="2000" dirty="0"/>
                  <a:t> (2</a:t>
                </a:r>
                <a:r>
                  <a:rPr lang="ko-KR" altLang="en-US" sz="2000" dirty="0"/>
                  <a:t>변수 비선형연립방정식</a:t>
                </a:r>
                <a:r>
                  <a:rPr lang="en-US" altLang="ko-KR" sz="2000" dirty="0"/>
                  <a:t>)</a:t>
                </a:r>
                <a:endParaRPr lang="en-US" altLang="ko-KR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2000" i="1" dirty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i="1" dirty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sz="2000" i="1" dirty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𝐶𝐶</m:t>
                          </m:r>
                        </m:sup>
                      </m:sSubSup>
                    </m:oMath>
                  </m:oMathPara>
                </a14:m>
                <a:endParaRPr lang="en-US" altLang="ko-KR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sz="2000" dirty="0" smtClean="0"/>
              </a:p>
              <a:p>
                <a:pPr marL="0" indent="0">
                  <a:buNone/>
                </a:pPr>
                <a:r>
                  <a:rPr lang="en-US" altLang="ko-KR" sz="2000" dirty="0" smtClean="0"/>
                  <a:t>4. </a:t>
                </a:r>
                <a:r>
                  <a:rPr lang="en-US" altLang="ko-KR" sz="2000" dirty="0"/>
                  <a:t>1</a:t>
                </a:r>
                <a:r>
                  <a:rPr lang="ko-KR" altLang="en-US" sz="2000" dirty="0"/>
                  <a:t>에서 찾은 </a:t>
                </a:r>
                <a:r>
                  <a:rPr lang="en-US" altLang="ko-KR" sz="2000" dirty="0" smtClean="0"/>
                  <a:t>invariant </a:t>
                </a:r>
                <a:r>
                  <a:rPr lang="en-US" altLang="ko-KR" sz="2000" dirty="0"/>
                  <a:t>equilibrium </a:t>
                </a:r>
                <a:r>
                  <a:rPr lang="ko-KR" altLang="en-US" sz="2000" dirty="0" smtClean="0"/>
                  <a:t>를 </a:t>
                </a:r>
                <a:r>
                  <a:rPr lang="ko-KR" altLang="en-US" sz="2000" dirty="0"/>
                  <a:t>시작으로 </a:t>
                </a:r>
                <a:r>
                  <a:rPr lang="en-US" altLang="ko-KR" sz="2000" dirty="0" smtClean="0"/>
                  <a:t>FCC-BCC </a:t>
                </a:r>
                <a:r>
                  <a:rPr lang="ko-KR" altLang="en-US" sz="2000" dirty="0" smtClean="0"/>
                  <a:t>평형 조성 계산</a:t>
                </a:r>
                <a:r>
                  <a:rPr lang="en-US" altLang="ko-KR" sz="2000" dirty="0"/>
                  <a:t> (2</a:t>
                </a:r>
                <a:r>
                  <a:rPr lang="ko-KR" altLang="en-US" sz="2000" dirty="0"/>
                  <a:t>변수 비선형연립방정식</a:t>
                </a:r>
                <a:r>
                  <a:rPr lang="en-US" altLang="ko-KR" sz="2000" dirty="0"/>
                  <a:t>)</a:t>
                </a:r>
                <a:endParaRPr lang="en-US" altLang="ko-KR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2000" i="1" dirty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2000" i="1" dirty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sz="2000" i="1" dirty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</m:oMath>
                  </m:oMathPara>
                </a14:m>
                <a:endParaRPr lang="en-US" altLang="ko-KR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sz="2000" dirty="0"/>
              </a:p>
              <a:p>
                <a:pPr marL="0" indent="0">
                  <a:buNone/>
                </a:pPr>
                <a:endParaRPr lang="ko-KR" altLang="en-US" sz="20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2748" y="911225"/>
                <a:ext cx="8571334" cy="5741502"/>
              </a:xfrm>
              <a:blipFill rotWithShape="0">
                <a:blip r:embed="rId2"/>
                <a:stretch>
                  <a:fillRect l="-711" t="-2017" b="-31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278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746449"/>
          </a:xfrm>
        </p:spPr>
        <p:txBody>
          <a:bodyPr/>
          <a:lstStyle/>
          <a:p>
            <a:r>
              <a:rPr lang="en-US" altLang="ko-KR" dirty="0" err="1" smtClean="0"/>
              <a:t>Jacobian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4995"/>
            <a:ext cx="9085076" cy="227540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557558"/>
            <a:ext cx="9085076" cy="68826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37549"/>
            <a:ext cx="9085076" cy="676927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0824" y="5642299"/>
            <a:ext cx="9105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5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35659"/>
            <a:ext cx="4160331" cy="268570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2426" y="234618"/>
            <a:ext cx="5241574" cy="283886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9857" y="3398617"/>
            <a:ext cx="4425379" cy="2722746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0" y="1184372"/>
            <a:ext cx="42224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/>
              <a:t>$ INVARIANT EQUILIBRIUM</a:t>
            </a:r>
          </a:p>
          <a:p>
            <a:r>
              <a:rPr lang="ko-KR" altLang="en-US" sz="1400" dirty="0" smtClean="0"/>
              <a:t>BLOCK X=C1; Y=C2;       GOC=C3,WAD;</a:t>
            </a:r>
          </a:p>
          <a:p>
            <a:r>
              <a:rPr lang="ko-KR" altLang="en-US" sz="1400" dirty="0" smtClean="0"/>
              <a:t>   8.2303357124E-01   6.7871173096E+02   M</a:t>
            </a:r>
          </a:p>
          <a:p>
            <a:r>
              <a:rPr lang="ko-KR" altLang="en-US" sz="1400" dirty="0" smtClean="0"/>
              <a:t>   6.6220688820E-01   6.7871173096E+02</a:t>
            </a:r>
          </a:p>
          <a:p>
            <a:r>
              <a:rPr lang="ko-KR" altLang="en-US" sz="1400" dirty="0" smtClean="0"/>
              <a:t>   8.2303357124E-01   6.7871173096E+02   M</a:t>
            </a:r>
          </a:p>
          <a:p>
            <a:r>
              <a:rPr lang="ko-KR" altLang="en-US" sz="1400" dirty="0" smtClean="0"/>
              <a:t>   4.8932533711E-02   6.7871173096E+02</a:t>
            </a:r>
          </a:p>
          <a:p>
            <a:r>
              <a:rPr lang="ko-KR" altLang="en-US" sz="1400" dirty="0" smtClean="0"/>
              <a:t>   6.6220688820E-01   6.7871173096E+02   M</a:t>
            </a:r>
          </a:p>
          <a:p>
            <a:r>
              <a:rPr lang="ko-KR" altLang="en-US" sz="1400" dirty="0" smtClean="0"/>
              <a:t>   4.8932533711E-02   6.7871173096E+02</a:t>
            </a:r>
            <a:endParaRPr lang="ko-KR" altLang="en-US" sz="140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62" y="137995"/>
            <a:ext cx="40195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0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23" y="749528"/>
            <a:ext cx="8419646" cy="49410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25551" y="1642188"/>
            <a:ext cx="260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Liquid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1485" y="2783633"/>
            <a:ext cx="260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FCC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03105" y="2783633"/>
            <a:ext cx="260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Liquid+FCC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83963" y="2101381"/>
            <a:ext cx="1376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Liquid +BCC</a:t>
            </a:r>
            <a:endParaRPr lang="ko-KR" alt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42245" y="3761010"/>
            <a:ext cx="260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BCC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37187" y="4045625"/>
            <a:ext cx="260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FCC+BCC</a:t>
            </a:r>
            <a:endParaRPr lang="ko-KR" altLang="en-US" dirty="0"/>
          </a:p>
        </p:txBody>
      </p:sp>
      <p:cxnSp>
        <p:nvCxnSpPr>
          <p:cNvPr id="13" name="구부러진 연결선 12"/>
          <p:cNvCxnSpPr/>
          <p:nvPr/>
        </p:nvCxnSpPr>
        <p:spPr>
          <a:xfrm rot="5400000">
            <a:off x="6885992" y="2799184"/>
            <a:ext cx="1166326" cy="401216"/>
          </a:xfrm>
          <a:prstGeom prst="curved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이등변 삼각형 1"/>
          <p:cNvSpPr/>
          <p:nvPr/>
        </p:nvSpPr>
        <p:spPr>
          <a:xfrm>
            <a:off x="5962261" y="3424335"/>
            <a:ext cx="178167" cy="158620"/>
          </a:xfrm>
          <a:prstGeom prst="triangl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435966" y="3194602"/>
            <a:ext cx="1408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/>
              <a:t>Peritectic</a:t>
            </a:r>
            <a:r>
              <a:rPr lang="en-US" altLang="ko-KR" sz="1400" b="1" dirty="0" smtClean="0"/>
              <a:t> point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11642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426</Words>
  <Application>Microsoft Office PowerPoint</Application>
  <PresentationFormat>화면 슬라이드 쇼(4:3)</PresentationFormat>
  <Paragraphs>632</Paragraphs>
  <Slides>6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Calibri Light</vt:lpstr>
      <vt:lpstr>Cambria Math</vt:lpstr>
      <vt:lpstr>Office 테마</vt:lpstr>
      <vt:lpstr>소재수치해석 Mid term</vt:lpstr>
      <vt:lpstr>Chemical potentials, L parameter</vt:lpstr>
      <vt:lpstr>Algorithm</vt:lpstr>
      <vt:lpstr>Jacobian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Mid term</dc:title>
  <dc:creator>Jinsoo Kim</dc:creator>
  <cp:lastModifiedBy>Jinsoo Kim</cp:lastModifiedBy>
  <cp:revision>8</cp:revision>
  <dcterms:created xsi:type="dcterms:W3CDTF">2017-04-17T08:12:35Z</dcterms:created>
  <dcterms:modified xsi:type="dcterms:W3CDTF">2017-04-19T12:52:34Z</dcterms:modified>
</cp:coreProperties>
</file>