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68" r:id="rId16"/>
    <p:sldId id="270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1.wmf"/><Relationship Id="rId4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337-9F56-4F96-BFE5-16264D650AE8}" type="datetimeFigureOut">
              <a:rPr lang="ko-KR" altLang="en-US" smtClean="0"/>
              <a:t>2012-10-29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806B-C303-49E3-9FBD-6C55A9CAA101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337-9F56-4F96-BFE5-16264D650AE8}" type="datetimeFigureOut">
              <a:rPr lang="ko-KR" altLang="en-US" smtClean="0"/>
              <a:t>2012-10-29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806B-C303-49E3-9FBD-6C55A9CAA1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337-9F56-4F96-BFE5-16264D650AE8}" type="datetimeFigureOut">
              <a:rPr lang="ko-KR" altLang="en-US" smtClean="0"/>
              <a:t>2012-10-29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806B-C303-49E3-9FBD-6C55A9CAA1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337-9F56-4F96-BFE5-16264D650AE8}" type="datetimeFigureOut">
              <a:rPr lang="ko-KR" altLang="en-US" smtClean="0"/>
              <a:t>2012-10-29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806B-C303-49E3-9FBD-6C55A9CAA1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337-9F56-4F96-BFE5-16264D650AE8}" type="datetimeFigureOut">
              <a:rPr lang="ko-KR" altLang="en-US" smtClean="0"/>
              <a:t>2012-10-29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806B-C303-49E3-9FBD-6C55A9CAA101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337-9F56-4F96-BFE5-16264D650AE8}" type="datetimeFigureOut">
              <a:rPr lang="ko-KR" altLang="en-US" smtClean="0"/>
              <a:t>2012-10-29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806B-C303-49E3-9FBD-6C55A9CAA1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337-9F56-4F96-BFE5-16264D650AE8}" type="datetimeFigureOut">
              <a:rPr lang="ko-KR" altLang="en-US" smtClean="0"/>
              <a:t>2012-10-29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806B-C303-49E3-9FBD-6C55A9CAA101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337-9F56-4F96-BFE5-16264D650AE8}" type="datetimeFigureOut">
              <a:rPr lang="ko-KR" altLang="en-US" smtClean="0"/>
              <a:t>2012-10-29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806B-C303-49E3-9FBD-6C55A9CAA1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337-9F56-4F96-BFE5-16264D650AE8}" type="datetimeFigureOut">
              <a:rPr lang="ko-KR" altLang="en-US" smtClean="0"/>
              <a:t>2012-10-29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806B-C303-49E3-9FBD-6C55A9CAA1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337-9F56-4F96-BFE5-16264D650AE8}" type="datetimeFigureOut">
              <a:rPr lang="ko-KR" altLang="en-US" smtClean="0"/>
              <a:t>2012-10-29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806B-C303-49E3-9FBD-6C55A9CAA101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63337-9F56-4F96-BFE5-16264D650AE8}" type="datetimeFigureOut">
              <a:rPr lang="ko-KR" altLang="en-US" smtClean="0"/>
              <a:t>2012-10-29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806B-C303-49E3-9FBD-6C55A9CAA1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9063337-9F56-4F96-BFE5-16264D650AE8}" type="datetimeFigureOut">
              <a:rPr lang="ko-KR" altLang="en-US" smtClean="0"/>
              <a:t>2012-10-29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9A4806B-C303-49E3-9FBD-6C55A9CAA10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1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4.gif"/><Relationship Id="rId4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4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50.gi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45.wmf"/><Relationship Id="rId17" Type="http://schemas.openxmlformats.org/officeDocument/2006/relationships/image" Target="../media/image49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gif"/><Relationship Id="rId20" Type="http://schemas.openxmlformats.org/officeDocument/2006/relationships/image" Target="../media/image52.gi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47.gif"/><Relationship Id="rId10" Type="http://schemas.openxmlformats.org/officeDocument/2006/relationships/image" Target="../media/image44.wmf"/><Relationship Id="rId19" Type="http://schemas.openxmlformats.org/officeDocument/2006/relationships/image" Target="../media/image51.gi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4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42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gif"/><Relationship Id="rId5" Type="http://schemas.openxmlformats.org/officeDocument/2006/relationships/image" Target="../media/image25.gif"/><Relationship Id="rId4" Type="http://schemas.openxmlformats.org/officeDocument/2006/relationships/image" Target="../media/image2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gif"/><Relationship Id="rId3" Type="http://schemas.openxmlformats.org/officeDocument/2006/relationships/image" Target="../media/image31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Ps – </a:t>
            </a:r>
            <a:r>
              <a:rPr lang="en-US" altLang="ko-KR" dirty="0" err="1" smtClean="0"/>
              <a:t>Tk</a:t>
            </a:r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en-US" altLang="ko-KR" sz="4800" dirty="0" smtClean="0"/>
              <a:t>binary phase diagram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372200" y="3505200"/>
            <a:ext cx="2152328" cy="1752600"/>
          </a:xfrm>
        </p:spPr>
        <p:txBody>
          <a:bodyPr/>
          <a:lstStyle/>
          <a:p>
            <a:pPr algn="r"/>
            <a:r>
              <a:rPr lang="en-US" altLang="ko-KR" dirty="0" smtClean="0"/>
              <a:t>20090439</a:t>
            </a:r>
          </a:p>
          <a:p>
            <a:pPr algn="r"/>
            <a:r>
              <a:rPr lang="en-US" altLang="ko-KR" dirty="0" smtClean="0"/>
              <a:t> Do In-</a:t>
            </a:r>
            <a:r>
              <a:rPr lang="en-US" altLang="ko-KR" dirty="0" err="1" smtClean="0"/>
              <a:t>hwan</a:t>
            </a:r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827584" y="3501008"/>
            <a:ext cx="3005902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600" i="1" dirty="0" smtClean="0">
                <a:solidFill>
                  <a:srgbClr val="00B050"/>
                </a:solidFill>
              </a:rPr>
              <a:t>Mid term</a:t>
            </a:r>
            <a:endParaRPr lang="ko-KR" altLang="en-US" sz="40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Gibbs energy equation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532656"/>
          </a:xfrm>
        </p:spPr>
        <p:txBody>
          <a:bodyPr/>
          <a:lstStyle/>
          <a:p>
            <a:r>
              <a:rPr lang="en-US" altLang="ko-KR" dirty="0" smtClean="0"/>
              <a:t>Complete Gibbs energy equation using excess term</a:t>
            </a:r>
            <a:endParaRPr lang="ko-KR" altLang="en-US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61165"/>
              </p:ext>
            </p:extLst>
          </p:nvPr>
        </p:nvGraphicFramePr>
        <p:xfrm>
          <a:off x="611560" y="2276872"/>
          <a:ext cx="7978271" cy="1743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5435600" imgH="1193800" progId="Equation.3">
                  <p:embed/>
                </p:oleObj>
              </mc:Choice>
              <mc:Fallback>
                <p:oleObj name="Equation" r:id="rId3" imgW="5435600" imgH="119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276872"/>
                        <a:ext cx="7978271" cy="17439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내용 개체 틀 2"/>
          <p:cNvSpPr txBox="1">
            <a:spLocks/>
          </p:cNvSpPr>
          <p:nvPr/>
        </p:nvSpPr>
        <p:spPr>
          <a:xfrm>
            <a:off x="457200" y="4365104"/>
            <a:ext cx="7931224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Using chemical potential equation using follow equation</a:t>
            </a:r>
            <a:endParaRPr lang="ko-KR" alt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195" name="_x83419616" descr="DRW0000122469d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85184"/>
            <a:ext cx="305927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3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Chemical potential</a:t>
            </a:r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467544" y="1556792"/>
            <a:ext cx="8115820" cy="4248472"/>
            <a:chOff x="128588" y="1771650"/>
            <a:chExt cx="8943975" cy="4800600"/>
          </a:xfrm>
        </p:grpSpPr>
        <p:graphicFrame>
          <p:nvGraphicFramePr>
            <p:cNvPr id="4" name="개체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8107207"/>
                </p:ext>
              </p:extLst>
            </p:nvPr>
          </p:nvGraphicFramePr>
          <p:xfrm>
            <a:off x="128588" y="1771650"/>
            <a:ext cx="8089900" cy="974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4" name="Equation" r:id="rId3" imgW="3797300" imgH="457200" progId="Equation.3">
                    <p:embed/>
                  </p:oleObj>
                </mc:Choice>
                <mc:Fallback>
                  <p:oleObj name="Equation" r:id="rId3" imgW="3797300" imgH="4572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588" y="1771650"/>
                          <a:ext cx="8089900" cy="974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개체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4615274"/>
                </p:ext>
              </p:extLst>
            </p:nvPr>
          </p:nvGraphicFramePr>
          <p:xfrm>
            <a:off x="136525" y="2714625"/>
            <a:ext cx="8094663" cy="974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5" name="Equation" r:id="rId5" imgW="3797300" imgH="457200" progId="Equation.3">
                    <p:embed/>
                  </p:oleObj>
                </mc:Choice>
                <mc:Fallback>
                  <p:oleObj name="Equation" r:id="rId5" imgW="3797300" imgH="4572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525" y="2714625"/>
                          <a:ext cx="8094663" cy="974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개체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800542"/>
                </p:ext>
              </p:extLst>
            </p:nvPr>
          </p:nvGraphicFramePr>
          <p:xfrm>
            <a:off x="142875" y="3571875"/>
            <a:ext cx="7172325" cy="974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6" name="Equation" r:id="rId7" imgW="3365500" imgH="457200" progId="Equation.3">
                    <p:embed/>
                  </p:oleObj>
                </mc:Choice>
                <mc:Fallback>
                  <p:oleObj name="Equation" r:id="rId7" imgW="3365500" imgH="457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875" y="3571875"/>
                          <a:ext cx="7172325" cy="974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개체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2009776"/>
                </p:ext>
              </p:extLst>
            </p:nvPr>
          </p:nvGraphicFramePr>
          <p:xfrm>
            <a:off x="141288" y="4357688"/>
            <a:ext cx="8931275" cy="974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7" name="Equation" r:id="rId9" imgW="4191000" imgH="457200" progId="Equation.3">
                    <p:embed/>
                  </p:oleObj>
                </mc:Choice>
                <mc:Fallback>
                  <p:oleObj name="Equation" r:id="rId9" imgW="4191000" imgH="4572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288" y="4357688"/>
                          <a:ext cx="8931275" cy="974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개체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3161873"/>
                </p:ext>
              </p:extLst>
            </p:nvPr>
          </p:nvGraphicFramePr>
          <p:xfrm>
            <a:off x="134938" y="5343525"/>
            <a:ext cx="6737350" cy="514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8" name="Equation" r:id="rId11" imgW="3162300" imgH="241300" progId="Equation.3">
                    <p:embed/>
                  </p:oleObj>
                </mc:Choice>
                <mc:Fallback>
                  <p:oleObj name="Equation" r:id="rId11" imgW="3162300" imgH="2413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938" y="5343525"/>
                          <a:ext cx="6737350" cy="514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개체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269370"/>
                </p:ext>
              </p:extLst>
            </p:nvPr>
          </p:nvGraphicFramePr>
          <p:xfrm>
            <a:off x="128588" y="6059488"/>
            <a:ext cx="4979987" cy="512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9" name="Equation" r:id="rId13" imgW="2336800" imgH="241300" progId="Equation.3">
                    <p:embed/>
                  </p:oleObj>
                </mc:Choice>
                <mc:Fallback>
                  <p:oleObj name="Equation" r:id="rId13" imgW="2336800" imgH="2413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588" y="6059488"/>
                          <a:ext cx="4979987" cy="512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527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Equilibrium condition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60648"/>
          </a:xfrm>
        </p:spPr>
        <p:txBody>
          <a:bodyPr/>
          <a:lstStyle/>
          <a:p>
            <a:r>
              <a:rPr lang="en-US" altLang="ko-KR" dirty="0" smtClean="0"/>
              <a:t>Case 1. Liquid - FCC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4139952" y="1556792"/>
            <a:ext cx="3888432" cy="504056"/>
            <a:chOff x="2500313" y="2185988"/>
            <a:chExt cx="4572000" cy="673100"/>
          </a:xfrm>
        </p:grpSpPr>
        <p:graphicFrame>
          <p:nvGraphicFramePr>
            <p:cNvPr id="4" name="개체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4995799"/>
                </p:ext>
              </p:extLst>
            </p:nvPr>
          </p:nvGraphicFramePr>
          <p:xfrm>
            <a:off x="2500313" y="2187575"/>
            <a:ext cx="2187575" cy="671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4" name="Equation" r:id="rId3" imgW="787400" imgH="241300" progId="Equation.3">
                    <p:embed/>
                  </p:oleObj>
                </mc:Choice>
                <mc:Fallback>
                  <p:oleObj name="Equation" r:id="rId3" imgW="787400" imgH="2413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0313" y="2187575"/>
                          <a:ext cx="2187575" cy="671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개체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6951674"/>
                </p:ext>
              </p:extLst>
            </p:nvPr>
          </p:nvGraphicFramePr>
          <p:xfrm>
            <a:off x="5026025" y="2185988"/>
            <a:ext cx="2046288" cy="671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5" name="Equation" r:id="rId5" imgW="736600" imgH="241300" progId="Equation.3">
                    <p:embed/>
                  </p:oleObj>
                </mc:Choice>
                <mc:Fallback>
                  <p:oleObj name="Equation" r:id="rId5" imgW="736600" imgH="2413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6025" y="2185988"/>
                          <a:ext cx="2046288" cy="671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내용 개체 틀 2"/>
          <p:cNvSpPr txBox="1">
            <a:spLocks/>
          </p:cNvSpPr>
          <p:nvPr/>
        </p:nvSpPr>
        <p:spPr>
          <a:xfrm>
            <a:off x="457200" y="2142681"/>
            <a:ext cx="3466728" cy="4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Case 2. Liquid - BCC</a:t>
            </a:r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57200" y="2642236"/>
            <a:ext cx="3466728" cy="4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Case 3. FCC  -  BCC</a:t>
            </a:r>
            <a:endParaRPr lang="ko-KR" altLang="en-US" dirty="0"/>
          </a:p>
        </p:txBody>
      </p:sp>
      <p:grpSp>
        <p:nvGrpSpPr>
          <p:cNvPr id="14" name="그룹 13"/>
          <p:cNvGrpSpPr/>
          <p:nvPr/>
        </p:nvGrpSpPr>
        <p:grpSpPr>
          <a:xfrm>
            <a:off x="4067944" y="2118051"/>
            <a:ext cx="3727871" cy="508049"/>
            <a:chOff x="2500313" y="3929063"/>
            <a:chExt cx="4572000" cy="673100"/>
          </a:xfrm>
        </p:grpSpPr>
        <p:graphicFrame>
          <p:nvGraphicFramePr>
            <p:cNvPr id="9" name="개체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2569036"/>
                </p:ext>
              </p:extLst>
            </p:nvPr>
          </p:nvGraphicFramePr>
          <p:xfrm>
            <a:off x="2500313" y="3930650"/>
            <a:ext cx="2187575" cy="671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6" name="Equation" r:id="rId7" imgW="787400" imgH="241300" progId="Equation.3">
                    <p:embed/>
                  </p:oleObj>
                </mc:Choice>
                <mc:Fallback>
                  <p:oleObj name="Equation" r:id="rId7" imgW="787400" imgH="2413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0313" y="3930650"/>
                          <a:ext cx="2187575" cy="671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개체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9284549"/>
                </p:ext>
              </p:extLst>
            </p:nvPr>
          </p:nvGraphicFramePr>
          <p:xfrm>
            <a:off x="5026025" y="3929063"/>
            <a:ext cx="2046288" cy="671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7" name="Equation" r:id="rId9" imgW="736600" imgH="241300" progId="Equation.3">
                    <p:embed/>
                  </p:oleObj>
                </mc:Choice>
                <mc:Fallback>
                  <p:oleObj name="Equation" r:id="rId9" imgW="736600" imgH="2413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6025" y="3929063"/>
                          <a:ext cx="2046288" cy="671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그룹 12"/>
          <p:cNvGrpSpPr/>
          <p:nvPr/>
        </p:nvGrpSpPr>
        <p:grpSpPr>
          <a:xfrm>
            <a:off x="4067944" y="2642236"/>
            <a:ext cx="4059625" cy="466266"/>
            <a:chOff x="2483768" y="5155605"/>
            <a:chExt cx="4802188" cy="673100"/>
          </a:xfrm>
        </p:grpSpPr>
        <p:graphicFrame>
          <p:nvGraphicFramePr>
            <p:cNvPr id="11" name="개체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0586083"/>
                </p:ext>
              </p:extLst>
            </p:nvPr>
          </p:nvGraphicFramePr>
          <p:xfrm>
            <a:off x="2483768" y="5157192"/>
            <a:ext cx="2363788" cy="671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8" name="Equation" r:id="rId11" imgW="850531" imgH="241195" progId="Equation.3">
                    <p:embed/>
                  </p:oleObj>
                </mc:Choice>
                <mc:Fallback>
                  <p:oleObj name="Equation" r:id="rId11" imgW="850531" imgH="24119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3768" y="5157192"/>
                          <a:ext cx="2363788" cy="671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개체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6260272"/>
                </p:ext>
              </p:extLst>
            </p:nvPr>
          </p:nvGraphicFramePr>
          <p:xfrm>
            <a:off x="5063456" y="5155605"/>
            <a:ext cx="2222500" cy="671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9" name="Equation" r:id="rId13" imgW="799753" imgH="241195" progId="Equation.3">
                    <p:embed/>
                  </p:oleObj>
                </mc:Choice>
                <mc:Fallback>
                  <p:oleObj name="Equation" r:id="rId13" imgW="799753" imgH="241195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63456" y="5155605"/>
                          <a:ext cx="2222500" cy="671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21" name="그룹 20"/>
          <p:cNvGrpSpPr/>
          <p:nvPr/>
        </p:nvGrpSpPr>
        <p:grpSpPr>
          <a:xfrm>
            <a:off x="692816" y="3397238"/>
            <a:ext cx="6259513" cy="2835718"/>
            <a:chOff x="683568" y="3826078"/>
            <a:chExt cx="6259513" cy="2835718"/>
          </a:xfrm>
        </p:grpSpPr>
        <p:pic>
          <p:nvPicPr>
            <p:cNvPr id="10260" name="_x83419216" descr="DRW0000122469db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3826078"/>
              <a:ext cx="5992813" cy="352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2" name="_x83419616" descr="DRW0000122469e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4365104"/>
              <a:ext cx="5805488" cy="352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4" name="_x83418256" descr="DRW0000122469f1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786" y="4849441"/>
              <a:ext cx="4625975" cy="3508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6" name="_x83418976" descr="DRW0000122469fb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5383312"/>
              <a:ext cx="6053138" cy="352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8" name="_x83418416" descr="DRW000012246a05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5877272"/>
              <a:ext cx="6259513" cy="352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0" name="_x83420176" descr="DRW000012246a0f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786" y="6310958"/>
              <a:ext cx="4438650" cy="3508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3316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Peritectic</a:t>
            </a:r>
            <a:r>
              <a:rPr lang="en-US" altLang="ko-KR" dirty="0" smtClean="0"/>
              <a:t> 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Liquid, FCC, BCC phases are in equilibrium</a:t>
            </a:r>
          </a:p>
          <a:p>
            <a:endParaRPr lang="ko-KR" altLang="en-US" dirty="0"/>
          </a:p>
        </p:txBody>
      </p:sp>
      <p:grpSp>
        <p:nvGrpSpPr>
          <p:cNvPr id="12" name="그룹 11"/>
          <p:cNvGrpSpPr/>
          <p:nvPr/>
        </p:nvGrpSpPr>
        <p:grpSpPr>
          <a:xfrm>
            <a:off x="827584" y="2348880"/>
            <a:ext cx="3684116" cy="1298501"/>
            <a:chOff x="1331640" y="2564904"/>
            <a:chExt cx="3684116" cy="1298501"/>
          </a:xfrm>
        </p:grpSpPr>
        <p:graphicFrame>
          <p:nvGraphicFramePr>
            <p:cNvPr id="4" name="개체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428221"/>
                </p:ext>
              </p:extLst>
            </p:nvPr>
          </p:nvGraphicFramePr>
          <p:xfrm>
            <a:off x="1331640" y="2564904"/>
            <a:ext cx="1860550" cy="503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0" name="수식" r:id="rId3" imgW="787400" imgH="241300" progId="Equation.3">
                    <p:embed/>
                  </p:oleObj>
                </mc:Choice>
                <mc:Fallback>
                  <p:oleObj name="수식" r:id="rId3" imgW="787400" imgH="241300" progId="Equation.3">
                    <p:embed/>
                    <p:pic>
                      <p:nvPicPr>
                        <p:cNvPr id="0" name="개체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1640" y="2564904"/>
                          <a:ext cx="1860550" cy="503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개체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80882785"/>
                </p:ext>
              </p:extLst>
            </p:nvPr>
          </p:nvGraphicFramePr>
          <p:xfrm>
            <a:off x="1331640" y="3356992"/>
            <a:ext cx="1784350" cy="506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1" name="Equation" r:id="rId5" imgW="787400" imgH="241300" progId="Equation.3">
                    <p:embed/>
                  </p:oleObj>
                </mc:Choice>
                <mc:Fallback>
                  <p:oleObj name="Equation" r:id="rId5" imgW="787400" imgH="241300" progId="Equation.3">
                    <p:embed/>
                    <p:pic>
                      <p:nvPicPr>
                        <p:cNvPr id="0" name="개체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1640" y="3356992"/>
                          <a:ext cx="1784350" cy="5064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개체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8452917"/>
                </p:ext>
              </p:extLst>
            </p:nvPr>
          </p:nvGraphicFramePr>
          <p:xfrm>
            <a:off x="3275856" y="3356992"/>
            <a:ext cx="1668463" cy="506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2" name="Equation" r:id="rId7" imgW="736600" imgH="241300" progId="Equation.3">
                    <p:embed/>
                  </p:oleObj>
                </mc:Choice>
                <mc:Fallback>
                  <p:oleObj name="Equation" r:id="rId7" imgW="736600" imgH="241300" progId="Equation.3">
                    <p:embed/>
                    <p:pic>
                      <p:nvPicPr>
                        <p:cNvPr id="0" name="개체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5856" y="3356992"/>
                          <a:ext cx="1668463" cy="506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개체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0064559"/>
                </p:ext>
              </p:extLst>
            </p:nvPr>
          </p:nvGraphicFramePr>
          <p:xfrm>
            <a:off x="3275856" y="2564904"/>
            <a:ext cx="1739900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3" name="Equation" r:id="rId9" imgW="736600" imgH="241300" progId="Equation.3">
                    <p:embed/>
                  </p:oleObj>
                </mc:Choice>
                <mc:Fallback>
                  <p:oleObj name="Equation" r:id="rId9" imgW="736600" imgH="241300" progId="Equation.3">
                    <p:embed/>
                    <p:pic>
                      <p:nvPicPr>
                        <p:cNvPr id="0" name="개체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5856" y="2564904"/>
                          <a:ext cx="1739900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오른쪽 화살표 12"/>
          <p:cNvSpPr/>
          <p:nvPr/>
        </p:nvSpPr>
        <p:spPr>
          <a:xfrm>
            <a:off x="4716016" y="2888940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5508104" y="2888940"/>
            <a:ext cx="3456384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dirty="0" smtClean="0"/>
              <a:t>Using Newton’s method</a:t>
            </a:r>
          </a:p>
          <a:p>
            <a:endParaRPr lang="ko-KR" altLang="en-US" dirty="0"/>
          </a:p>
        </p:txBody>
      </p:sp>
      <p:sp>
        <p:nvSpPr>
          <p:cNvPr id="16" name="내용 개체 틀 2"/>
          <p:cNvSpPr txBox="1">
            <a:spLocks/>
          </p:cNvSpPr>
          <p:nvPr/>
        </p:nvSpPr>
        <p:spPr>
          <a:xfrm>
            <a:off x="395536" y="3861048"/>
            <a:ext cx="6626696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FCC – BCC line : 220K ~ 712K</a:t>
            </a:r>
          </a:p>
          <a:p>
            <a:r>
              <a:rPr lang="en-US" altLang="ko-KR" dirty="0" smtClean="0"/>
              <a:t>Liquid – BCC line : 600K ~ 712K</a:t>
            </a:r>
          </a:p>
          <a:p>
            <a:r>
              <a:rPr lang="en-US" altLang="ko-KR" dirty="0" smtClean="0"/>
              <a:t>Liquid – FCC line : 712K ~ 1240K</a:t>
            </a:r>
          </a:p>
          <a:p>
            <a:endParaRPr lang="ko-KR" altLang="en-US" dirty="0"/>
          </a:p>
        </p:txBody>
      </p:sp>
      <p:sp>
        <p:nvSpPr>
          <p:cNvPr id="17" name="오른쪽 화살표 16"/>
          <p:cNvSpPr/>
          <p:nvPr/>
        </p:nvSpPr>
        <p:spPr>
          <a:xfrm>
            <a:off x="5364088" y="5086197"/>
            <a:ext cx="648072" cy="4310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내용 개체 틀 2"/>
          <p:cNvSpPr txBox="1">
            <a:spLocks/>
          </p:cNvSpPr>
          <p:nvPr/>
        </p:nvSpPr>
        <p:spPr>
          <a:xfrm>
            <a:off x="6372200" y="5086197"/>
            <a:ext cx="1584176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dirty="0" smtClean="0"/>
              <a:t>Draw it !!</a:t>
            </a:r>
          </a:p>
          <a:p>
            <a:endParaRPr lang="ko-KR" altLang="en-US" dirty="0"/>
          </a:p>
        </p:txBody>
      </p:sp>
      <p:sp>
        <p:nvSpPr>
          <p:cNvPr id="19" name="내용 개체 틀 2"/>
          <p:cNvSpPr txBox="1">
            <a:spLocks/>
          </p:cNvSpPr>
          <p:nvPr/>
        </p:nvSpPr>
        <p:spPr>
          <a:xfrm>
            <a:off x="6372200" y="3454577"/>
            <a:ext cx="1908212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dirty="0"/>
              <a:t>T = </a:t>
            </a:r>
            <a:r>
              <a:rPr lang="en-US" altLang="ko-KR" dirty="0" smtClean="0"/>
              <a:t>712K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87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</a:t>
            </a:r>
            <a:endParaRPr lang="ko-KR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417" y="1992263"/>
            <a:ext cx="6648450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42" y="2420888"/>
            <a:ext cx="8839200" cy="340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30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6912768" cy="4491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619672" y="3212976"/>
            <a:ext cx="802432" cy="4606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dirty="0" smtClean="0"/>
              <a:t>FCC</a:t>
            </a:r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2915816" y="3140968"/>
            <a:ext cx="1224136" cy="4606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ko-KR" dirty="0" smtClean="0"/>
              <a:t>L + FCC</a:t>
            </a:r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396125" y="2637035"/>
            <a:ext cx="802432" cy="4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ko-KR" dirty="0" smtClean="0"/>
              <a:t>L</a:t>
            </a:r>
            <a:endParaRPr lang="ko-KR" alt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7020272" y="3171894"/>
            <a:ext cx="1368152" cy="4606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ko-KR" dirty="0" smtClean="0"/>
              <a:t>L + BCC</a:t>
            </a:r>
            <a:endParaRPr lang="ko-KR" altLang="en-US" dirty="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7421488" y="4149080"/>
            <a:ext cx="802432" cy="4606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ko-KR" dirty="0"/>
              <a:t>B</a:t>
            </a:r>
            <a:r>
              <a:rPr lang="en-US" altLang="ko-KR" dirty="0" smtClean="0"/>
              <a:t>CC</a:t>
            </a:r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3718248" y="4158673"/>
            <a:ext cx="1789856" cy="4606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ko-KR" dirty="0" smtClean="0"/>
              <a:t>FCC + BCC</a:t>
            </a:r>
            <a:endParaRPr lang="ko-KR" altLang="en-US" dirty="0"/>
          </a:p>
        </p:txBody>
      </p:sp>
      <p:cxnSp>
        <p:nvCxnSpPr>
          <p:cNvPr id="5" name="직선 화살표 연결선 4"/>
          <p:cNvCxnSpPr/>
          <p:nvPr/>
        </p:nvCxnSpPr>
        <p:spPr>
          <a:xfrm flipH="1">
            <a:off x="6732240" y="3632542"/>
            <a:ext cx="504056" cy="2419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6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533567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6012160" y="1916832"/>
            <a:ext cx="2880320" cy="4560168"/>
          </a:xfrm>
        </p:spPr>
        <p:txBody>
          <a:bodyPr/>
          <a:lstStyle/>
          <a:p>
            <a:r>
              <a:rPr lang="en-US" altLang="ko-KR" u="sng" dirty="0" smtClean="0"/>
              <a:t>Missing point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1) </a:t>
            </a:r>
            <a:r>
              <a:rPr lang="en-US" altLang="ko-KR" dirty="0"/>
              <a:t>weakness of</a:t>
            </a:r>
          </a:p>
          <a:p>
            <a:pPr marL="0" indent="0">
              <a:buNone/>
            </a:pPr>
            <a:r>
              <a:rPr lang="en-US" altLang="ko-KR" dirty="0"/>
              <a:t>    Newton’s method</a:t>
            </a:r>
          </a:p>
          <a:p>
            <a:pPr marL="0" indent="0">
              <a:buNone/>
            </a:pPr>
            <a:r>
              <a:rPr lang="en-US" altLang="ko-KR" dirty="0"/>
              <a:t>  - initial point</a:t>
            </a:r>
          </a:p>
          <a:p>
            <a:pPr marL="0" indent="0">
              <a:buNone/>
            </a:pPr>
            <a:r>
              <a:rPr lang="en-US" altLang="ko-KR" dirty="0"/>
              <a:t>  - </a:t>
            </a:r>
            <a:r>
              <a:rPr lang="en-US" altLang="ko-KR" dirty="0" smtClean="0"/>
              <a:t>out of range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error</a:t>
            </a:r>
          </a:p>
          <a:p>
            <a:pPr marL="0" indent="0">
              <a:buNone/>
            </a:pPr>
            <a:r>
              <a:rPr lang="en-US" altLang="ko-KR" dirty="0" smtClean="0"/>
              <a:t> 2) using random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number</a:t>
            </a:r>
          </a:p>
        </p:txBody>
      </p:sp>
    </p:spTree>
    <p:extLst>
      <p:ext uri="{BB962C8B-B14F-4D97-AF65-F5344CB8AC3E}">
        <p14:creationId xmlns:p14="http://schemas.microsoft.com/office/powerpoint/2010/main" val="33920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Solving strategy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827584" y="1844824"/>
            <a:ext cx="5256584" cy="1080120"/>
          </a:xfrm>
        </p:spPr>
        <p:txBody>
          <a:bodyPr>
            <a:normAutofit/>
          </a:bodyPr>
          <a:lstStyle/>
          <a:p>
            <a:r>
              <a:rPr lang="en-US" altLang="ko-KR" u="sng" dirty="0" smtClean="0">
                <a:solidFill>
                  <a:srgbClr val="00B050"/>
                </a:solidFill>
              </a:rPr>
              <a:t>Excess Gibbs Energy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 using linear regression analysis  </a:t>
            </a:r>
            <a:endParaRPr lang="ko-KR" altLang="en-US" dirty="0"/>
          </a:p>
        </p:txBody>
      </p:sp>
      <p:sp>
        <p:nvSpPr>
          <p:cNvPr id="8" name="내용 개체 틀 6"/>
          <p:cNvSpPr txBox="1">
            <a:spLocks/>
          </p:cNvSpPr>
          <p:nvPr/>
        </p:nvSpPr>
        <p:spPr>
          <a:xfrm>
            <a:off x="3059832" y="4653136"/>
            <a:ext cx="5400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u="sng" dirty="0" smtClean="0">
                <a:solidFill>
                  <a:srgbClr val="00B050"/>
                </a:solidFill>
              </a:rPr>
              <a:t>Equilibrium condition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 chemical potential of each phase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is same at equilibrium condition</a:t>
            </a:r>
          </a:p>
        </p:txBody>
      </p:sp>
      <p:sp>
        <p:nvSpPr>
          <p:cNvPr id="9" name="내용 개체 틀 6"/>
          <p:cNvSpPr txBox="1">
            <a:spLocks/>
          </p:cNvSpPr>
          <p:nvPr/>
        </p:nvSpPr>
        <p:spPr>
          <a:xfrm>
            <a:off x="1763688" y="3069000"/>
            <a:ext cx="5137364" cy="1296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u="sng" dirty="0" smtClean="0">
                <a:solidFill>
                  <a:srgbClr val="00B050"/>
                </a:solidFill>
              </a:rPr>
              <a:t>Chemical potential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- complete Gibbs Energy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equation using excess Gibbs term</a:t>
            </a:r>
            <a:endParaRPr lang="ko-KR" altLang="en-US" dirty="0"/>
          </a:p>
        </p:txBody>
      </p:sp>
      <p:sp>
        <p:nvSpPr>
          <p:cNvPr id="10" name="위로 굽은 화살표 9"/>
          <p:cNvSpPr/>
          <p:nvPr/>
        </p:nvSpPr>
        <p:spPr>
          <a:xfrm rot="5400000">
            <a:off x="1014596" y="2856692"/>
            <a:ext cx="576104" cy="540060"/>
          </a:xfrm>
          <a:prstGeom prst="bentUpArrow">
            <a:avLst>
              <a:gd name="adj1" fmla="val 10792"/>
              <a:gd name="adj2" fmla="val 1700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위로 굽은 화살표 10"/>
          <p:cNvSpPr/>
          <p:nvPr/>
        </p:nvSpPr>
        <p:spPr>
          <a:xfrm rot="5400000">
            <a:off x="2269974" y="4383126"/>
            <a:ext cx="576104" cy="540060"/>
          </a:xfrm>
          <a:prstGeom prst="bentUpArrow">
            <a:avLst>
              <a:gd name="adj1" fmla="val 10792"/>
              <a:gd name="adj2" fmla="val 1700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08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Excess Gibbs Energy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4774062"/>
            <a:ext cx="3394720" cy="504056"/>
          </a:xfrm>
        </p:spPr>
        <p:txBody>
          <a:bodyPr/>
          <a:lstStyle/>
          <a:p>
            <a:r>
              <a:rPr lang="en-US" altLang="ko-KR" dirty="0" smtClean="0"/>
              <a:t>Sub-regular solution !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611560" y="1699219"/>
            <a:ext cx="5567363" cy="2664041"/>
            <a:chOff x="683568" y="2004152"/>
            <a:chExt cx="5567363" cy="2664041"/>
          </a:xfrm>
        </p:grpSpPr>
        <p:pic>
          <p:nvPicPr>
            <p:cNvPr id="2049" name="_x83227616" descr="DRW0000122469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2004152"/>
              <a:ext cx="5567363" cy="2698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_x83228576" descr="DRW00001224692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45" y="2564904"/>
              <a:ext cx="2855913" cy="479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_x83228576" descr="DRW00001224692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3284984"/>
              <a:ext cx="3463925" cy="517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_x83228576" descr="DRW00001224693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845" y="4149080"/>
              <a:ext cx="2609850" cy="519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직사각형 7"/>
          <p:cNvSpPr/>
          <p:nvPr/>
        </p:nvSpPr>
        <p:spPr>
          <a:xfrm>
            <a:off x="4644008" y="1699219"/>
            <a:ext cx="1534915" cy="2698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11560" y="3844147"/>
            <a:ext cx="2619127" cy="5191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9" name="_x83229376" descr="DRW00001224694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83758"/>
            <a:ext cx="3451225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1" name="_x83229296" descr="DRW00001224695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101" y="5026090"/>
            <a:ext cx="4543425" cy="112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28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Why sub-regular solution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665" y="2852936"/>
            <a:ext cx="5716638" cy="3479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83309632" descr="DRW0000122469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92125"/>
            <a:ext cx="1806575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83309632" descr="DRW00001224696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99244"/>
            <a:ext cx="3417888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83309792" descr="DRW00001224697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873" y="4713461"/>
            <a:ext cx="2258533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3210223" y="4088548"/>
            <a:ext cx="3240360" cy="504234"/>
          </a:xfrm>
        </p:spPr>
        <p:txBody>
          <a:bodyPr/>
          <a:lstStyle/>
          <a:p>
            <a:r>
              <a:rPr lang="en-US" altLang="ko-KR" dirty="0" smtClean="0"/>
              <a:t>Sub-regular solution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008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Excess Gibbs Energy (Liquid)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</a:t>
            </a:r>
            <a:r>
              <a:rPr lang="ko-KR" altLang="en-US" dirty="0" smtClean="0"/>
              <a:t> </a:t>
            </a:r>
            <a:r>
              <a:rPr lang="en-US" altLang="ko-KR" dirty="0" smtClean="0"/>
              <a:t>Assignment 6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83239264" descr="DRW000012246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09" y="2392401"/>
            <a:ext cx="2811463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9" name="_x83226976" descr="DRW00001224690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10" y="3933056"/>
            <a:ext cx="3019425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646" y="1628800"/>
            <a:ext cx="3877161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645" y="3441924"/>
            <a:ext cx="3877161" cy="218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2" name="_x83419136" descr="DRW0000122469a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910" y="6020821"/>
            <a:ext cx="5672138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직선 연결선 8"/>
          <p:cNvCxnSpPr/>
          <p:nvPr/>
        </p:nvCxnSpPr>
        <p:spPr>
          <a:xfrm>
            <a:off x="891209" y="6371659"/>
            <a:ext cx="564183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Excess Gibbs </a:t>
            </a:r>
            <a:r>
              <a:rPr lang="en-US" altLang="ko-KR" dirty="0" smtClean="0"/>
              <a:t>Energy (FCC)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659" y="3557220"/>
            <a:ext cx="3753922" cy="194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159" y="1608497"/>
            <a:ext cx="380042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0" name="_x83310112" descr="DRW00001224697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02" y="2195567"/>
            <a:ext cx="3429000" cy="77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2" name="_x83372352" descr="DRW00001224698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02" y="3840745"/>
            <a:ext cx="3883025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4" name="_x83847296" descr="DRW0000122469b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02" y="5805264"/>
            <a:ext cx="5681663" cy="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직선 연결선 11"/>
          <p:cNvCxnSpPr/>
          <p:nvPr/>
        </p:nvCxnSpPr>
        <p:spPr>
          <a:xfrm>
            <a:off x="609302" y="6156102"/>
            <a:ext cx="564183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4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Excess Gibbs </a:t>
            </a:r>
            <a:r>
              <a:rPr lang="en-US" altLang="ko-KR" dirty="0" smtClean="0"/>
              <a:t>Energy (BCC)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44490"/>
            <a:ext cx="3704831" cy="198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00808"/>
            <a:ext cx="3704831" cy="1754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4" name="_x83372832" descr="DRW00001224699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51" y="2230796"/>
            <a:ext cx="3400425" cy="77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6" name="_x83372832" descr="DRW00001224699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39" y="3860515"/>
            <a:ext cx="3854450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9" name="그룹 8"/>
          <p:cNvGrpSpPr/>
          <p:nvPr/>
        </p:nvGrpSpPr>
        <p:grpSpPr>
          <a:xfrm>
            <a:off x="3635896" y="5995304"/>
            <a:ext cx="2447925" cy="300038"/>
            <a:chOff x="3635896" y="5995304"/>
            <a:chExt cx="2447925" cy="300038"/>
          </a:xfrm>
        </p:grpSpPr>
        <p:pic>
          <p:nvPicPr>
            <p:cNvPr id="5128" name="_x83847456" descr="DRW0000122469bb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5995304"/>
              <a:ext cx="2447925" cy="300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직선 연결선 7"/>
            <p:cNvCxnSpPr/>
            <p:nvPr/>
          </p:nvCxnSpPr>
          <p:spPr>
            <a:xfrm>
              <a:off x="3648077" y="6295342"/>
              <a:ext cx="243574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내용 개체 틀 2"/>
          <p:cNvSpPr>
            <a:spLocks noGrp="1"/>
          </p:cNvSpPr>
          <p:nvPr>
            <p:ph idx="1"/>
          </p:nvPr>
        </p:nvSpPr>
        <p:spPr>
          <a:xfrm>
            <a:off x="643239" y="5903914"/>
            <a:ext cx="2806808" cy="576064"/>
          </a:xfrm>
        </p:spPr>
        <p:txBody>
          <a:bodyPr/>
          <a:lstStyle/>
          <a:p>
            <a:r>
              <a:rPr lang="en-US" altLang="ko-KR" dirty="0" smtClean="0"/>
              <a:t>Regular solution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45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Excess Gibbs Energy (BCC)</a:t>
            </a:r>
            <a:endParaRPr lang="ko-KR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92930"/>
            <a:ext cx="461010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628" y="2583405"/>
            <a:ext cx="462915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676672"/>
          </a:xfrm>
        </p:spPr>
        <p:txBody>
          <a:bodyPr/>
          <a:lstStyle/>
          <a:p>
            <a:r>
              <a:rPr lang="en-US" altLang="ko-KR" dirty="0" smtClean="0"/>
              <a:t>Why Regular Solution when BCC structure?</a:t>
            </a:r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3131840" y="3573016"/>
            <a:ext cx="2806808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Regular solution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062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Excess Gibbs Energy (BCC)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8395" y="5373216"/>
            <a:ext cx="6586017" cy="532656"/>
          </a:xfrm>
        </p:spPr>
        <p:txBody>
          <a:bodyPr>
            <a:normAutofit/>
          </a:bodyPr>
          <a:lstStyle/>
          <a:p>
            <a:r>
              <a:rPr lang="en-US" altLang="ko-KR" dirty="0" err="1"/>
              <a:t>d</a:t>
            </a:r>
            <a:r>
              <a:rPr lang="en-US" altLang="ko-KR" dirty="0" err="1" smtClean="0"/>
              <a:t>y</a:t>
            </a:r>
            <a:r>
              <a:rPr lang="en-US" altLang="ko-KR" dirty="0" smtClean="0"/>
              <a:t>/dx is so small,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899592" y="2348880"/>
            <a:ext cx="6143625" cy="2600325"/>
            <a:chOff x="1475656" y="2492896"/>
            <a:chExt cx="6143625" cy="2600325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656" y="2492896"/>
              <a:ext cx="6143625" cy="2600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6" name="개체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5664884"/>
                </p:ext>
              </p:extLst>
            </p:nvPr>
          </p:nvGraphicFramePr>
          <p:xfrm>
            <a:off x="2483768" y="2780928"/>
            <a:ext cx="323850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3" name="수식" r:id="rId4" imgW="164880" imgH="228600" progId="Equation.3">
                    <p:embed/>
                  </p:oleObj>
                </mc:Choice>
                <mc:Fallback>
                  <p:oleObj name="수식" r:id="rId4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3768" y="2780928"/>
                          <a:ext cx="323850" cy="449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개체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7755773"/>
                </p:ext>
              </p:extLst>
            </p:nvPr>
          </p:nvGraphicFramePr>
          <p:xfrm>
            <a:off x="5364088" y="2780928"/>
            <a:ext cx="349250" cy="42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4" name="수식" r:id="rId6" imgW="177480" imgH="215640" progId="Equation.3">
                    <p:embed/>
                  </p:oleObj>
                </mc:Choice>
                <mc:Fallback>
                  <p:oleObj name="수식" r:id="rId6" imgW="177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4088" y="2780928"/>
                          <a:ext cx="349250" cy="423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내용 개체 틀 2"/>
          <p:cNvSpPr txBox="1">
            <a:spLocks/>
          </p:cNvSpPr>
          <p:nvPr/>
        </p:nvSpPr>
        <p:spPr>
          <a:xfrm>
            <a:off x="609599" y="1752600"/>
            <a:ext cx="6586017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Why Coefficient of determination is so small?</a:t>
            </a:r>
            <a:endParaRPr lang="ko-KR" altLang="en-US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7169" name="_x83847536" descr="DRW0000122469c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30663"/>
            <a:ext cx="892090" cy="37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2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투명도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773</TotalTime>
  <Words>242</Words>
  <Application>Microsoft Office PowerPoint</Application>
  <PresentationFormat>화면 슬라이드 쇼(4:3)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투명도</vt:lpstr>
      <vt:lpstr>수식</vt:lpstr>
      <vt:lpstr>Equation</vt:lpstr>
      <vt:lpstr>Microsoft Equation 3.0</vt:lpstr>
      <vt:lpstr>Ps – Tk  binary phase diagram</vt:lpstr>
      <vt:lpstr>Solving strategy</vt:lpstr>
      <vt:lpstr>Excess Gibbs Energy</vt:lpstr>
      <vt:lpstr>Why sub-regular solution</vt:lpstr>
      <vt:lpstr>Excess Gibbs Energy (Liquid)</vt:lpstr>
      <vt:lpstr>Excess Gibbs Energy (FCC)</vt:lpstr>
      <vt:lpstr>Excess Gibbs Energy (BCC)</vt:lpstr>
      <vt:lpstr>Excess Gibbs Energy (BCC)</vt:lpstr>
      <vt:lpstr>Excess Gibbs Energy (BCC)</vt:lpstr>
      <vt:lpstr>Gibbs energy equation</vt:lpstr>
      <vt:lpstr>Chemical potential</vt:lpstr>
      <vt:lpstr>Equilibrium condition</vt:lpstr>
      <vt:lpstr>Peritectic line</vt:lpstr>
      <vt:lpstr>Code</vt:lpstr>
      <vt:lpstr>Result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 – Tk  binary phase diagram</dc:title>
  <dc:creator>samaung</dc:creator>
  <cp:lastModifiedBy>samaung</cp:lastModifiedBy>
  <cp:revision>26</cp:revision>
  <dcterms:created xsi:type="dcterms:W3CDTF">2012-10-29T10:05:19Z</dcterms:created>
  <dcterms:modified xsi:type="dcterms:W3CDTF">2012-10-29T23:01:06Z</dcterms:modified>
</cp:coreProperties>
</file>