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2009-12-21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2009-12-21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2009-12-21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rgbClr val="DCEBF5">
                <a:alpha val="10000"/>
              </a:srgbClr>
            </a:gs>
            <a:gs pos="27000">
              <a:srgbClr val="83A7C3"/>
            </a:gs>
            <a:gs pos="18000">
              <a:srgbClr val="768FB9"/>
            </a:gs>
            <a:gs pos="22000">
              <a:srgbClr val="83A7C3"/>
            </a:gs>
            <a:gs pos="90000">
              <a:srgbClr val="FFFFFF"/>
            </a:gs>
            <a:gs pos="91000">
              <a:srgbClr val="9C6563"/>
            </a:gs>
            <a:gs pos="90000">
              <a:srgbClr val="80302D"/>
            </a:gs>
            <a:gs pos="100000">
              <a:srgbClr val="C0524E"/>
            </a:gs>
            <a:gs pos="71000">
              <a:srgbClr val="EBDAD4"/>
            </a:gs>
            <a:gs pos="100000">
              <a:srgbClr val="55261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2009-12-21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gif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Relationship Id="rId9" Type="http://schemas.openxmlformats.org/officeDocument/2006/relationships/image" Target="../media/image51.gi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44.png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image" Target="../media/image5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49.png"/><Relationship Id="rId7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5" Type="http://schemas.openxmlformats.org/officeDocument/2006/relationships/image" Target="../media/image51.gif"/><Relationship Id="rId4" Type="http://schemas.openxmlformats.org/officeDocument/2006/relationships/image" Target="../media/image50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image" Target="../media/image12.png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12.png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12.png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oleObject" Target="../embeddings/oleObject2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12.png"/><Relationship Id="rId7" Type="http://schemas.openxmlformats.org/officeDocument/2006/relationships/image" Target="../media/image3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9" Type="http://schemas.openxmlformats.org/officeDocument/2006/relationships/image" Target="../media/image3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ko-KR" sz="5400" b="1" dirty="0" smtClean="0"/>
              <a:t>Final Term</a:t>
            </a:r>
            <a:endParaRPr lang="ko-KR" altLang="en-US" sz="5400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143768" y="2786058"/>
            <a:ext cx="1700202" cy="971560"/>
          </a:xfrm>
        </p:spPr>
        <p:txBody>
          <a:bodyPr>
            <a:normAutofit/>
          </a:bodyPr>
          <a:lstStyle/>
          <a:p>
            <a:pPr algn="r"/>
            <a:r>
              <a:rPr lang="en-US" altLang="ko-KR" sz="2400" dirty="0" smtClean="0">
                <a:solidFill>
                  <a:schemeClr val="tx1"/>
                </a:solidFill>
              </a:rPr>
              <a:t>20071023</a:t>
            </a:r>
          </a:p>
          <a:p>
            <a:pPr algn="r"/>
            <a:r>
              <a:rPr lang="ko-KR" altLang="en-US" sz="2400" dirty="0" smtClean="0">
                <a:solidFill>
                  <a:schemeClr val="tx1"/>
                </a:solidFill>
              </a:rPr>
              <a:t>문현</a:t>
            </a:r>
            <a:r>
              <a:rPr lang="ko-KR" altLang="en-US" sz="2400" dirty="0">
                <a:solidFill>
                  <a:schemeClr val="tx1"/>
                </a:solidFill>
              </a:rPr>
              <a:t>우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16692"/>
            <a:ext cx="6786578" cy="4741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408" y="1457970"/>
            <a:ext cx="88868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1785926"/>
            <a:ext cx="5929354" cy="4350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Results</a:t>
            </a:r>
            <a:endParaRPr lang="ko-KR" alt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1470025"/>
          </a:xfrm>
        </p:spPr>
        <p:txBody>
          <a:bodyPr>
            <a:normAutofit/>
          </a:bodyPr>
          <a:lstStyle/>
          <a:p>
            <a:r>
              <a:rPr lang="ko-KR" altLang="en-US" sz="5400" b="1" dirty="0" smtClean="0"/>
              <a:t>자유주</a:t>
            </a:r>
            <a:r>
              <a:rPr lang="ko-KR" altLang="en-US" sz="5400" b="1" dirty="0"/>
              <a:t>제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286512" y="5072074"/>
            <a:ext cx="1700202" cy="971560"/>
          </a:xfrm>
        </p:spPr>
        <p:txBody>
          <a:bodyPr>
            <a:normAutofit/>
          </a:bodyPr>
          <a:lstStyle/>
          <a:p>
            <a:pPr algn="r"/>
            <a:r>
              <a:rPr lang="en-US" altLang="ko-KR" sz="2400" dirty="0" smtClean="0">
                <a:solidFill>
                  <a:schemeClr val="tx1"/>
                </a:solidFill>
              </a:rPr>
              <a:t>20071023</a:t>
            </a:r>
          </a:p>
          <a:p>
            <a:pPr algn="r"/>
            <a:r>
              <a:rPr lang="ko-KR" altLang="en-US" sz="2400" dirty="0" smtClean="0">
                <a:solidFill>
                  <a:schemeClr val="tx1"/>
                </a:solidFill>
              </a:rPr>
              <a:t>문현</a:t>
            </a:r>
            <a:r>
              <a:rPr lang="ko-KR" altLang="en-US" sz="2400" dirty="0">
                <a:solidFill>
                  <a:schemeClr val="tx1"/>
                </a:solidFill>
              </a:rPr>
              <a:t>우</a:t>
            </a:r>
          </a:p>
        </p:txBody>
      </p:sp>
      <p:pic>
        <p:nvPicPr>
          <p:cNvPr id="5" name="그림 4" descr="solar_pane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2897166"/>
            <a:ext cx="5143503" cy="3960833"/>
          </a:xfrm>
          <a:prstGeom prst="rect">
            <a:avLst/>
          </a:prstGeom>
        </p:spPr>
      </p:pic>
      <p:sp>
        <p:nvSpPr>
          <p:cNvPr id="6" name="내용 개체 틀 2"/>
          <p:cNvSpPr txBox="1">
            <a:spLocks/>
          </p:cNvSpPr>
          <p:nvPr/>
        </p:nvSpPr>
        <p:spPr>
          <a:xfrm>
            <a:off x="2071670" y="1928802"/>
            <a:ext cx="4929222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3600" dirty="0" smtClean="0">
                <a:latin typeface="휴먼아미체" pitchFamily="18" charset="-127"/>
                <a:ea typeface="휴먼아미체" pitchFamily="18" charset="-127"/>
                <a:cs typeface="Times New Roman" pitchFamily="18" charset="0"/>
              </a:rPr>
              <a:t>Efficiency of Solar Cell</a:t>
            </a:r>
            <a:endParaRPr kumimoji="0" lang="ko-KR" altLang="en-US" sz="3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휴먼아미체" pitchFamily="18" charset="-127"/>
              <a:ea typeface="휴먼아미체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055" y="1477021"/>
            <a:ext cx="81057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Current</a:t>
            </a:r>
            <a:endParaRPr lang="ko-KR" alt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3150134"/>
            <a:ext cx="2000232" cy="2056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06" y="2196496"/>
            <a:ext cx="2214578" cy="3043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2196496"/>
            <a:ext cx="1995337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28860" y="2196496"/>
            <a:ext cx="227172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800" y="5349214"/>
            <a:ext cx="51339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_x36737504" descr="DRW00000d3878f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25637" y="5339767"/>
            <a:ext cx="1668915" cy="589563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7168712" y="5411206"/>
            <a:ext cx="1928794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where</a:t>
            </a:r>
          </a:p>
        </p:txBody>
      </p:sp>
      <p:pic>
        <p:nvPicPr>
          <p:cNvPr id="14" name="_x37084504" descr="DRW00000d3878fa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768352" y="5397137"/>
            <a:ext cx="1203692" cy="3684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055" y="1477021"/>
            <a:ext cx="81057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Minority Carrier Distribution</a:t>
            </a:r>
            <a:endParaRPr lang="ko-KR" alt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2428868"/>
            <a:ext cx="67722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928662" y="1857364"/>
            <a:ext cx="4929222" cy="8572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500" dirty="0" smtClean="0">
                <a:latin typeface="휴먼아미체" pitchFamily="18" charset="-127"/>
                <a:ea typeface="휴먼아미체" pitchFamily="18" charset="-127"/>
                <a:cs typeface="Times New Roman" pitchFamily="18" charset="0"/>
              </a:rPr>
              <a:t>With Continuity Equation,</a:t>
            </a:r>
          </a:p>
          <a:p>
            <a:pPr>
              <a:buNone/>
            </a:pPr>
            <a:endParaRPr lang="ko-KR" altLang="en-US" sz="2500" dirty="0">
              <a:latin typeface="휴먼아미체" pitchFamily="18" charset="-127"/>
              <a:ea typeface="휴먼아미체" pitchFamily="18" charset="-127"/>
              <a:cs typeface="Times New Roman" pitchFamily="18" charset="0"/>
            </a:endParaRPr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928662" y="4286256"/>
          <a:ext cx="5113338" cy="865187"/>
        </p:xfrm>
        <a:graphic>
          <a:graphicData uri="http://schemas.openxmlformats.org/presentationml/2006/ole">
            <p:oleObj spid="_x0000_s13318" name="Equation" r:id="rId5" imgW="2705040" imgH="457200" progId="Equation.3">
              <p:embed/>
            </p:oleObj>
          </a:graphicData>
        </a:graphic>
      </p:graphicFrame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928662" y="5143512"/>
          <a:ext cx="5089525" cy="912812"/>
        </p:xfrm>
        <a:graphic>
          <a:graphicData uri="http://schemas.openxmlformats.org/presentationml/2006/ole">
            <p:oleObj spid="_x0000_s13319" name="Equation" r:id="rId6" imgW="2692080" imgH="482400" progId="Equation.3">
              <p:embed/>
            </p:oleObj>
          </a:graphicData>
        </a:graphic>
      </p:graphicFrame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869950" y="3333750"/>
          <a:ext cx="2349500" cy="912813"/>
        </p:xfrm>
        <a:graphic>
          <a:graphicData uri="http://schemas.openxmlformats.org/presentationml/2006/ole">
            <p:oleObj spid="_x0000_s13320" name="Equation" r:id="rId7" imgW="1244520" imgH="482400" progId="Equation.3">
              <p:embed/>
            </p:oleObj>
          </a:graphicData>
        </a:graphic>
      </p:graphicFrame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28728" y="6306908"/>
            <a:ext cx="5786478" cy="551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055" y="1477021"/>
            <a:ext cx="81057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Minority Carrier </a:t>
            </a:r>
            <a:r>
              <a:rPr lang="en-US" altLang="ko-KR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</a:t>
            </a:r>
            <a:r>
              <a:rPr lang="en-US" altLang="ko-K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istribution</a:t>
            </a:r>
            <a:endParaRPr lang="ko-KR" alt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285992"/>
            <a:ext cx="8248201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055" y="1477021"/>
            <a:ext cx="81057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72476" y="1785925"/>
            <a:ext cx="3871556" cy="27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Minority Carrier Distribution</a:t>
            </a:r>
            <a:endParaRPr lang="ko-KR" alt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2" y="1785926"/>
            <a:ext cx="383970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43174" y="4059186"/>
            <a:ext cx="3786213" cy="2798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055" y="1477021"/>
            <a:ext cx="81057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800" y="1777314"/>
            <a:ext cx="51339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_x36737504" descr="DRW00000d3878f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25637" y="1767867"/>
            <a:ext cx="1668915" cy="58956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68712" y="1839306"/>
            <a:ext cx="1928794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where</a:t>
            </a:r>
          </a:p>
        </p:txBody>
      </p:sp>
      <p:pic>
        <p:nvPicPr>
          <p:cNvPr id="6" name="_x37084504" descr="DRW00000d3878f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68352" y="1825237"/>
            <a:ext cx="1203692" cy="368477"/>
          </a:xfrm>
          <a:prstGeom prst="rect">
            <a:avLst/>
          </a:prstGeom>
          <a:noFill/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01507" y="2643182"/>
            <a:ext cx="5242493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5786" y="2928934"/>
            <a:ext cx="2000232" cy="2056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내용 개체 틀 2"/>
          <p:cNvSpPr>
            <a:spLocks noGrp="1"/>
          </p:cNvSpPr>
          <p:nvPr>
            <p:ph idx="1"/>
          </p:nvPr>
        </p:nvSpPr>
        <p:spPr>
          <a:xfrm>
            <a:off x="500034" y="5072074"/>
            <a:ext cx="2857520" cy="8572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o-KR" altLang="en-US" sz="2500" dirty="0" smtClean="0">
                <a:latin typeface="휴먼아미체" pitchFamily="18" charset="-127"/>
                <a:ea typeface="휴먼아미체" pitchFamily="18" charset="-127"/>
                <a:cs typeface="Times New Roman" pitchFamily="18" charset="0"/>
              </a:rPr>
              <a:t>→ </a:t>
            </a:r>
            <a:r>
              <a:rPr lang="en-US" altLang="ko-KR" sz="2500" dirty="0" smtClean="0">
                <a:latin typeface="휴먼아미체" pitchFamily="18" charset="-127"/>
                <a:ea typeface="휴먼아미체" pitchFamily="18" charset="-127"/>
                <a:cs typeface="Times New Roman" pitchFamily="18" charset="0"/>
              </a:rPr>
              <a:t>Newton Method</a:t>
            </a:r>
          </a:p>
          <a:p>
            <a:pPr>
              <a:buNone/>
            </a:pPr>
            <a:endParaRPr lang="ko-KR" altLang="en-US" sz="2500" dirty="0">
              <a:latin typeface="휴먼아미체" pitchFamily="18" charset="-127"/>
              <a:ea typeface="휴먼아미체" pitchFamily="18" charset="-127"/>
              <a:cs typeface="Times New Roman" pitchFamily="18" charset="0"/>
            </a:endParaRPr>
          </a:p>
        </p:txBody>
      </p:sp>
      <p:sp>
        <p:nvSpPr>
          <p:cNvPr id="10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Efficiency of Solar Cell</a:t>
            </a:r>
            <a:endParaRPr lang="ko-KR" alt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6072182"/>
            <a:ext cx="4158287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Thermodynamics</a:t>
            </a:r>
            <a:endParaRPr lang="ko-KR" alt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408" y="1457970"/>
            <a:ext cx="88868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개체 5"/>
          <p:cNvGraphicFramePr>
            <a:graphicFrameLocks noChangeAspect="1"/>
          </p:cNvGraphicFramePr>
          <p:nvPr/>
        </p:nvGraphicFramePr>
        <p:xfrm>
          <a:off x="285720" y="2000240"/>
          <a:ext cx="2126840" cy="715966"/>
        </p:xfrm>
        <a:graphic>
          <a:graphicData uri="http://schemas.openxmlformats.org/presentationml/2006/ole">
            <p:oleObj spid="_x0000_s1028" name="Equation" r:id="rId4" imgW="1282680" imgH="43164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994293" y="2000240"/>
          <a:ext cx="2149475" cy="715962"/>
        </p:xfrm>
        <a:graphic>
          <a:graphicData uri="http://schemas.openxmlformats.org/presentationml/2006/ole">
            <p:oleObj spid="_x0000_s1029" name="Equation" r:id="rId5" imgW="1295280" imgH="43164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285720" y="2714620"/>
          <a:ext cx="3960813" cy="715963"/>
        </p:xfrm>
        <a:graphic>
          <a:graphicData uri="http://schemas.openxmlformats.org/presentationml/2006/ole">
            <p:oleObj spid="_x0000_s1030" name="Equation" r:id="rId6" imgW="2387520" imgH="43164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4968905" y="2714620"/>
          <a:ext cx="3960813" cy="715963"/>
        </p:xfrm>
        <a:graphic>
          <a:graphicData uri="http://schemas.openxmlformats.org/presentationml/2006/ole">
            <p:oleObj spid="_x0000_s1031" name="Equation" r:id="rId7" imgW="2387520" imgH="431640" progId="Equation.3">
              <p:embed/>
            </p:oleObj>
          </a:graphicData>
        </a:graphic>
      </p:graphicFrame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142844" y="3927483"/>
            <a:ext cx="1714512" cy="7143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3600" dirty="0" smtClean="0">
                <a:latin typeface="휴먼아미체" pitchFamily="18" charset="-127"/>
                <a:ea typeface="휴먼아미체" pitchFamily="18" charset="-127"/>
                <a:cs typeface="Times New Roman" pitchFamily="18" charset="0"/>
              </a:rPr>
              <a:t>We need</a:t>
            </a:r>
            <a:endParaRPr lang="ko-KR" altLang="en-US" sz="3600" dirty="0">
              <a:latin typeface="휴먼아미체" pitchFamily="18" charset="-127"/>
              <a:ea typeface="휴먼아미체" pitchFamily="18" charset="-127"/>
              <a:cs typeface="Times New Roman" pitchFamily="18" charset="0"/>
            </a:endParaRPr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1974835" y="3927483"/>
          <a:ext cx="525463" cy="715962"/>
        </p:xfrm>
        <a:graphic>
          <a:graphicData uri="http://schemas.openxmlformats.org/presentationml/2006/ole">
            <p:oleObj spid="_x0000_s1032" name="Equation" r:id="rId8" imgW="317160" imgH="43164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2687628" y="3927483"/>
          <a:ext cx="527050" cy="715962"/>
        </p:xfrm>
        <a:graphic>
          <a:graphicData uri="http://schemas.openxmlformats.org/presentationml/2006/ole">
            <p:oleObj spid="_x0000_s1033" name="Equation" r:id="rId9" imgW="317160" imgH="43164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3381371" y="3925900"/>
          <a:ext cx="547687" cy="715963"/>
        </p:xfrm>
        <a:graphic>
          <a:graphicData uri="http://schemas.openxmlformats.org/presentationml/2006/ole">
            <p:oleObj spid="_x0000_s1034" name="Equation" r:id="rId10" imgW="330120" imgH="431640" progId="Equation.3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4052888" y="3925900"/>
          <a:ext cx="590550" cy="715963"/>
        </p:xfrm>
        <a:graphic>
          <a:graphicData uri="http://schemas.openxmlformats.org/presentationml/2006/ole">
            <p:oleObj spid="_x0000_s1035" name="Equation" r:id="rId11" imgW="355320" imgH="431640" progId="Equation.3">
              <p:embed/>
            </p:oleObj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5410210" y="3927483"/>
          <a:ext cx="590550" cy="715962"/>
        </p:xfrm>
        <a:graphic>
          <a:graphicData uri="http://schemas.openxmlformats.org/presentationml/2006/ole">
            <p:oleObj spid="_x0000_s1036" name="Equation" r:id="rId12" imgW="355320" imgH="431640" progId="Equation.3">
              <p:embed/>
            </p:oleObj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4738692" y="3927483"/>
          <a:ext cx="547688" cy="715963"/>
        </p:xfrm>
        <a:graphic>
          <a:graphicData uri="http://schemas.openxmlformats.org/presentationml/2006/ole">
            <p:oleObj spid="_x0000_s1037" name="Equation" r:id="rId13" imgW="330120" imgH="431640" progId="Equation.3">
              <p:embed/>
            </p:oleObj>
          </a:graphicData>
        </a:graphic>
      </p:graphicFrame>
      <p:sp>
        <p:nvSpPr>
          <p:cNvPr id="17" name="내용 개체 틀 2"/>
          <p:cNvSpPr txBox="1">
            <a:spLocks/>
          </p:cNvSpPr>
          <p:nvPr/>
        </p:nvSpPr>
        <p:spPr>
          <a:xfrm>
            <a:off x="142844" y="5072074"/>
            <a:ext cx="7929618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휴먼아미체" pitchFamily="18" charset="-127"/>
                <a:ea typeface="휴먼아미체" pitchFamily="18" charset="-127"/>
                <a:cs typeface="Times New Roman" pitchFamily="18" charset="0"/>
              </a:rPr>
              <a:t>But, using</a:t>
            </a:r>
            <a:r>
              <a:rPr kumimoji="0" lang="en-US" altLang="ko-KR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휴먼아미체" pitchFamily="18" charset="-127"/>
                <a:ea typeface="휴먼아미체" pitchFamily="18" charset="-127"/>
                <a:cs typeface="Times New Roman" pitchFamily="18" charset="0"/>
              </a:rPr>
              <a:t> some calculation results in....</a:t>
            </a:r>
            <a:endParaRPr kumimoji="0" lang="ko-KR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휴먼아미체" pitchFamily="18" charset="-127"/>
              <a:ea typeface="휴먼아미체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408" y="1457970"/>
            <a:ext cx="88868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Thermodynamics</a:t>
            </a:r>
            <a:endParaRPr lang="ko-KR" alt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285720" y="3143248"/>
            <a:ext cx="164307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3600" dirty="0" smtClean="0">
                <a:latin typeface="휴먼아미체" pitchFamily="18" charset="-127"/>
                <a:ea typeface="휴먼아미체" pitchFamily="18" charset="-127"/>
                <a:cs typeface="Times New Roman" pitchFamily="18" charset="0"/>
              </a:rPr>
              <a:t>Equation</a:t>
            </a:r>
            <a:endParaRPr kumimoji="0" lang="ko-KR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휴먼아미체" pitchFamily="18" charset="-127"/>
              <a:ea typeface="휴먼아미체" pitchFamily="18" charset="-127"/>
              <a:cs typeface="Times New Roman" pitchFamily="18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928794" y="3250247"/>
          <a:ext cx="1500198" cy="450437"/>
        </p:xfrm>
        <a:graphic>
          <a:graphicData uri="http://schemas.openxmlformats.org/presentationml/2006/ole">
            <p:oleObj spid="_x0000_s4098" name="Equation" r:id="rId4" imgW="761760" imgH="228600" progId="Equation.3">
              <p:embed/>
            </p:oleObj>
          </a:graphicData>
        </a:graphic>
      </p:graphicFrame>
      <p:cxnSp>
        <p:nvCxnSpPr>
          <p:cNvPr id="9" name="직선 화살표 연결선 8"/>
          <p:cNvCxnSpPr/>
          <p:nvPr/>
        </p:nvCxnSpPr>
        <p:spPr>
          <a:xfrm>
            <a:off x="3786182" y="3470714"/>
            <a:ext cx="1000132" cy="1588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4915122" y="3257988"/>
          <a:ext cx="1429355" cy="428628"/>
        </p:xfrm>
        <a:graphic>
          <a:graphicData uri="http://schemas.openxmlformats.org/presentationml/2006/ole">
            <p:oleObj spid="_x0000_s4099" name="Equation" r:id="rId5" imgW="761760" imgH="22860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071538" y="1785926"/>
          <a:ext cx="2506662" cy="715963"/>
        </p:xfrm>
        <a:graphic>
          <a:graphicData uri="http://schemas.openxmlformats.org/presentationml/2006/ole">
            <p:oleObj spid="_x0000_s4100" name="Equation" r:id="rId6" imgW="1511280" imgH="43164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1071563" y="2428868"/>
          <a:ext cx="1095375" cy="715963"/>
        </p:xfrm>
        <a:graphic>
          <a:graphicData uri="http://schemas.openxmlformats.org/presentationml/2006/ole">
            <p:oleObj spid="_x0000_s4101" name="Equation" r:id="rId7" imgW="660240" imgH="431640" progId="Equation.3">
              <p:embed/>
            </p:oleObj>
          </a:graphicData>
        </a:graphic>
      </p:graphicFrame>
      <p:sp>
        <p:nvSpPr>
          <p:cNvPr id="14" name="내용 개체 틀 2"/>
          <p:cNvSpPr txBox="1">
            <a:spLocks/>
          </p:cNvSpPr>
          <p:nvPr/>
        </p:nvSpPr>
        <p:spPr>
          <a:xfrm>
            <a:off x="3929058" y="1785926"/>
            <a:ext cx="3643338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3600" dirty="0" smtClean="0">
                <a:latin typeface="휴먼아미체" pitchFamily="18" charset="-127"/>
                <a:ea typeface="휴먼아미체" pitchFamily="18" charset="-127"/>
                <a:cs typeface="Times New Roman" pitchFamily="18" charset="0"/>
              </a:rPr>
              <a:t>For </a:t>
            </a:r>
            <a:r>
              <a:rPr lang="en-US" altLang="ko-KR" sz="3600" dirty="0" err="1" smtClean="0">
                <a:latin typeface="휴먼아미체" pitchFamily="18" charset="-127"/>
                <a:ea typeface="휴먼아미체" pitchFamily="18" charset="-127"/>
                <a:cs typeface="Times New Roman" pitchFamily="18" charset="0"/>
              </a:rPr>
              <a:t>Substitutional</a:t>
            </a:r>
            <a:r>
              <a:rPr lang="en-US" altLang="ko-KR" sz="3600" dirty="0" smtClean="0">
                <a:latin typeface="휴먼아미체" pitchFamily="18" charset="-127"/>
                <a:ea typeface="휴먼아미체" pitchFamily="18" charset="-127"/>
                <a:cs typeface="Times New Roman" pitchFamily="18" charset="0"/>
              </a:rPr>
              <a:t> M</a:t>
            </a:r>
            <a:endParaRPr kumimoji="0" lang="ko-KR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휴먼아미체" pitchFamily="18" charset="-127"/>
              <a:ea typeface="휴먼아미체" pitchFamily="18" charset="-127"/>
              <a:cs typeface="Times New Roman" pitchFamily="18" charset="0"/>
            </a:endParaRPr>
          </a:p>
        </p:txBody>
      </p:sp>
      <p:sp>
        <p:nvSpPr>
          <p:cNvPr id="15" name="내용 개체 틀 2"/>
          <p:cNvSpPr txBox="1">
            <a:spLocks/>
          </p:cNvSpPr>
          <p:nvPr/>
        </p:nvSpPr>
        <p:spPr>
          <a:xfrm>
            <a:off x="3929058" y="2430451"/>
            <a:ext cx="3643338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3600" dirty="0" smtClean="0">
                <a:latin typeface="휴먼아미체" pitchFamily="18" charset="-127"/>
                <a:ea typeface="휴먼아미체" pitchFamily="18" charset="-127"/>
                <a:cs typeface="Times New Roman" pitchFamily="18" charset="0"/>
              </a:rPr>
              <a:t>For Interstitial C</a:t>
            </a:r>
            <a:endParaRPr kumimoji="0" lang="ko-KR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휴먼아미체" pitchFamily="18" charset="-127"/>
              <a:ea typeface="휴먼아미체" pitchFamily="18" charset="-127"/>
              <a:cs typeface="Times New Roman" pitchFamily="18" charset="0"/>
            </a:endParaRPr>
          </a:p>
        </p:txBody>
      </p:sp>
      <p:sp>
        <p:nvSpPr>
          <p:cNvPr id="16" name="내용 개체 틀 2"/>
          <p:cNvSpPr txBox="1">
            <a:spLocks/>
          </p:cNvSpPr>
          <p:nvPr/>
        </p:nvSpPr>
        <p:spPr>
          <a:xfrm>
            <a:off x="6429388" y="3143248"/>
            <a:ext cx="164307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3600" dirty="0" smtClean="0">
                <a:latin typeface="휴먼아미체" pitchFamily="18" charset="-127"/>
                <a:ea typeface="휴먼아미체" pitchFamily="18" charset="-127"/>
                <a:cs typeface="Times New Roman" pitchFamily="18" charset="0"/>
              </a:rPr>
              <a:t>Leads....</a:t>
            </a:r>
            <a:endParaRPr kumimoji="0" lang="ko-KR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휴먼아미체" pitchFamily="18" charset="-127"/>
              <a:ea typeface="휴먼아미체" pitchFamily="18" charset="-127"/>
              <a:cs typeface="Times New Roman" pitchFamily="18" charset="0"/>
            </a:endParaRPr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1714480" y="4141812"/>
          <a:ext cx="2570163" cy="715963"/>
        </p:xfrm>
        <a:graphic>
          <a:graphicData uri="http://schemas.openxmlformats.org/presentationml/2006/ole">
            <p:oleObj spid="_x0000_s4102" name="Equation" r:id="rId8" imgW="1549080" imgH="431640" progId="Equation.3">
              <p:embed/>
            </p:oleObj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5087956" y="4141813"/>
          <a:ext cx="2127250" cy="715962"/>
        </p:xfrm>
        <a:graphic>
          <a:graphicData uri="http://schemas.openxmlformats.org/presentationml/2006/ole">
            <p:oleObj spid="_x0000_s4103" name="Equation" r:id="rId9" imgW="1282680" imgH="431640" progId="Equation.3">
              <p:embed/>
            </p:oleObj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1714480" y="5000651"/>
          <a:ext cx="2168525" cy="757237"/>
        </p:xfrm>
        <a:graphic>
          <a:graphicData uri="http://schemas.openxmlformats.org/presentationml/2006/ole">
            <p:oleObj spid="_x0000_s4104" name="Equation" r:id="rId10" imgW="1307880" imgH="457200" progId="Equation.3">
              <p:embed/>
            </p:oleObj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5105417" y="5029216"/>
          <a:ext cx="1895475" cy="757238"/>
        </p:xfrm>
        <a:graphic>
          <a:graphicData uri="http://schemas.openxmlformats.org/presentationml/2006/ole">
            <p:oleObj spid="_x0000_s4105" name="Equation" r:id="rId11" imgW="11430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408" y="1457970"/>
            <a:ext cx="88868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Thermodynamics</a:t>
            </a:r>
            <a:endParaRPr lang="ko-KR" alt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42844" y="1785926"/>
            <a:ext cx="5429288" cy="7143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3600" dirty="0" smtClean="0">
                <a:latin typeface="휴먼아미체" pitchFamily="18" charset="-127"/>
                <a:ea typeface="휴먼아미체" pitchFamily="18" charset="-127"/>
                <a:cs typeface="Times New Roman" pitchFamily="18" charset="0"/>
              </a:rPr>
              <a:t>Then, we need only</a:t>
            </a:r>
            <a:endParaRPr lang="ko-KR" altLang="en-US" sz="3600" dirty="0">
              <a:latin typeface="휴먼아미체" pitchFamily="18" charset="-127"/>
              <a:ea typeface="휴먼아미체" pitchFamily="18" charset="-127"/>
              <a:cs typeface="Times New Roman" pitchFamily="18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4403732" y="1857364"/>
          <a:ext cx="525463" cy="715963"/>
        </p:xfrm>
        <a:graphic>
          <a:graphicData uri="http://schemas.openxmlformats.org/presentationml/2006/ole">
            <p:oleObj spid="_x0000_s5122" name="Equation" r:id="rId4" imgW="317160" imgH="43164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5116520" y="1857364"/>
          <a:ext cx="527050" cy="715963"/>
        </p:xfrm>
        <a:graphic>
          <a:graphicData uri="http://schemas.openxmlformats.org/presentationml/2006/ole">
            <p:oleObj spid="_x0000_s5123" name="Equation" r:id="rId5" imgW="317160" imgH="431640" progId="Equation.3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857623" y="2025650"/>
          <a:ext cx="357187" cy="379413"/>
        </p:xfrm>
        <a:graphic>
          <a:graphicData uri="http://schemas.openxmlformats.org/presentationml/2006/ole">
            <p:oleObj spid="_x0000_s5124" name="Equation" r:id="rId6" imgW="215640" imgH="228600" progId="Equation.3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5768975" y="1836738"/>
          <a:ext cx="652463" cy="757237"/>
        </p:xfrm>
        <a:graphic>
          <a:graphicData uri="http://schemas.openxmlformats.org/presentationml/2006/ole">
            <p:oleObj spid="_x0000_s5125" name="Equation" r:id="rId7" imgW="393480" imgH="457200" progId="Equation.3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785786" y="3200404"/>
          <a:ext cx="6932613" cy="800100"/>
        </p:xfrm>
        <a:graphic>
          <a:graphicData uri="http://schemas.openxmlformats.org/presentationml/2006/ole">
            <p:oleObj spid="_x0000_s5126" name="Equation" r:id="rId8" imgW="4178160" imgH="482400" progId="Equation.3">
              <p:embed/>
            </p:oleObj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785786" y="4572008"/>
          <a:ext cx="3762376" cy="715962"/>
        </p:xfrm>
        <a:graphic>
          <a:graphicData uri="http://schemas.openxmlformats.org/presentationml/2006/ole">
            <p:oleObj spid="_x0000_s5127" name="Equation" r:id="rId9" imgW="22730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408" y="1457970"/>
            <a:ext cx="88868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Thermodynamics</a:t>
            </a:r>
            <a:endParaRPr lang="ko-KR" alt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728682" y="2214554"/>
          <a:ext cx="6700838" cy="1514475"/>
        </p:xfrm>
        <a:graphic>
          <a:graphicData uri="http://schemas.openxmlformats.org/presentationml/2006/ole">
            <p:oleObj spid="_x0000_s6146" name="Equation" r:id="rId4" imgW="4038480" imgH="91440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696937" y="3929066"/>
          <a:ext cx="7375525" cy="1555750"/>
        </p:xfrm>
        <a:graphic>
          <a:graphicData uri="http://schemas.openxmlformats.org/presentationml/2006/ole">
            <p:oleObj spid="_x0000_s6147" name="Equation" r:id="rId5" imgW="444492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408" y="1457970"/>
            <a:ext cx="88868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Coding</a:t>
            </a:r>
            <a:endParaRPr lang="ko-KR" alt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42844" y="2071678"/>
            <a:ext cx="4929222" cy="85725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altLang="ko-KR" sz="3600" dirty="0" smtClean="0">
                <a:latin typeface="휴먼아미체" pitchFamily="18" charset="-127"/>
                <a:ea typeface="휴먼아미체" pitchFamily="18" charset="-127"/>
                <a:cs typeface="Times New Roman" pitchFamily="18" charset="0"/>
              </a:rPr>
              <a:t>Input Initial conditions and</a:t>
            </a:r>
          </a:p>
          <a:p>
            <a:pPr>
              <a:buNone/>
            </a:pPr>
            <a:r>
              <a:rPr lang="en-US" altLang="ko-KR" sz="3600" dirty="0" smtClean="0">
                <a:latin typeface="휴먼아미체" pitchFamily="18" charset="-127"/>
                <a:ea typeface="휴먼아미체" pitchFamily="18" charset="-127"/>
                <a:cs typeface="Times New Roman" pitchFamily="18" charset="0"/>
              </a:rPr>
              <a:t>Transform weight percent into y fraction.</a:t>
            </a:r>
          </a:p>
          <a:p>
            <a:pPr>
              <a:buNone/>
            </a:pPr>
            <a:endParaRPr lang="ko-KR" altLang="en-US" sz="3600" dirty="0">
              <a:latin typeface="휴먼아미체" pitchFamily="18" charset="-127"/>
              <a:ea typeface="휴먼아미체" pitchFamily="18" charset="-127"/>
              <a:cs typeface="Times New Roman" pitchFamily="18" charset="0"/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5000628" y="1857364"/>
          <a:ext cx="3975958" cy="1571636"/>
        </p:xfrm>
        <a:graphic>
          <a:graphicData uri="http://schemas.openxmlformats.org/presentationml/2006/ole">
            <p:oleObj spid="_x0000_s7170" name="Equation" r:id="rId4" imgW="3213000" imgH="1269720" progId="Equation.3">
              <p:embed/>
            </p:oleObj>
          </a:graphicData>
        </a:graphic>
      </p:graphicFrame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3571876"/>
            <a:ext cx="362902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71934" y="3929066"/>
            <a:ext cx="493395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992176" y="2959100"/>
          <a:ext cx="1936750" cy="398462"/>
        </p:xfrm>
        <a:graphic>
          <a:graphicData uri="http://schemas.openxmlformats.org/presentationml/2006/ole">
            <p:oleObj spid="_x0000_s7173" name="Equation" r:id="rId7" imgW="11174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408" y="1457970"/>
            <a:ext cx="88868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Coding</a:t>
            </a:r>
            <a:endParaRPr lang="ko-KR" alt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42844" y="1714488"/>
            <a:ext cx="6286544" cy="571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500" dirty="0" smtClean="0">
                <a:latin typeface="휴먼아미체" pitchFamily="18" charset="-127"/>
                <a:ea typeface="휴먼아미체" pitchFamily="18" charset="-127"/>
                <a:cs typeface="Times New Roman" pitchFamily="18" charset="0"/>
              </a:rPr>
              <a:t>Get diffusivity values and use FDM.</a:t>
            </a:r>
          </a:p>
          <a:p>
            <a:pPr>
              <a:buNone/>
            </a:pPr>
            <a:endParaRPr lang="ko-KR" altLang="en-US" sz="2500" dirty="0">
              <a:latin typeface="휴먼아미체" pitchFamily="18" charset="-127"/>
              <a:ea typeface="휴먼아미체" pitchFamily="18" charset="-127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714620"/>
            <a:ext cx="3835510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2714400"/>
            <a:ext cx="4070337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내용 개체 틀 2"/>
          <p:cNvSpPr txBox="1">
            <a:spLocks/>
          </p:cNvSpPr>
          <p:nvPr/>
        </p:nvSpPr>
        <p:spPr>
          <a:xfrm>
            <a:off x="156912" y="2285992"/>
            <a:ext cx="6286544" cy="57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2000" dirty="0" smtClean="0">
                <a:latin typeface="휴먼아미체" pitchFamily="18" charset="-127"/>
                <a:ea typeface="휴먼아미체" pitchFamily="18" charset="-127"/>
                <a:cs typeface="Times New Roman" pitchFamily="18" charset="0"/>
              </a:rPr>
              <a:t>Diffusivities of left specimen</a:t>
            </a:r>
            <a:endParaRPr kumimoji="0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휴먼아미체" pitchFamily="18" charset="-127"/>
              <a:ea typeface="휴먼아미체" pitchFamily="18" charset="-127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휴먼아미체" pitchFamily="18" charset="-127"/>
              <a:ea typeface="휴먼아미체" pitchFamily="18" charset="-127"/>
              <a:cs typeface="Times New Roman" pitchFamily="18" charset="0"/>
            </a:endParaRPr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4572000" y="2285992"/>
            <a:ext cx="6286544" cy="57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2000" dirty="0" smtClean="0">
                <a:latin typeface="휴먼아미체" pitchFamily="18" charset="-127"/>
                <a:ea typeface="휴먼아미체" pitchFamily="18" charset="-127"/>
                <a:cs typeface="Times New Roman" pitchFamily="18" charset="0"/>
              </a:rPr>
              <a:t>Diffusivities of right specimen</a:t>
            </a:r>
            <a:endParaRPr kumimoji="0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휴먼아미체" pitchFamily="18" charset="-127"/>
              <a:ea typeface="휴먼아미체" pitchFamily="18" charset="-127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휴먼아미체" pitchFamily="18" charset="-127"/>
              <a:ea typeface="휴먼아미체" pitchFamily="18" charset="-127"/>
              <a:cs typeface="Times New Roman" pitchFamily="18" charset="0"/>
            </a:endParaRPr>
          </a:p>
        </p:txBody>
      </p:sp>
      <p:sp>
        <p:nvSpPr>
          <p:cNvPr id="11" name="내용 개체 틀 2"/>
          <p:cNvSpPr txBox="1">
            <a:spLocks/>
          </p:cNvSpPr>
          <p:nvPr/>
        </p:nvSpPr>
        <p:spPr>
          <a:xfrm>
            <a:off x="214282" y="3500438"/>
            <a:ext cx="6286544" cy="57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2000" dirty="0" smtClean="0">
                <a:latin typeface="휴먼아미체" pitchFamily="18" charset="-127"/>
                <a:ea typeface="휴먼아미체" pitchFamily="18" charset="-127"/>
                <a:cs typeface="Times New Roman" pitchFamily="18" charset="0"/>
              </a:rPr>
              <a:t>If we use </a:t>
            </a:r>
            <a:r>
              <a:rPr lang="en-US" altLang="ko-KR" sz="2000" dirty="0" err="1" smtClean="0">
                <a:latin typeface="휴먼아미체" pitchFamily="18" charset="-127"/>
                <a:ea typeface="휴먼아미체" pitchFamily="18" charset="-127"/>
                <a:cs typeface="Times New Roman" pitchFamily="18" charset="0"/>
              </a:rPr>
              <a:t>dt</a:t>
            </a:r>
            <a:r>
              <a:rPr lang="en-US" altLang="ko-KR" sz="2000" dirty="0" smtClean="0">
                <a:latin typeface="휴먼아미체" pitchFamily="18" charset="-127"/>
                <a:ea typeface="휴먼아미체" pitchFamily="18" charset="-127"/>
                <a:cs typeface="Times New Roman" pitchFamily="18" charset="0"/>
              </a:rPr>
              <a:t> = 2808s, </a:t>
            </a:r>
            <a:r>
              <a:rPr lang="en-US" altLang="ko-KR" sz="2000" dirty="0" err="1" smtClean="0">
                <a:latin typeface="휴먼아미체" pitchFamily="18" charset="-127"/>
                <a:ea typeface="휴먼아미체" pitchFamily="18" charset="-127"/>
                <a:cs typeface="Times New Roman" pitchFamily="18" charset="0"/>
              </a:rPr>
              <a:t>dx</a:t>
            </a:r>
            <a:r>
              <a:rPr lang="en-US" altLang="ko-KR" sz="2000" dirty="0" smtClean="0">
                <a:latin typeface="휴먼아미체" pitchFamily="18" charset="-127"/>
                <a:ea typeface="휴먼아미체" pitchFamily="18" charset="-127"/>
                <a:cs typeface="Times New Roman" pitchFamily="18" charset="0"/>
              </a:rPr>
              <a:t> = 0.001m then, maximum </a:t>
            </a:r>
            <a:r>
              <a:rPr lang="en-US" altLang="ko-KR" sz="2000" dirty="0" err="1" smtClean="0">
                <a:latin typeface="휴먼아미체" pitchFamily="18" charset="-127"/>
                <a:ea typeface="휴먼아미체" pitchFamily="18" charset="-127"/>
                <a:cs typeface="Times New Roman" pitchFamily="18" charset="0"/>
              </a:rPr>
              <a:t>lamda</a:t>
            </a:r>
            <a:r>
              <a:rPr lang="en-US" altLang="ko-KR" sz="2000" dirty="0" smtClean="0">
                <a:latin typeface="휴먼아미체" pitchFamily="18" charset="-127"/>
                <a:ea typeface="휴먼아미체" pitchFamily="18" charset="-127"/>
                <a:cs typeface="Times New Roman" pitchFamily="18" charset="0"/>
              </a:rPr>
              <a:t> ~ 0.028</a:t>
            </a:r>
            <a:endParaRPr kumimoji="0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휴먼아미체" pitchFamily="18" charset="-127"/>
              <a:ea typeface="휴먼아미체" pitchFamily="18" charset="-127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휴먼아미체" pitchFamily="18" charset="-127"/>
              <a:ea typeface="휴먼아미체" pitchFamily="18" charset="-127"/>
              <a:cs typeface="Times New Roman" pitchFamily="18" charset="0"/>
            </a:endParaRP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6454794" y="3429000"/>
          <a:ext cx="831850" cy="487363"/>
        </p:xfrm>
        <a:graphic>
          <a:graphicData uri="http://schemas.openxmlformats.org/presentationml/2006/ole">
            <p:oleObj spid="_x0000_s8196" name="Equation" r:id="rId6" imgW="672840" imgH="393480" progId="Equation.3">
              <p:embed/>
            </p:oleObj>
          </a:graphicData>
        </a:graphic>
      </p:graphicFrame>
      <p:sp>
        <p:nvSpPr>
          <p:cNvPr id="13" name="내용 개체 틀 2"/>
          <p:cNvSpPr txBox="1">
            <a:spLocks/>
          </p:cNvSpPr>
          <p:nvPr/>
        </p:nvSpPr>
        <p:spPr>
          <a:xfrm>
            <a:off x="214282" y="3929066"/>
            <a:ext cx="6286544" cy="50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ko-KR" sz="2000" dirty="0" err="1" smtClean="0">
                <a:latin typeface="휴먼아미체" pitchFamily="18" charset="-127"/>
                <a:ea typeface="휴먼아미체" pitchFamily="18" charset="-127"/>
                <a:cs typeface="Times New Roman" pitchFamily="18" charset="0"/>
              </a:rPr>
              <a:t>dt</a:t>
            </a:r>
            <a:r>
              <a:rPr lang="en-US" altLang="ko-KR" sz="2000" dirty="0" smtClean="0">
                <a:latin typeface="휴먼아미체" pitchFamily="18" charset="-127"/>
                <a:ea typeface="휴먼아미체" pitchFamily="18" charset="-127"/>
                <a:cs typeface="Times New Roman" pitchFamily="18" charset="0"/>
              </a:rPr>
              <a:t> times 400 is 13 days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휴먼아미체" pitchFamily="18" charset="-127"/>
              <a:ea typeface="휴먼아미체" pitchFamily="18" charset="-127"/>
              <a:cs typeface="Times New Roman" pitchFamily="18" charset="0"/>
            </a:endParaRP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44" y="4357694"/>
            <a:ext cx="8858280" cy="2336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05600" y="5600700"/>
            <a:ext cx="24384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429520" y="3500438"/>
            <a:ext cx="1290363" cy="447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408" y="1457970"/>
            <a:ext cx="88868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Coding</a:t>
            </a:r>
            <a:endParaRPr lang="ko-KR" alt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42844" y="1928802"/>
            <a:ext cx="4929222" cy="8572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500" dirty="0" smtClean="0">
                <a:latin typeface="휴먼아미체" pitchFamily="18" charset="-127"/>
                <a:ea typeface="휴먼아미체" pitchFamily="18" charset="-127"/>
                <a:cs typeface="Times New Roman" pitchFamily="18" charset="0"/>
              </a:rPr>
              <a:t>Transform y fraction into weight percent.</a:t>
            </a:r>
          </a:p>
          <a:p>
            <a:pPr>
              <a:buNone/>
            </a:pPr>
            <a:endParaRPr lang="ko-KR" altLang="en-US" sz="2500" dirty="0">
              <a:latin typeface="휴먼아미체" pitchFamily="18" charset="-127"/>
              <a:ea typeface="휴먼아미체" pitchFamily="18" charset="-127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4071942"/>
            <a:ext cx="7786710" cy="927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4929190" y="3000372"/>
          <a:ext cx="1958888" cy="398455"/>
        </p:xfrm>
        <a:graphic>
          <a:graphicData uri="http://schemas.openxmlformats.org/presentationml/2006/ole">
            <p:oleObj spid="_x0000_s9219" name="Equation" r:id="rId5" imgW="1130040" imgH="228600" progId="Equation.3">
              <p:embed/>
            </p:oleObj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214282" y="2571744"/>
          <a:ext cx="2643206" cy="1149372"/>
        </p:xfrm>
        <a:graphic>
          <a:graphicData uri="http://schemas.openxmlformats.org/presentationml/2006/ole">
            <p:oleObj spid="_x0000_s9220" name="Equation" r:id="rId6" imgW="2044440" imgH="888840" progId="Equation.3">
              <p:embed/>
            </p:oleObj>
          </a:graphicData>
        </a:graphic>
      </p:graphicFrame>
      <p:sp>
        <p:nvSpPr>
          <p:cNvPr id="10" name="내용 개체 틀 2"/>
          <p:cNvSpPr txBox="1">
            <a:spLocks/>
          </p:cNvSpPr>
          <p:nvPr/>
        </p:nvSpPr>
        <p:spPr>
          <a:xfrm>
            <a:off x="142844" y="5214950"/>
            <a:ext cx="4929222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휴먼아미체" pitchFamily="18" charset="-127"/>
                <a:ea typeface="휴먼아미체" pitchFamily="18" charset="-127"/>
                <a:cs typeface="Times New Roman" pitchFamily="18" charset="0"/>
              </a:rPr>
              <a:t>Save</a:t>
            </a:r>
            <a:r>
              <a:rPr kumimoji="0" lang="en-US" altLang="ko-KR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휴먼아미체" pitchFamily="18" charset="-127"/>
                <a:ea typeface="휴먼아미체" pitchFamily="18" charset="-127"/>
                <a:cs typeface="Times New Roman" pitchFamily="18" charset="0"/>
              </a:rPr>
              <a:t> the data.</a:t>
            </a:r>
            <a:endParaRPr kumimoji="0" lang="ko-KR" altLang="en-US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휴먼아미체" pitchFamily="18" charset="-127"/>
              <a:ea typeface="휴먼아미체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408" y="1457970"/>
            <a:ext cx="88868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Results</a:t>
            </a:r>
            <a:endParaRPr lang="ko-KR" alt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47466"/>
            <a:ext cx="48863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1" y="2147906"/>
            <a:ext cx="4306087" cy="399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955</TotalTime>
  <Words>126</Words>
  <Application>Microsoft Office PowerPoint</Application>
  <PresentationFormat>화면 슬라이드 쇼(4:3)</PresentationFormat>
  <Paragraphs>41</Paragraphs>
  <Slides>16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16</vt:i4>
      </vt:variant>
    </vt:vector>
  </HeadingPairs>
  <TitlesOfParts>
    <vt:vector size="19" baseType="lpstr">
      <vt:lpstr>Office 테마</vt:lpstr>
      <vt:lpstr>Equation</vt:lpstr>
      <vt:lpstr>Microsoft Equation 3.0</vt:lpstr>
      <vt:lpstr>Final Term</vt:lpstr>
      <vt:lpstr>Thermodynamics</vt:lpstr>
      <vt:lpstr>Thermodynamics</vt:lpstr>
      <vt:lpstr>Thermodynamics</vt:lpstr>
      <vt:lpstr>Thermodynamics</vt:lpstr>
      <vt:lpstr>Coding</vt:lpstr>
      <vt:lpstr>Coding</vt:lpstr>
      <vt:lpstr>Coding</vt:lpstr>
      <vt:lpstr>Results</vt:lpstr>
      <vt:lpstr>Results</vt:lpstr>
      <vt:lpstr>자유주제</vt:lpstr>
      <vt:lpstr>Current</vt:lpstr>
      <vt:lpstr>Minority Carrier Distribution</vt:lpstr>
      <vt:lpstr>Minority Carrier Distribution</vt:lpstr>
      <vt:lpstr>Minority Carrier Distribution</vt:lpstr>
      <vt:lpstr>Efficiency of Solar Cell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Microsoft Corporation</dc:creator>
  <cp:lastModifiedBy>Just</cp:lastModifiedBy>
  <cp:revision>51</cp:revision>
  <dcterms:created xsi:type="dcterms:W3CDTF">2006-10-05T04:04:58Z</dcterms:created>
  <dcterms:modified xsi:type="dcterms:W3CDTF">2009-12-21T06:16:23Z</dcterms:modified>
</cp:coreProperties>
</file>