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1" r:id="rId5"/>
    <p:sldId id="263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D5"/>
    <a:srgbClr val="E59322"/>
    <a:srgbClr val="E9AF3C"/>
    <a:srgbClr val="3A6E9B"/>
    <a:srgbClr val="EFF1E1"/>
    <a:srgbClr val="E1B934"/>
    <a:srgbClr val="0E2844"/>
    <a:srgbClr val="EBEAB4"/>
    <a:srgbClr val="264B6C"/>
    <a:srgbClr val="386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4" autoAdjust="0"/>
    <p:restoredTop sz="94718" autoAdjust="0"/>
  </p:normalViewPr>
  <p:slideViewPr>
    <p:cSldViewPr snapToGrid="0">
      <p:cViewPr varScale="1">
        <p:scale>
          <a:sx n="109" d="100"/>
          <a:sy n="109" d="100"/>
        </p:scale>
        <p:origin x="738" y="10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43EDC-9B6B-4359-833B-9CBC9AA5A5F3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5D0E8-1B6F-4939-9C4F-EAD078B784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08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0E8-1B6F-4939-9C4F-EAD078B7846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23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0E8-1B6F-4939-9C4F-EAD078B7846C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04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0E8-1B6F-4939-9C4F-EAD078B7846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4232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그래프 그려서 설명할 것</a:t>
            </a:r>
            <a:r>
              <a:rPr lang="en-US" altLang="ko-KR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5D0E8-1B6F-4939-9C4F-EAD078B7846C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64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9" name="그룹 8"/>
          <p:cNvGrpSpPr/>
          <p:nvPr userDrawn="1"/>
        </p:nvGrpSpPr>
        <p:grpSpPr>
          <a:xfrm>
            <a:off x="137799" y="-1090650"/>
            <a:ext cx="10167857" cy="6050038"/>
            <a:chOff x="1170061" y="758914"/>
            <a:chExt cx="9581837" cy="5701342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scene3d>
            <a:camera prst="perspectiveRelaxedModerately" fov="5400000">
              <a:rot lat="19129577" lon="19831912" rev="1060884"/>
            </a:camera>
            <a:lightRig rig="balanced" dir="t"/>
          </a:scene3d>
        </p:grpSpPr>
        <p:sp>
          <p:nvSpPr>
            <p:cNvPr id="10" name="육각형 9"/>
            <p:cNvSpPr/>
            <p:nvPr/>
          </p:nvSpPr>
          <p:spPr>
            <a:xfrm>
              <a:off x="2404419" y="290648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102B48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육각형 10"/>
            <p:cNvSpPr/>
            <p:nvPr/>
          </p:nvSpPr>
          <p:spPr>
            <a:xfrm>
              <a:off x="2404419" y="4334633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FFFE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육각형 11"/>
            <p:cNvSpPr/>
            <p:nvPr/>
          </p:nvSpPr>
          <p:spPr>
            <a:xfrm>
              <a:off x="3638778" y="3620559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29C2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육각형 12"/>
            <p:cNvSpPr/>
            <p:nvPr/>
          </p:nvSpPr>
          <p:spPr>
            <a:xfrm>
              <a:off x="3638778" y="2179160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BFEEE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육각형 13"/>
            <p:cNvSpPr/>
            <p:nvPr/>
          </p:nvSpPr>
          <p:spPr>
            <a:xfrm>
              <a:off x="2407279" y="1478792"/>
              <a:ext cx="1603168" cy="1395861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2BF36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육각형 14"/>
            <p:cNvSpPr/>
            <p:nvPr/>
          </p:nvSpPr>
          <p:spPr>
            <a:xfrm>
              <a:off x="1170061" y="758914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19F3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육각형 15"/>
            <p:cNvSpPr/>
            <p:nvPr/>
          </p:nvSpPr>
          <p:spPr>
            <a:xfrm>
              <a:off x="4873136" y="146063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3E73A5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육각형 16"/>
            <p:cNvSpPr/>
            <p:nvPr/>
          </p:nvSpPr>
          <p:spPr>
            <a:xfrm>
              <a:off x="4876863" y="4347523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3C74AA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육각형 17"/>
            <p:cNvSpPr/>
            <p:nvPr/>
          </p:nvSpPr>
          <p:spPr>
            <a:xfrm>
              <a:off x="1170061" y="2192050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4172A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육각형 18"/>
            <p:cNvSpPr/>
            <p:nvPr/>
          </p:nvSpPr>
          <p:spPr>
            <a:xfrm>
              <a:off x="3628850" y="505043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5B94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육각형 19"/>
            <p:cNvSpPr/>
            <p:nvPr/>
          </p:nvSpPr>
          <p:spPr>
            <a:xfrm>
              <a:off x="6124281" y="2155715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DC338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육각형 20"/>
            <p:cNvSpPr/>
            <p:nvPr/>
          </p:nvSpPr>
          <p:spPr>
            <a:xfrm>
              <a:off x="7702103" y="1225209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7963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육각형 21"/>
            <p:cNvSpPr/>
            <p:nvPr/>
          </p:nvSpPr>
          <p:spPr>
            <a:xfrm>
              <a:off x="9116506" y="1975930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CE1B7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65270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3" name="그룹 22"/>
          <p:cNvGrpSpPr/>
          <p:nvPr userDrawn="1"/>
        </p:nvGrpSpPr>
        <p:grpSpPr>
          <a:xfrm>
            <a:off x="-200126" y="3280103"/>
            <a:ext cx="7845700" cy="4758998"/>
            <a:chOff x="1170061" y="758914"/>
            <a:chExt cx="9399263" cy="5701342"/>
          </a:xfr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  <a:scene3d>
            <a:camera prst="perspectiveHeroicExtremeRightFacing">
              <a:rot lat="19990162" lon="19420207" rev="193627"/>
            </a:camera>
            <a:lightRig rig="balanced" dir="t"/>
          </a:scene3d>
        </p:grpSpPr>
        <p:sp>
          <p:nvSpPr>
            <p:cNvPr id="24" name="육각형 23"/>
            <p:cNvSpPr/>
            <p:nvPr/>
          </p:nvSpPr>
          <p:spPr>
            <a:xfrm>
              <a:off x="2404419" y="290648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102B48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육각형 24"/>
            <p:cNvSpPr/>
            <p:nvPr/>
          </p:nvSpPr>
          <p:spPr>
            <a:xfrm>
              <a:off x="2404419" y="4334633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FFFE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육각형 25"/>
            <p:cNvSpPr/>
            <p:nvPr/>
          </p:nvSpPr>
          <p:spPr>
            <a:xfrm>
              <a:off x="3638778" y="3620559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29C2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육각형 26"/>
            <p:cNvSpPr/>
            <p:nvPr/>
          </p:nvSpPr>
          <p:spPr>
            <a:xfrm>
              <a:off x="3638778" y="2179160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BFEEE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육각형 27"/>
            <p:cNvSpPr/>
            <p:nvPr/>
          </p:nvSpPr>
          <p:spPr>
            <a:xfrm>
              <a:off x="2407279" y="1478792"/>
              <a:ext cx="1603168" cy="1395861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2BF36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9" name="육각형 28"/>
            <p:cNvSpPr/>
            <p:nvPr/>
          </p:nvSpPr>
          <p:spPr>
            <a:xfrm>
              <a:off x="1170061" y="758914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19F3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육각형 29"/>
            <p:cNvSpPr/>
            <p:nvPr/>
          </p:nvSpPr>
          <p:spPr>
            <a:xfrm>
              <a:off x="4873136" y="146063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3E73A5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육각형 30"/>
            <p:cNvSpPr/>
            <p:nvPr/>
          </p:nvSpPr>
          <p:spPr>
            <a:xfrm>
              <a:off x="4876863" y="4347523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3C74AA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육각형 31"/>
            <p:cNvSpPr/>
            <p:nvPr/>
          </p:nvSpPr>
          <p:spPr>
            <a:xfrm>
              <a:off x="1170061" y="2192050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4172A4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육각형 32"/>
            <p:cNvSpPr/>
            <p:nvPr/>
          </p:nvSpPr>
          <p:spPr>
            <a:xfrm>
              <a:off x="3628850" y="5050436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5B94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육각형 33"/>
            <p:cNvSpPr/>
            <p:nvPr/>
          </p:nvSpPr>
          <p:spPr>
            <a:xfrm>
              <a:off x="6124281" y="2155715"/>
              <a:ext cx="1635392" cy="1409820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DC338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육각형 34"/>
            <p:cNvSpPr/>
            <p:nvPr/>
          </p:nvSpPr>
          <p:spPr>
            <a:xfrm>
              <a:off x="8112903" y="1225209"/>
              <a:ext cx="1635393" cy="1409819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F79630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육각형 35"/>
            <p:cNvSpPr/>
            <p:nvPr/>
          </p:nvSpPr>
          <p:spPr>
            <a:xfrm>
              <a:off x="8933931" y="2675809"/>
              <a:ext cx="1635393" cy="1409819"/>
            </a:xfrm>
            <a:prstGeom prst="hexagon">
              <a:avLst>
                <a:gd name="adj" fmla="val 29224"/>
                <a:gd name="vf" fmla="val 115470"/>
              </a:avLst>
            </a:prstGeom>
            <a:solidFill>
              <a:srgbClr val="ECE1B7"/>
            </a:solidFill>
            <a:ln>
              <a:noFill/>
            </a:ln>
            <a:sp3d extrusionH="203200"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8602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 userDrawn="1"/>
        </p:nvPicPr>
        <p:blipFill rotWithShape="1">
          <a:blip r:embed="rId2"/>
          <a:srcRect t="23929" r="25877" b="-23929"/>
          <a:stretch/>
        </p:blipFill>
        <p:spPr>
          <a:xfrm>
            <a:off x="9906000" y="888"/>
            <a:ext cx="2286000" cy="1809700"/>
          </a:xfrm>
          <a:prstGeom prst="rect">
            <a:avLst/>
          </a:prstGeom>
        </p:spPr>
      </p:pic>
      <p:sp>
        <p:nvSpPr>
          <p:cNvPr id="21" name="직사각형 20"/>
          <p:cNvSpPr/>
          <p:nvPr userDrawn="1"/>
        </p:nvSpPr>
        <p:spPr>
          <a:xfrm>
            <a:off x="0" y="169680"/>
            <a:ext cx="4667250" cy="360673"/>
          </a:xfrm>
          <a:prstGeom prst="rect">
            <a:avLst/>
          </a:prstGeom>
          <a:solidFill>
            <a:srgbClr val="D85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/>
          <p:cNvSpPr/>
          <p:nvPr userDrawn="1"/>
        </p:nvSpPr>
        <p:spPr>
          <a:xfrm>
            <a:off x="1" y="1409497"/>
            <a:ext cx="12191999" cy="5448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788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981A-128B-499D-A1BD-52947A59EC4D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1" y="0"/>
            <a:ext cx="12191999" cy="14097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169680"/>
            <a:ext cx="4667250" cy="360673"/>
          </a:xfrm>
          <a:prstGeom prst="rect">
            <a:avLst/>
          </a:prstGeom>
          <a:solidFill>
            <a:srgbClr val="D853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2"/>
          <a:srcRect t="23929" r="25877" b="-23929"/>
          <a:stretch/>
        </p:blipFill>
        <p:spPr>
          <a:xfrm>
            <a:off x="9906000" y="888"/>
            <a:ext cx="2286000" cy="18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69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6981A-128B-499D-A1BD-52947A59EC4D}" type="datetimeFigureOut">
              <a:rPr lang="ko-KR" altLang="en-US" smtClean="0"/>
              <a:t>2017-03-13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7A30-1FC8-4D84-BE84-9964863F1D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907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0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emf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7328125" y="2623245"/>
            <a:ext cx="4267176" cy="3332276"/>
            <a:chOff x="7423375" y="2146995"/>
            <a:chExt cx="4267176" cy="3332276"/>
          </a:xfrm>
        </p:grpSpPr>
        <p:sp>
          <p:nvSpPr>
            <p:cNvPr id="25" name="TextBox 24"/>
            <p:cNvSpPr txBox="1"/>
            <p:nvPr/>
          </p:nvSpPr>
          <p:spPr>
            <a:xfrm>
              <a:off x="8287054" y="2146995"/>
              <a:ext cx="340349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2" algn="r">
                <a:lnSpc>
                  <a:spcPct val="80000"/>
                </a:lnSpc>
              </a:pPr>
              <a:r>
                <a:rPr lang="en-US" altLang="ko-KR" sz="40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Numerical</a:t>
              </a:r>
            </a:p>
            <a:p>
              <a:pPr marL="0" lvl="2" algn="r">
                <a:lnSpc>
                  <a:spcPct val="80000"/>
                </a:lnSpc>
              </a:pPr>
              <a:r>
                <a:rPr lang="en-US" altLang="ko-KR" sz="40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Analysis</a:t>
              </a:r>
            </a:p>
            <a:p>
              <a:pPr marL="0" lvl="2" algn="r">
                <a:lnSpc>
                  <a:spcPct val="80000"/>
                </a:lnSpc>
              </a:pPr>
              <a:r>
                <a:rPr lang="en-US" altLang="ko-KR" sz="40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for Materials</a:t>
              </a:r>
              <a:endParaRPr lang="ko-KR" altLang="en-US" sz="32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23375" y="4634744"/>
              <a:ext cx="4267176" cy="84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4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20130528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4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Dept. of Materials Science and Engineering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400" dirty="0" err="1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Cheolhee</a:t>
              </a:r>
              <a:r>
                <a:rPr lang="en-US" altLang="ko-KR" sz="1400" dirty="0" smtClean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Han</a:t>
              </a:r>
              <a:endParaRPr lang="en-US" altLang="ko-KR" sz="14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8750072" y="3804931"/>
              <a:ext cx="2807129" cy="451007"/>
              <a:chOff x="9071429" y="3960837"/>
              <a:chExt cx="2807129" cy="451007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984603" y="4046091"/>
                <a:ext cx="17063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altLang="ko-KR" sz="1600" dirty="0" smtClean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Homework </a:t>
                </a:r>
                <a:r>
                  <a:rPr lang="en-US" altLang="ko-KR" sz="1600" dirty="0" smtClean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No.2</a:t>
                </a:r>
                <a:endParaRPr lang="ko-KR" altLang="en-US" sz="1600" dirty="0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6" name="평행 사변형 5"/>
              <p:cNvSpPr/>
              <p:nvPr/>
            </p:nvSpPr>
            <p:spPr>
              <a:xfrm>
                <a:off x="9071429" y="3960837"/>
                <a:ext cx="2807129" cy="451007"/>
              </a:xfrm>
              <a:prstGeom prst="parallelogram">
                <a:avLst>
                  <a:gd name="adj" fmla="val 45690"/>
                </a:avLst>
              </a:prstGeom>
              <a:noFill/>
              <a:ln>
                <a:solidFill>
                  <a:srgbClr val="EDC33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190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/>
          <p:cNvSpPr txBox="1">
            <a:spLocks/>
          </p:cNvSpPr>
          <p:nvPr/>
        </p:nvSpPr>
        <p:spPr>
          <a:xfrm>
            <a:off x="152400" y="195672"/>
            <a:ext cx="4514850" cy="347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altLang="ko-KR" dirty="0" smtClean="0"/>
              <a:t>01 Main &amp; Others </a:t>
            </a:r>
            <a:endParaRPr lang="en-US" dirty="0"/>
          </a:p>
        </p:txBody>
      </p:sp>
      <p:sp>
        <p:nvSpPr>
          <p:cNvPr id="11" name="텍스트 개체 틀 12"/>
          <p:cNvSpPr txBox="1">
            <a:spLocks/>
          </p:cNvSpPr>
          <p:nvPr/>
        </p:nvSpPr>
        <p:spPr>
          <a:xfrm>
            <a:off x="499707" y="667810"/>
            <a:ext cx="9567005" cy="48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4000" kern="1200" baseline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sz="2400" dirty="0" err="1" smtClean="0"/>
              <a:t>int</a:t>
            </a:r>
            <a:r>
              <a:rPr lang="en-US" sz="2400" dirty="0" smtClean="0"/>
              <a:t> main(void)</a:t>
            </a:r>
            <a:endParaRPr lang="en-US" sz="2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1805132"/>
            <a:ext cx="8667750" cy="21240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rcRect b="37661"/>
          <a:stretch/>
        </p:blipFill>
        <p:spPr>
          <a:xfrm>
            <a:off x="333375" y="1805132"/>
            <a:ext cx="5943600" cy="3264074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/>
          <a:srcRect t="62006"/>
          <a:stretch/>
        </p:blipFill>
        <p:spPr>
          <a:xfrm>
            <a:off x="333375" y="1805132"/>
            <a:ext cx="5943600" cy="1989371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" y="1805132"/>
            <a:ext cx="9356406" cy="302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3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/>
          <p:cNvSpPr txBox="1">
            <a:spLocks/>
          </p:cNvSpPr>
          <p:nvPr/>
        </p:nvSpPr>
        <p:spPr>
          <a:xfrm>
            <a:off x="152400" y="195672"/>
            <a:ext cx="4514850" cy="347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altLang="ko-KR" dirty="0" smtClean="0"/>
              <a:t>02 Bisection Method</a:t>
            </a:r>
            <a:endParaRPr lang="en-US" dirty="0"/>
          </a:p>
        </p:txBody>
      </p:sp>
      <p:sp>
        <p:nvSpPr>
          <p:cNvPr id="11" name="텍스트 개체 틀 12"/>
          <p:cNvSpPr txBox="1">
            <a:spLocks/>
          </p:cNvSpPr>
          <p:nvPr/>
        </p:nvSpPr>
        <p:spPr>
          <a:xfrm>
            <a:off x="499707" y="667810"/>
            <a:ext cx="9567005" cy="48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4000" kern="1200" baseline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sz="2400" dirty="0" smtClean="0"/>
              <a:t>Void bisection(double a, double b)</a:t>
            </a:r>
            <a:endParaRPr lang="en-US" sz="2400" dirty="0"/>
          </a:p>
        </p:txBody>
      </p:sp>
      <p:grpSp>
        <p:nvGrpSpPr>
          <p:cNvPr id="8" name="그룹 7"/>
          <p:cNvGrpSpPr/>
          <p:nvPr/>
        </p:nvGrpSpPr>
        <p:grpSpPr>
          <a:xfrm>
            <a:off x="152400" y="1815725"/>
            <a:ext cx="11676246" cy="3977982"/>
            <a:chOff x="152400" y="1815725"/>
            <a:chExt cx="11676246" cy="3977982"/>
          </a:xfrm>
        </p:grpSpPr>
        <p:grpSp>
          <p:nvGrpSpPr>
            <p:cNvPr id="27" name="그룹 26"/>
            <p:cNvGrpSpPr/>
            <p:nvPr/>
          </p:nvGrpSpPr>
          <p:grpSpPr>
            <a:xfrm>
              <a:off x="8463145" y="5074561"/>
              <a:ext cx="3365501" cy="719146"/>
              <a:chOff x="5465962" y="2038873"/>
              <a:chExt cx="3365501" cy="719146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465962" y="2038873"/>
                <a:ext cx="17315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 smtClean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Bisection Method?</a:t>
                </a:r>
                <a:endParaRPr lang="en-US" altLang="ko-KR" sz="1400" dirty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65962" y="2296354"/>
                <a:ext cx="33655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 err="1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중간값</a:t>
                </a:r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정리</a:t>
                </a:r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에 따라 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vapor(x)=0</a:t>
                </a:r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 되는 점이 존재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</a:t>
                </a:r>
              </a:p>
              <a:p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범위를 좁히면서 </a:t>
                </a:r>
                <a:r>
                  <a:rPr lang="ko-KR" altLang="en-US" sz="1200" dirty="0" err="1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이분점을</a:t>
                </a:r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찾으면 결국 답에 도달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</a:t>
                </a:r>
                <a:endParaRPr lang="ko-KR" altLang="en-US" sz="12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1815725"/>
              <a:ext cx="7200000" cy="397798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3145" y="1815725"/>
              <a:ext cx="3207133" cy="2757487"/>
            </a:xfrm>
            <a:prstGeom prst="rect">
              <a:avLst/>
            </a:prstGeom>
          </p:spPr>
        </p:pic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15725"/>
            <a:ext cx="6457950" cy="4229100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815359"/>
            <a:ext cx="6419850" cy="4210050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101" y="1815725"/>
            <a:ext cx="6448425" cy="422910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875" y="1830012"/>
            <a:ext cx="6438900" cy="4200525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264" y="1814150"/>
            <a:ext cx="6438900" cy="421005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214" y="1812423"/>
            <a:ext cx="6477000" cy="42100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696" y="1801437"/>
            <a:ext cx="6457950" cy="422910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8383960" y="1801437"/>
            <a:ext cx="3365501" cy="719146"/>
            <a:chOff x="5465962" y="2038873"/>
            <a:chExt cx="3365501" cy="719146"/>
          </a:xfrm>
        </p:grpSpPr>
        <p:sp>
          <p:nvSpPr>
            <p:cNvPr id="41" name="TextBox 40"/>
            <p:cNvSpPr txBox="1"/>
            <p:nvPr/>
          </p:nvSpPr>
          <p:spPr>
            <a:xfrm>
              <a:off x="5465962" y="2038873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연산 결과</a:t>
              </a:r>
              <a:r>
                <a:rPr lang="en-US" altLang="ko-KR" sz="140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en-US" altLang="ko-KR" sz="14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465962" y="2296354"/>
              <a:ext cx="3365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시행 횟수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: 28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내외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답에 가까울 수록 감소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시행 결과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: 354.68547K</a:t>
              </a:r>
              <a:endParaRPr lang="ko-KR" altLang="en-US" sz="12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3" name="그룹 42"/>
          <p:cNvGrpSpPr/>
          <p:nvPr/>
        </p:nvGrpSpPr>
        <p:grpSpPr>
          <a:xfrm>
            <a:off x="8383959" y="2611131"/>
            <a:ext cx="3365501" cy="903812"/>
            <a:chOff x="5465962" y="2038873"/>
            <a:chExt cx="3365501" cy="903812"/>
          </a:xfrm>
        </p:grpSpPr>
        <p:sp>
          <p:nvSpPr>
            <p:cNvPr id="44" name="TextBox 43"/>
            <p:cNvSpPr txBox="1"/>
            <p:nvPr/>
          </p:nvSpPr>
          <p:spPr>
            <a:xfrm>
              <a:off x="5465962" y="2038873"/>
              <a:ext cx="9861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다른 결과</a:t>
              </a:r>
              <a:r>
                <a:rPr lang="en-US" altLang="ko-KR" sz="140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?</a:t>
              </a:r>
              <a:endParaRPr lang="en-US" altLang="ko-KR" sz="14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65962" y="2296354"/>
              <a:ext cx="33655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지정 범위가 답을 포함하지 않을 경우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오답 도출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모든 해를 동시에 구할 수 없다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일정 범위를 넘어설 경우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다른 답을 도출한다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</p:txBody>
        </p:sp>
      </p:grpSp>
      <p:pic>
        <p:nvPicPr>
          <p:cNvPr id="19" name="그림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70" y="1812423"/>
            <a:ext cx="6162675" cy="4600575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130" y="1812423"/>
            <a:ext cx="6267450" cy="4572000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696" y="1806086"/>
            <a:ext cx="77152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/>
          <p:cNvSpPr txBox="1">
            <a:spLocks/>
          </p:cNvSpPr>
          <p:nvPr/>
        </p:nvSpPr>
        <p:spPr>
          <a:xfrm>
            <a:off x="152400" y="195672"/>
            <a:ext cx="4514850" cy="347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altLang="ko-KR" dirty="0" smtClean="0"/>
              <a:t>03 Newton-Raphson Method</a:t>
            </a:r>
            <a:endParaRPr lang="en-US" dirty="0"/>
          </a:p>
        </p:txBody>
      </p:sp>
      <p:sp>
        <p:nvSpPr>
          <p:cNvPr id="11" name="텍스트 개체 틀 12"/>
          <p:cNvSpPr txBox="1">
            <a:spLocks/>
          </p:cNvSpPr>
          <p:nvPr/>
        </p:nvSpPr>
        <p:spPr>
          <a:xfrm>
            <a:off x="499707" y="667810"/>
            <a:ext cx="9567005" cy="48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4000" kern="1200" baseline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altLang="ko-KR" sz="2400" dirty="0" smtClean="0"/>
              <a:t>Void newton(double a)</a:t>
            </a:r>
            <a:endParaRPr lang="en-US" sz="24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872343"/>
            <a:ext cx="7200000" cy="3436754"/>
          </a:xfrm>
          <a:prstGeom prst="rect">
            <a:avLst/>
          </a:prstGeom>
        </p:spPr>
      </p:pic>
      <p:grpSp>
        <p:nvGrpSpPr>
          <p:cNvPr id="36" name="그룹 35"/>
          <p:cNvGrpSpPr/>
          <p:nvPr/>
        </p:nvGrpSpPr>
        <p:grpSpPr>
          <a:xfrm>
            <a:off x="8462912" y="1872343"/>
            <a:ext cx="3365501" cy="3806086"/>
            <a:chOff x="8462912" y="1872343"/>
            <a:chExt cx="3365501" cy="3806086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62912" y="1872343"/>
              <a:ext cx="3207600" cy="2367054"/>
            </a:xfrm>
            <a:prstGeom prst="rect">
              <a:avLst/>
            </a:prstGeom>
          </p:spPr>
        </p:pic>
        <p:grpSp>
          <p:nvGrpSpPr>
            <p:cNvPr id="24" name="그룹 23"/>
            <p:cNvGrpSpPr/>
            <p:nvPr/>
          </p:nvGrpSpPr>
          <p:grpSpPr>
            <a:xfrm>
              <a:off x="8462912" y="4589951"/>
              <a:ext cx="3365501" cy="1088478"/>
              <a:chOff x="5465962" y="2038873"/>
              <a:chExt cx="3365501" cy="1088478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5465962" y="2038873"/>
                <a:ext cx="244464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400" dirty="0" smtClean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Newton-Raphson</a:t>
                </a:r>
                <a:r>
                  <a:rPr lang="en-US" altLang="ko-KR" sz="1400" dirty="0" smtClean="0">
                    <a:gradFill>
                      <a:gsLst>
                        <a:gs pos="0">
                          <a:schemeClr val="tx1">
                            <a:lumMod val="85000"/>
                            <a:lumOff val="15000"/>
                          </a:schemeClr>
                        </a:gs>
                        <a:gs pos="100000">
                          <a:schemeClr val="tx1">
                            <a:lumMod val="85000"/>
                            <a:lumOff val="1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 Method?</a:t>
                </a:r>
                <a:endParaRPr lang="en-US" altLang="ko-KR" sz="1400" dirty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65962" y="2296354"/>
                <a:ext cx="336550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(p</a:t>
                </a:r>
                <a:r>
                  <a:rPr lang="en-US" altLang="ko-KR" sz="7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0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-p</a:t>
                </a:r>
                <a:r>
                  <a:rPr lang="en-US" altLang="ko-KR" sz="7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1</a:t>
                </a:r>
                <a:r>
                  <a:rPr lang="en-US" altLang="ko-KR" sz="12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), f(p</a:t>
                </a:r>
                <a:r>
                  <a:rPr lang="en-US" altLang="ko-KR" sz="7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0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), </a:t>
                </a:r>
                <a:r>
                  <a:rPr lang="en-US" altLang="ko-KR" sz="12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f’(p</a:t>
                </a:r>
                <a:r>
                  <a:rPr lang="en-US" altLang="ko-KR" sz="700" dirty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0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)</a:t>
                </a:r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가 이루는 삼각형으로 유도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.</a:t>
                </a:r>
              </a:p>
              <a:p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예외처리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: T&gt;50,000 or T&lt;0</a:t>
                </a:r>
              </a:p>
              <a:p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연산 횟수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&lt;20</a:t>
                </a:r>
              </a:p>
              <a:p>
                <a:r>
                  <a:rPr lang="ko-KR" altLang="en-US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연산 결과</a:t>
                </a:r>
                <a:r>
                  <a:rPr lang="en-US" altLang="ko-KR" sz="1200" dirty="0" smtClean="0">
                    <a:gradFill>
                      <a:gsLst>
                        <a:gs pos="0">
                          <a:schemeClr val="tx1">
                            <a:lumMod val="65000"/>
                            <a:lumOff val="35000"/>
                          </a:schemeClr>
                        </a:gs>
                        <a:gs pos="100000">
                          <a:schemeClr val="tx1">
                            <a:lumMod val="65000"/>
                            <a:lumOff val="35000"/>
                          </a:schemeClr>
                        </a:gs>
                      </a:gsLst>
                      <a:lin ang="5400000" scaled="1"/>
                    </a:gradFill>
                    <a:latin typeface="나눔바른고딕" panose="020B0603020101020101" pitchFamily="50" charset="-127"/>
                    <a:ea typeface="나눔바른고딕" panose="020B0603020101020101" pitchFamily="50" charset="-127"/>
                  </a:rPr>
                  <a:t>: 354.685473K</a:t>
                </a:r>
                <a:endParaRPr lang="ko-KR" altLang="en-US" sz="12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872343"/>
            <a:ext cx="6477000" cy="421957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872343"/>
            <a:ext cx="6448425" cy="42100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737" y="1877105"/>
            <a:ext cx="6429375" cy="4219575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1881867"/>
            <a:ext cx="6477000" cy="42195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5737" y="1881868"/>
            <a:ext cx="6438900" cy="41910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024" y="1900916"/>
            <a:ext cx="6410325" cy="4210050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5737" y="1872342"/>
            <a:ext cx="6457950" cy="4219575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3831" y="1872341"/>
            <a:ext cx="6429375" cy="4191000"/>
          </a:xfrm>
          <a:prstGeom prst="rect">
            <a:avLst/>
          </a:prstGeom>
        </p:spPr>
      </p:pic>
      <p:grpSp>
        <p:nvGrpSpPr>
          <p:cNvPr id="32" name="그룹 31"/>
          <p:cNvGrpSpPr/>
          <p:nvPr/>
        </p:nvGrpSpPr>
        <p:grpSpPr>
          <a:xfrm>
            <a:off x="8462911" y="1910964"/>
            <a:ext cx="3365501" cy="1088478"/>
            <a:chOff x="5465962" y="2038873"/>
            <a:chExt cx="3365501" cy="1088478"/>
          </a:xfrm>
        </p:grpSpPr>
        <p:sp>
          <p:nvSpPr>
            <p:cNvPr id="33" name="TextBox 32"/>
            <p:cNvSpPr txBox="1"/>
            <p:nvPr/>
          </p:nvSpPr>
          <p:spPr>
            <a:xfrm>
              <a:off x="5465962" y="2038873"/>
              <a:ext cx="597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Error</a:t>
              </a:r>
              <a:endParaRPr lang="en-US" altLang="ko-KR" sz="1400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65962" y="2296354"/>
              <a:ext cx="33655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1. 828.40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과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828.41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을 기준으로 결과값이 달라짐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2. 830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은 계산 불가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3.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미분 값이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되는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1436.02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에서는 계산 불가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</a:p>
            <a:p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4.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접선의 기울기가 컴퓨터 기준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이 될 때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계산 불가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ko-KR" altLang="en-US" sz="12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pic>
        <p:nvPicPr>
          <p:cNvPr id="35" name="그림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212" y="1889736"/>
            <a:ext cx="6372225" cy="4143375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973" y="1900915"/>
            <a:ext cx="5372100" cy="3962400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0973" y="1884974"/>
            <a:ext cx="74199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2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2"/>
          <p:cNvSpPr txBox="1">
            <a:spLocks/>
          </p:cNvSpPr>
          <p:nvPr/>
        </p:nvSpPr>
        <p:spPr>
          <a:xfrm>
            <a:off x="152400" y="195672"/>
            <a:ext cx="4514850" cy="3474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altLang="ko-KR" dirty="0" smtClean="0"/>
              <a:t>04 Conclusion</a:t>
            </a:r>
            <a:endParaRPr lang="en-US" dirty="0"/>
          </a:p>
        </p:txBody>
      </p:sp>
      <p:sp>
        <p:nvSpPr>
          <p:cNvPr id="11" name="텍스트 개체 틀 12"/>
          <p:cNvSpPr txBox="1">
            <a:spLocks/>
          </p:cNvSpPr>
          <p:nvPr/>
        </p:nvSpPr>
        <p:spPr>
          <a:xfrm>
            <a:off x="499707" y="667810"/>
            <a:ext cx="9567005" cy="483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4000" kern="1200" baseline="0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lnSpc>
                <a:spcPct val="80000"/>
              </a:lnSpc>
            </a:pPr>
            <a:r>
              <a:rPr lang="en-US" sz="2400" dirty="0" smtClean="0"/>
              <a:t>Investigation &amp; Conclusion</a:t>
            </a:r>
            <a:endParaRPr lang="en-US" sz="2400" dirty="0"/>
          </a:p>
        </p:txBody>
      </p:sp>
      <p:grpSp>
        <p:nvGrpSpPr>
          <p:cNvPr id="19" name="그룹 18"/>
          <p:cNvGrpSpPr/>
          <p:nvPr/>
        </p:nvGrpSpPr>
        <p:grpSpPr>
          <a:xfrm>
            <a:off x="499706" y="3431374"/>
            <a:ext cx="9567005" cy="2196473"/>
            <a:chOff x="5465962" y="2038873"/>
            <a:chExt cx="3365501" cy="2196473"/>
          </a:xfrm>
        </p:grpSpPr>
        <p:sp>
          <p:nvSpPr>
            <p:cNvPr id="20" name="TextBox 19"/>
            <p:cNvSpPr txBox="1"/>
            <p:nvPr/>
          </p:nvSpPr>
          <p:spPr>
            <a:xfrm>
              <a:off x="5465962" y="2038873"/>
              <a:ext cx="678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예외 처리의 중요성</a:t>
              </a:r>
              <a:endParaRPr lang="en-US" altLang="ko-KR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465962" y="2296354"/>
              <a:ext cx="336550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범위 혹은 시작점이 답과 근접할 경우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연산 횟수가 감소한다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.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AutoNum type="arabicPeriod"/>
              </a:pP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동일한 구간일 경우를 가정하면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Newton-Raphson Method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의 접근 속도가 더 빠르다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.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dirty="0" smtClean="0"/>
            </a:p>
            <a:p>
              <a:pPr marL="228600" indent="-228600">
                <a:buFont typeface="+mj-lt"/>
                <a:buAutoNum type="arabicPeriod"/>
              </a:pP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답의 위치를 어림하여 적절한 범위를 설정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하는 것이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1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변수 방정식 풀이의 핵심이다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Log term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의 지수가 음수가 되거나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, vapor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식의 미분 값을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과 구분할 수 없는 경우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(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정밀도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)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가 존재하므로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3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번의 중요성이 더욱 강조된다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.</a:t>
              </a: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dirty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Bisection Method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의 기본인 </a:t>
              </a:r>
              <a:r>
                <a:rPr lang="ko-KR" altLang="en-US" sz="1200" dirty="0" err="1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중간값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 정리의 특성 상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양 끝 값의 부호가 같은 경우에는 적용할 수 없다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.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99706" y="1802557"/>
            <a:ext cx="9567005" cy="1457810"/>
            <a:chOff x="5465962" y="2038873"/>
            <a:chExt cx="3365501" cy="1457810"/>
          </a:xfrm>
        </p:grpSpPr>
        <p:sp>
          <p:nvSpPr>
            <p:cNvPr id="24" name="TextBox 23"/>
            <p:cNvSpPr txBox="1"/>
            <p:nvPr/>
          </p:nvSpPr>
          <p:spPr>
            <a:xfrm>
              <a:off x="5465962" y="2038873"/>
              <a:ext cx="359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gradFill>
                    <a:gsLst>
                      <a:gs pos="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Answers</a:t>
              </a:r>
              <a:endParaRPr lang="en-US" altLang="ko-KR" dirty="0"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5962" y="2296354"/>
              <a:ext cx="33655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AutoNum type="arabicPeriod"/>
              </a:pP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Bisection Method: 28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회 내외의 연산</a:t>
              </a:r>
              <a:r>
                <a:rPr lang="en-US" altLang="ko-KR" sz="1200" dirty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354.68547K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marL="228600" indent="-228600">
                <a:buAutoNum type="arabicPeriod"/>
              </a:pP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Newton-Raphson Method: 20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회 이내의 연산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, 354.685473K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  <a:p>
              <a:pPr marL="228600" indent="-228600">
                <a:buFont typeface="+mj-lt"/>
                <a:buAutoNum type="arabicPeriod"/>
              </a:pPr>
              <a:endParaRPr lang="en-US" altLang="ko-KR" sz="12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Newton-Raphson Method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가 더 효율적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, 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두 방법 모두 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graph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의 </a:t>
              </a:r>
              <a:r>
                <a:rPr lang="ko-KR" altLang="en-US" sz="1200" dirty="0" err="1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개형을</a:t>
              </a:r>
              <a:r>
                <a:rPr lang="ko-KR" altLang="en-US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 보고 적절한 범위를 정해주어야 답을 얻을 수 있다</a:t>
              </a:r>
              <a:r>
                <a:rPr lang="en-US" altLang="ko-KR" sz="1200" dirty="0" smtClean="0">
                  <a:gradFill>
                    <a:gsLst>
                      <a:gs pos="0">
                        <a:schemeClr val="tx1">
                          <a:lumMod val="65000"/>
                          <a:lumOff val="3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a typeface="나눔바른고딕" panose="020B0603020101020101" pitchFamily="50" charset="-127"/>
                </a:rPr>
                <a:t>.</a:t>
              </a:r>
              <a:endParaRPr lang="en-US" altLang="ko-KR" sz="1200" dirty="0" smtClean="0">
                <a:gradFill>
                  <a:gsLst>
                    <a:gs pos="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65000"/>
                        <a:lumOff val="35000"/>
                      </a:schemeClr>
                    </a:gs>
                  </a:gsLst>
                  <a:lin ang="5400000" scaled="1"/>
                </a:gradFill>
                <a:ea typeface="나눔바른고딕" panose="020B060302010102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97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프레젠테이션5" id="{6EE74710-E1A1-4F72-848B-A88354BBA95F}" vid="{4B8DC24C-1A01-4BE7-8EDA-6A755B601009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741</TotalTime>
  <Words>323</Words>
  <Application>Microsoft Office PowerPoint</Application>
  <PresentationFormat>와이드스크린</PresentationFormat>
  <Paragraphs>58</Paragraphs>
  <Slides>5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1" baseType="lpstr">
      <vt:lpstr>나눔바른고딕</vt:lpstr>
      <vt:lpstr>나눔스퀘어 Bold</vt:lpstr>
      <vt:lpstr>나눔스퀘어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 su Hwang</dc:creator>
  <cp:lastModifiedBy>한철희(신소재공학과)</cp:lastModifiedBy>
  <cp:revision>62</cp:revision>
  <dcterms:created xsi:type="dcterms:W3CDTF">2016-05-30T07:51:17Z</dcterms:created>
  <dcterms:modified xsi:type="dcterms:W3CDTF">2017-03-13T08:51:46Z</dcterms:modified>
</cp:coreProperties>
</file>