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73" r:id="rId6"/>
    <p:sldId id="275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72F27-E055-4A07-848B-A886101CEF94}" v="610" dt="2023-11-13T23:54:31.549"/>
    <p1510:client id="{579FB144-1B03-D145-A16F-3E5A405B7D77}" v="181" dt="2023-11-13T23:40:39.654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0704" autoAdjust="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 altLang="ko-KR"/>
              <a:t>SmartArt </a:t>
            </a:r>
            <a:r>
              <a:rPr lang="ko-KR" altLang="en-US"/>
              <a:t>그래픽을 추가하려면 아이콘을 클릭하십시오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콘텐츠 2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ko-KR" altLang="en-US"/>
              <a:t>차트를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ko-KR" altLang="en-US"/>
              <a:t>표를 추가하려면 아이콘을 클릭하십시오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/>
              <a:t>AMSE318 HW7 with 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49004547 Seokjee SHIN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18790F-C2B1-958A-375A-31356547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ore-CA" dirty="0"/>
              <a:t>Result</a:t>
            </a:r>
            <a:endParaRPr lang="ko-Kore-CA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9AB0DD-B62B-1D3A-C8F9-701BDC16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A105F6-EA1B-D9E1-49BC-5E813011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D77AA-C4FB-F2F1-D56B-7B3BFC40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F06935-7FF8-3805-D88C-F19855DB8CA9}"/>
                  </a:ext>
                </a:extLst>
              </p:cNvPr>
              <p:cNvSpPr txBox="1"/>
              <p:nvPr/>
            </p:nvSpPr>
            <p:spPr>
              <a:xfrm>
                <a:off x="2650106" y="1344334"/>
                <a:ext cx="6891788" cy="5725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(4)=4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−0.5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ko-KR" b="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 &amp;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n-US" altLang="ko-KR" dirty="0"/>
                  <a:t>interval = 1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F06935-7FF8-3805-D88C-F19855DB8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106" y="1344334"/>
                <a:ext cx="6891788" cy="572593"/>
              </a:xfrm>
              <a:prstGeom prst="rect">
                <a:avLst/>
              </a:prstGeom>
              <a:blipFill>
                <a:blip r:embed="rId2"/>
                <a:stretch>
                  <a:fillRect t="-6667" b="-24444"/>
                </a:stretch>
              </a:blipFill>
            </p:spPr>
            <p:txBody>
              <a:bodyPr/>
              <a:lstStyle/>
              <a:p>
                <a:r>
                  <a:rPr lang="ko-Kore-CA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40AAD140-D507-393C-BC94-E38669A27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12497"/>
              </p:ext>
            </p:extLst>
          </p:nvPr>
        </p:nvGraphicFramePr>
        <p:xfrm>
          <a:off x="565423" y="2206677"/>
          <a:ext cx="11061153" cy="32365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4882">
                  <a:extLst>
                    <a:ext uri="{9D8B030D-6E8A-4147-A177-3AD203B41FA5}">
                      <a16:colId xmlns:a16="http://schemas.microsoft.com/office/drawing/2014/main" val="3228429434"/>
                    </a:ext>
                  </a:extLst>
                </a:gridCol>
                <a:gridCol w="1453753">
                  <a:extLst>
                    <a:ext uri="{9D8B030D-6E8A-4147-A177-3AD203B41FA5}">
                      <a16:colId xmlns:a16="http://schemas.microsoft.com/office/drawing/2014/main" val="3171407740"/>
                    </a:ext>
                  </a:extLst>
                </a:gridCol>
                <a:gridCol w="1453753">
                  <a:extLst>
                    <a:ext uri="{9D8B030D-6E8A-4147-A177-3AD203B41FA5}">
                      <a16:colId xmlns:a16="http://schemas.microsoft.com/office/drawing/2014/main" val="448793553"/>
                    </a:ext>
                  </a:extLst>
                </a:gridCol>
                <a:gridCol w="1453753">
                  <a:extLst>
                    <a:ext uri="{9D8B030D-6E8A-4147-A177-3AD203B41FA5}">
                      <a16:colId xmlns:a16="http://schemas.microsoft.com/office/drawing/2014/main" val="705673113"/>
                    </a:ext>
                  </a:extLst>
                </a:gridCol>
                <a:gridCol w="1453753">
                  <a:extLst>
                    <a:ext uri="{9D8B030D-6E8A-4147-A177-3AD203B41FA5}">
                      <a16:colId xmlns:a16="http://schemas.microsoft.com/office/drawing/2014/main" val="3248671833"/>
                    </a:ext>
                  </a:extLst>
                </a:gridCol>
                <a:gridCol w="1453753">
                  <a:extLst>
                    <a:ext uri="{9D8B030D-6E8A-4147-A177-3AD203B41FA5}">
                      <a16:colId xmlns:a16="http://schemas.microsoft.com/office/drawing/2014/main" val="3705662817"/>
                    </a:ext>
                  </a:extLst>
                </a:gridCol>
                <a:gridCol w="1453753">
                  <a:extLst>
                    <a:ext uri="{9D8B030D-6E8A-4147-A177-3AD203B41FA5}">
                      <a16:colId xmlns:a16="http://schemas.microsoft.com/office/drawing/2014/main" val="2774223634"/>
                    </a:ext>
                  </a:extLst>
                </a:gridCol>
                <a:gridCol w="1453753">
                  <a:extLst>
                    <a:ext uri="{9D8B030D-6E8A-4147-A177-3AD203B41FA5}">
                      <a16:colId xmlns:a16="http://schemas.microsoft.com/office/drawing/2014/main" val="2148140010"/>
                    </a:ext>
                  </a:extLst>
                </a:gridCol>
              </a:tblGrid>
              <a:tr h="361311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Y_true</a:t>
                      </a:r>
                      <a:endParaRPr lang="ko-KR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Heun1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Heun15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Rk4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28342"/>
                  </a:ext>
                </a:extLst>
              </a:tr>
              <a:tr h="3613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Result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Error%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Result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Error%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Result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Error%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9529667"/>
                  </a:ext>
                </a:extLst>
              </a:tr>
              <a:tr h="5010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2.0000000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2.0000000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2.0000000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0.00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2.0000000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0.00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504190"/>
                  </a:ext>
                </a:extLst>
              </a:tr>
              <a:tr h="5010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6.1946314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6.7010818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8.18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6.3608655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2.68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6.2010371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0.10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651689"/>
                  </a:ext>
                </a:extLst>
              </a:tr>
              <a:tr h="5010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14.8439219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16.3197819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9.94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15.3022366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3.09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14.8624836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0.13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771904"/>
                  </a:ext>
                </a:extLst>
              </a:tr>
              <a:tr h="5010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33.6771718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37.1992489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10.5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34.7432761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3.17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33.7213480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0.13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0050559"/>
                  </a:ext>
                </a:extLst>
              </a:tr>
              <a:tr h="5010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75.3389626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83.3377673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10.6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77.7350962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3.18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75.4391720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0.13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38501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AAC6A06-C149-11EB-297B-D230BF963352}"/>
              </a:ext>
            </a:extLst>
          </p:cNvPr>
          <p:cNvSpPr txBox="1"/>
          <p:nvPr/>
        </p:nvSpPr>
        <p:spPr>
          <a:xfrm>
            <a:off x="565422" y="5732992"/>
            <a:ext cx="110611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As we increase the number of iteration, the error % decreases for the </a:t>
            </a:r>
            <a:r>
              <a:rPr lang="en-US" altLang="ko-KR" sz="1600" dirty="0" err="1"/>
              <a:t>Heun’s</a:t>
            </a:r>
            <a:r>
              <a:rPr lang="en-US" altLang="ko-KR" sz="1600" dirty="0"/>
              <a:t> method. Still, Rk4 method is much accurate than </a:t>
            </a:r>
            <a:r>
              <a:rPr lang="en-US" altLang="ko-KR" sz="1600" dirty="0" err="1"/>
              <a:t>Heun’s</a:t>
            </a:r>
            <a:r>
              <a:rPr lang="en-US" altLang="ko-KR" sz="1600" dirty="0"/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27743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18790F-C2B1-958A-375A-31356547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ore-CA" dirty="0"/>
              <a:t>Result</a:t>
            </a:r>
            <a:endParaRPr lang="ko-Kore-CA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9AB0DD-B62B-1D3A-C8F9-701BDC16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A105F6-EA1B-D9E1-49BC-5E813011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D77AA-C4FB-F2F1-D56B-7B3BFC40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F06935-7FF8-3805-D88C-F19855DB8CA9}"/>
                  </a:ext>
                </a:extLst>
              </p:cNvPr>
              <p:cNvSpPr txBox="1"/>
              <p:nvPr/>
            </p:nvSpPr>
            <p:spPr>
              <a:xfrm>
                <a:off x="2650106" y="1344334"/>
                <a:ext cx="6891788" cy="5725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(4)=4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−0.5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ko-K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 &amp;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F06935-7FF8-3805-D88C-F19855DB8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106" y="1344334"/>
                <a:ext cx="6891788" cy="572593"/>
              </a:xfrm>
              <a:prstGeom prst="rect">
                <a:avLst/>
              </a:prstGeom>
              <a:blipFill>
                <a:blip r:embed="rId2"/>
                <a:stretch>
                  <a:fillRect t="-1075" b="-107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40AAD140-D507-393C-BC94-E38669A27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26945"/>
              </p:ext>
            </p:extLst>
          </p:nvPr>
        </p:nvGraphicFramePr>
        <p:xfrm>
          <a:off x="565422" y="2195734"/>
          <a:ext cx="11061155" cy="330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9336">
                  <a:extLst>
                    <a:ext uri="{9D8B030D-6E8A-4147-A177-3AD203B41FA5}">
                      <a16:colId xmlns:a16="http://schemas.microsoft.com/office/drawing/2014/main" val="1861511932"/>
                    </a:ext>
                  </a:extLst>
                </a:gridCol>
                <a:gridCol w="819336">
                  <a:extLst>
                    <a:ext uri="{9D8B030D-6E8A-4147-A177-3AD203B41FA5}">
                      <a16:colId xmlns:a16="http://schemas.microsoft.com/office/drawing/2014/main" val="3228429434"/>
                    </a:ext>
                  </a:extLst>
                </a:gridCol>
                <a:gridCol w="1346069">
                  <a:extLst>
                    <a:ext uri="{9D8B030D-6E8A-4147-A177-3AD203B41FA5}">
                      <a16:colId xmlns:a16="http://schemas.microsoft.com/office/drawing/2014/main" val="3171407740"/>
                    </a:ext>
                  </a:extLst>
                </a:gridCol>
                <a:gridCol w="1346069">
                  <a:extLst>
                    <a:ext uri="{9D8B030D-6E8A-4147-A177-3AD203B41FA5}">
                      <a16:colId xmlns:a16="http://schemas.microsoft.com/office/drawing/2014/main" val="448793553"/>
                    </a:ext>
                  </a:extLst>
                </a:gridCol>
                <a:gridCol w="1346069">
                  <a:extLst>
                    <a:ext uri="{9D8B030D-6E8A-4147-A177-3AD203B41FA5}">
                      <a16:colId xmlns:a16="http://schemas.microsoft.com/office/drawing/2014/main" val="705673113"/>
                    </a:ext>
                  </a:extLst>
                </a:gridCol>
                <a:gridCol w="1346069">
                  <a:extLst>
                    <a:ext uri="{9D8B030D-6E8A-4147-A177-3AD203B41FA5}">
                      <a16:colId xmlns:a16="http://schemas.microsoft.com/office/drawing/2014/main" val="3248671833"/>
                    </a:ext>
                  </a:extLst>
                </a:gridCol>
                <a:gridCol w="1346069">
                  <a:extLst>
                    <a:ext uri="{9D8B030D-6E8A-4147-A177-3AD203B41FA5}">
                      <a16:colId xmlns:a16="http://schemas.microsoft.com/office/drawing/2014/main" val="3705662817"/>
                    </a:ext>
                  </a:extLst>
                </a:gridCol>
                <a:gridCol w="1346069">
                  <a:extLst>
                    <a:ext uri="{9D8B030D-6E8A-4147-A177-3AD203B41FA5}">
                      <a16:colId xmlns:a16="http://schemas.microsoft.com/office/drawing/2014/main" val="2774223634"/>
                    </a:ext>
                  </a:extLst>
                </a:gridCol>
                <a:gridCol w="1346069">
                  <a:extLst>
                    <a:ext uri="{9D8B030D-6E8A-4147-A177-3AD203B41FA5}">
                      <a16:colId xmlns:a16="http://schemas.microsoft.com/office/drawing/2014/main" val="2148140010"/>
                    </a:ext>
                  </a:extLst>
                </a:gridCol>
              </a:tblGrid>
              <a:tr h="333035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Y_true</a:t>
                      </a:r>
                      <a:endParaRPr lang="ko-KR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Heun1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Heun15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Rk4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28342"/>
                  </a:ext>
                </a:extLst>
              </a:tr>
              <a:tr h="3330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H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Result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Error%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Result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Error%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Result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Error%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9529667"/>
                  </a:ext>
                </a:extLst>
              </a:tr>
              <a:tr h="428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0.01</a:t>
                      </a:r>
                      <a:endParaRPr lang="ko-KR" altLang="en-US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75.3389626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75.3396709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9.40e-4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75.3392096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3.27e-4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75.3389626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1.35e-8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868923"/>
                  </a:ext>
                </a:extLst>
              </a:tr>
              <a:tr h="428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0.05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75.3389626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75.3567834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0.02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75.3453676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8.20e-3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75.3389632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8.50e-7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403997"/>
                  </a:ext>
                </a:extLst>
              </a:tr>
              <a:tr h="428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0.1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75.3389626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75.4108085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0.10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75.3636535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0.03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75.3389727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1.34e-5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385019"/>
                  </a:ext>
                </a:extLst>
              </a:tr>
              <a:tr h="428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0.5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77.2385235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2.52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75.9517054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0.81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75.3453361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8.46e-3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2832793"/>
                  </a:ext>
                </a:extLst>
              </a:tr>
              <a:tr h="428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83.3377673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10.6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77.7350962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3.18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75.4391720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0.13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3038222"/>
                  </a:ext>
                </a:extLst>
              </a:tr>
              <a:tr h="428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108.536186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44.1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84.1434191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11.7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76.7696647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1.90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1762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43D2190-D003-B923-7D50-933EEDF0A087}"/>
              </a:ext>
            </a:extLst>
          </p:cNvPr>
          <p:cNvSpPr txBox="1"/>
          <p:nvPr/>
        </p:nvSpPr>
        <p:spPr>
          <a:xfrm>
            <a:off x="565424" y="5714541"/>
            <a:ext cx="110611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As we increase the size of interval, the error % increases for all the methods. Still, Rk4 method is much accurate than </a:t>
            </a:r>
            <a:r>
              <a:rPr lang="en-US" altLang="ko-KR" sz="1600" dirty="0" err="1"/>
              <a:t>Heun’s</a:t>
            </a:r>
            <a:r>
              <a:rPr lang="en-US" altLang="ko-KR" sz="1600" dirty="0"/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196310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4" y="4155855"/>
            <a:ext cx="10925406" cy="1061506"/>
          </a:xfrm>
        </p:spPr>
        <p:txBody>
          <a:bodyPr/>
          <a:lstStyle/>
          <a:p>
            <a:pPr algn="r"/>
            <a:r>
              <a:rPr lang="en-US" dirty="0"/>
              <a:t>Conclusion of HW7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891" y="5217360"/>
            <a:ext cx="10925406" cy="113898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Rk4 method is significantly accurate and efficient</a:t>
            </a:r>
            <a:r>
              <a:rPr lang="en-US" sz="1600" dirty="0"/>
              <a:t> compared to </a:t>
            </a:r>
            <a:r>
              <a:rPr lang="en-US" sz="1600" dirty="0" err="1"/>
              <a:t>Heun’s</a:t>
            </a:r>
            <a:r>
              <a:rPr lang="en-US" sz="1600" dirty="0"/>
              <a:t> method.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Increasing the number of iteration or decreasing the size of interval helped </a:t>
            </a:r>
            <a:r>
              <a:rPr lang="en-US" sz="1600" dirty="0" err="1"/>
              <a:t>Heun’s</a:t>
            </a:r>
            <a:r>
              <a:rPr lang="en-US" sz="1600" dirty="0"/>
              <a:t> method to have smaller %error (max. order of 4), but if we apply same variation to Rk4 method, they have much improvements (max. order of 8).</a:t>
            </a:r>
            <a:endParaRPr lang="en-US" altLang="ko-KR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0550-EE65-43CE-B899-F421E742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ko-KR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E32A-1A8C-43D2-9C6E-12887B4D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AMSE318 HW7 WITH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B48B174-17D7-590E-B1BD-26AD0E0EF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94" y="689084"/>
            <a:ext cx="5400000" cy="399752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35967B4-F91F-F767-1B12-9FBDD628E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9084"/>
            <a:ext cx="5400000" cy="412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9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d690aca-bf72-48a3-b8d6-c5b440fbde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DB8703127B43924FAE33BD558229FAED" ma:contentTypeVersion="16" ma:contentTypeDescription="새 문서를 만듭니다." ma:contentTypeScope="" ma:versionID="9df5445966921d8937491e3cbbacbb2e">
  <xsd:schema xmlns:xsd="http://www.w3.org/2001/XMLSchema" xmlns:xs="http://www.w3.org/2001/XMLSchema" xmlns:p="http://schemas.microsoft.com/office/2006/metadata/properties" xmlns:ns3="9d690aca-bf72-48a3-b8d6-c5b440fbde69" xmlns:ns4="d8fd9385-3c48-4e41-b076-557c51b8b833" targetNamespace="http://schemas.microsoft.com/office/2006/metadata/properties" ma:root="true" ma:fieldsID="e5410450073c1d2056acd44ffe13b2d9" ns3:_="" ns4:_="">
    <xsd:import namespace="9d690aca-bf72-48a3-b8d6-c5b440fbde69"/>
    <xsd:import namespace="d8fd9385-3c48-4e41-b076-557c51b8b833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SystemTag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90aca-bf72-48a3-b8d6-c5b440fbde69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d9385-3c48-4e41-b076-557c51b8b83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17F9B5-A097-44C6-9E8A-6F65D534F822}">
  <ds:schemaRefs>
    <ds:schemaRef ds:uri="http://schemas.microsoft.com/office/2006/metadata/properties"/>
    <ds:schemaRef ds:uri="http://www.w3.org/2000/xmlns/"/>
    <ds:schemaRef ds:uri="9d690aca-bf72-48a3-b8d6-c5b440fbde69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1AEBA8-55C6-45C9-B32E-3F669A678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0027DC-3099-418B-835B-074109570D8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690aca-bf72-48a3-b8d6-c5b440fbde69"/>
    <ds:schemaRef ds:uri="d8fd9385-3c48-4e41-b076-557c51b8b83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0</TotalTime>
  <Words>296</Words>
  <Application>Microsoft Office PowerPoint</Application>
  <PresentationFormat>와이드스크린</PresentationFormat>
  <Paragraphs>129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 Math</vt:lpstr>
      <vt:lpstr>Tenorite</vt:lpstr>
      <vt:lpstr>Office 테마</vt:lpstr>
      <vt:lpstr>AMSE318 HW7 with python</vt:lpstr>
      <vt:lpstr>Result</vt:lpstr>
      <vt:lpstr>Result</vt:lpstr>
      <vt:lpstr>Conclusion of HW7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AMSE318 HW1-1 with python</dc:title>
  <dc:creator/>
  <cp:lastModifiedBy/>
  <cp:revision>10</cp:revision>
  <dcterms:created xsi:type="dcterms:W3CDTF">2023-09-06T15:34:39Z</dcterms:created>
  <dcterms:modified xsi:type="dcterms:W3CDTF">2023-11-13T23:54:32Z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0x010100DB8703127B43924FAE33BD558229FAED</vt:lpwstr>
  </property>
  <property fmtid="{D5CDD505-2E9C-101B-9397-08002B2CF9AE}" pid="3" name="MediaServiceImageTags">
    <vt:lpwstr/>
  </property>
</Properties>
</file>