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14480" y="4857760"/>
            <a:ext cx="7000924" cy="1071570"/>
          </a:xfrm>
        </p:spPr>
        <p:txBody>
          <a:bodyPr/>
          <a:lstStyle/>
          <a:p>
            <a:pPr algn="r"/>
            <a:r>
              <a:rPr lang="en-US" altLang="ko-KR" dirty="0" smtClean="0"/>
              <a:t>20071023</a:t>
            </a:r>
          </a:p>
          <a:p>
            <a:pPr algn="r"/>
            <a:r>
              <a:rPr lang="ko-KR" altLang="en-US" dirty="0" smtClean="0"/>
              <a:t>문현우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15370" cy="1571636"/>
          </a:xfrm>
        </p:spPr>
        <p:txBody>
          <a:bodyPr>
            <a:normAutofit/>
          </a:bodyPr>
          <a:lstStyle/>
          <a:p>
            <a:r>
              <a:rPr lang="en-US" altLang="ko-KR" sz="5400" dirty="0" smtClean="0"/>
              <a:t>Midterm </a:t>
            </a:r>
            <a:r>
              <a:rPr lang="ko-KR" altLang="en-US" sz="5400" dirty="0" smtClean="0"/>
              <a:t>과제</a:t>
            </a:r>
            <a:endParaRPr lang="ko-KR" altLang="en-US" sz="54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42910" y="2500306"/>
            <a:ext cx="8215370" cy="1571636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spc="50" dirty="0" smtClean="0">
                <a:ln w="6350">
                  <a:noFill/>
                </a:ln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  <a:latin typeface="Gill Sans MT"/>
                <a:ea typeface="맑은 고딕"/>
                <a:cs typeface="+mj-cs"/>
              </a:rPr>
              <a:t>Ps – </a:t>
            </a:r>
            <a:r>
              <a:rPr lang="en-US" altLang="ko-KR" sz="2400" spc="50" dirty="0" err="1" smtClean="0">
                <a:ln w="6350">
                  <a:noFill/>
                </a:ln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  <a:latin typeface="Gill Sans MT"/>
                <a:ea typeface="맑은 고딕"/>
                <a:cs typeface="+mj-cs"/>
              </a:rPr>
              <a:t>Tk</a:t>
            </a:r>
            <a:r>
              <a:rPr lang="en-US" altLang="ko-KR" sz="2400" spc="50" dirty="0" smtClean="0">
                <a:ln w="6350">
                  <a:noFill/>
                </a:ln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  <a:latin typeface="Gill Sans MT"/>
                <a:ea typeface="맑은 고딕"/>
                <a:cs typeface="+mj-cs"/>
              </a:rPr>
              <a:t> 2</a:t>
            </a:r>
            <a:r>
              <a:rPr lang="ko-KR" altLang="en-US" sz="2400" spc="50" dirty="0" err="1" smtClean="0">
                <a:ln w="6350">
                  <a:noFill/>
                </a:ln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  <a:latin typeface="Gill Sans MT"/>
                <a:ea typeface="맑은 고딕"/>
                <a:cs typeface="+mj-cs"/>
              </a:rPr>
              <a:t>원계</a:t>
            </a:r>
            <a:r>
              <a:rPr lang="ko-KR" altLang="en-US" sz="2400" spc="50" dirty="0" smtClean="0">
                <a:ln w="6350">
                  <a:noFill/>
                </a:ln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  <a:latin typeface="Gill Sans MT"/>
                <a:ea typeface="맑은 고딕"/>
                <a:cs typeface="+mj-cs"/>
              </a:rPr>
              <a:t> 상태도 그리기</a:t>
            </a:r>
            <a:endParaRPr kumimoji="0" lang="ko-KR" altLang="en-US" sz="2400" b="0" i="0" u="none" strike="noStrike" kern="1200" cap="none" spc="50" normalizeH="0" baseline="0" noProof="0" dirty="0">
              <a:ln w="6350">
                <a:noFill/>
              </a:ln>
              <a:solidFill>
                <a:schemeClr val="bg1"/>
              </a:solidFill>
              <a:effectLst>
                <a:glow rad="101600">
                  <a:schemeClr val="tx2"/>
                </a:glow>
              </a:effectLst>
              <a:uLnTx/>
              <a:uFillTx/>
              <a:latin typeface="Gill Sans MT"/>
              <a:ea typeface="맑은 고딕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Chemical Potentials</a:t>
            </a:r>
            <a:endParaRPr lang="ko-KR" altLang="en-US"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28805" y="1771650"/>
          <a:ext cx="8089900" cy="974725"/>
        </p:xfrm>
        <a:graphic>
          <a:graphicData uri="http://schemas.openxmlformats.org/presentationml/2006/ole">
            <p:oleObj spid="_x0000_s9220" name="Equation" r:id="rId3" imgW="3797280" imgH="4572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36743" y="2714620"/>
          <a:ext cx="8094662" cy="974725"/>
        </p:xfrm>
        <a:graphic>
          <a:graphicData uri="http://schemas.openxmlformats.org/presentationml/2006/ole">
            <p:oleObj spid="_x0000_s9221" name="Equation" r:id="rId4" imgW="3797280" imgH="4572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42844" y="3571876"/>
          <a:ext cx="7172325" cy="974725"/>
        </p:xfrm>
        <a:graphic>
          <a:graphicData uri="http://schemas.openxmlformats.org/presentationml/2006/ole">
            <p:oleObj spid="_x0000_s9222" name="Equation" r:id="rId5" imgW="3365280" imgH="4572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41319" y="4357694"/>
          <a:ext cx="8931275" cy="974725"/>
        </p:xfrm>
        <a:graphic>
          <a:graphicData uri="http://schemas.openxmlformats.org/presentationml/2006/ole">
            <p:oleObj spid="_x0000_s9223" name="Equation" r:id="rId6" imgW="4190760" imgH="45720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34734" y="5343542"/>
          <a:ext cx="6737350" cy="514350"/>
        </p:xfrm>
        <a:graphic>
          <a:graphicData uri="http://schemas.openxmlformats.org/presentationml/2006/ole">
            <p:oleObj spid="_x0000_s9224" name="Equation" r:id="rId7" imgW="3162240" imgH="24120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28776" y="6059510"/>
          <a:ext cx="4979988" cy="512762"/>
        </p:xfrm>
        <a:graphic>
          <a:graphicData uri="http://schemas.openxmlformats.org/presentationml/2006/ole">
            <p:oleObj spid="_x0000_s9225" name="Equation" r:id="rId8" imgW="23367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Equilibrium Equations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14282" y="1643074"/>
            <a:ext cx="8715436" cy="1643050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4282" y="3429000"/>
            <a:ext cx="8715436" cy="1643050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14282" y="5214974"/>
            <a:ext cx="8715436" cy="1643050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8596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Type1. Liquid - FCC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Type2. Liquid - </a:t>
            </a:r>
            <a:r>
              <a:rPr lang="en-US" altLang="ko-KR" dirty="0" smtClean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535782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Type3. FCC - </a:t>
            </a:r>
            <a:r>
              <a:rPr lang="en-US" altLang="ko-KR" dirty="0" smtClean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00298" y="2187567"/>
          <a:ext cx="2187217" cy="671078"/>
        </p:xfrm>
        <a:graphic>
          <a:graphicData uri="http://schemas.openxmlformats.org/presentationml/2006/ole">
            <p:oleObj spid="_x0000_s10242" name="Equation" r:id="rId3" imgW="787320" imgH="2412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025956" y="2186418"/>
          <a:ext cx="2046374" cy="671078"/>
        </p:xfrm>
        <a:graphic>
          <a:graphicData uri="http://schemas.openxmlformats.org/presentationml/2006/ole">
            <p:oleObj spid="_x0000_s10243" name="Equation" r:id="rId4" imgW="736560" imgH="2412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500298" y="3930653"/>
          <a:ext cx="2187575" cy="671513"/>
        </p:xfrm>
        <a:graphic>
          <a:graphicData uri="http://schemas.openxmlformats.org/presentationml/2006/ole">
            <p:oleObj spid="_x0000_s10244" name="Equation" r:id="rId5" imgW="787320" imgH="2412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026010" y="3929066"/>
          <a:ext cx="2046288" cy="671512"/>
        </p:xfrm>
        <a:graphic>
          <a:graphicData uri="http://schemas.openxmlformats.org/presentationml/2006/ole">
            <p:oleObj spid="_x0000_s10245" name="Equation" r:id="rId6" imgW="736560" imgH="24120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413000" y="5829300"/>
          <a:ext cx="2363788" cy="671513"/>
        </p:xfrm>
        <a:graphic>
          <a:graphicData uri="http://schemas.openxmlformats.org/presentationml/2006/ole">
            <p:oleObj spid="_x0000_s10246" name="Equation" r:id="rId7" imgW="850680" imgH="241200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992706" y="5827713"/>
          <a:ext cx="2222500" cy="671512"/>
        </p:xfrm>
        <a:graphic>
          <a:graphicData uri="http://schemas.openxmlformats.org/presentationml/2006/ole">
            <p:oleObj spid="_x0000_s10247" name="Equation" r:id="rId8" imgW="7999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53625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그림 4" descr="Yeah!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5"/>
            <a:ext cx="3571900" cy="2748637"/>
          </a:xfrm>
          <a:prstGeom prst="rect">
            <a:avLst/>
          </a:prstGeom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643315"/>
            <a:ext cx="3643338" cy="27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428564" y="6357934"/>
            <a:ext cx="2786114" cy="500066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Char char="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풀어서 나온 결과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643438" y="6357958"/>
            <a:ext cx="2786114" cy="500066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Char char="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정답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786610" cy="515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400" dirty="0" smtClean="0"/>
          </a:p>
          <a:p>
            <a:r>
              <a:rPr lang="ko-KR" altLang="en-US" sz="2400" dirty="0" smtClean="0"/>
              <a:t>회귀분석에서 </a:t>
            </a:r>
            <a:r>
              <a:rPr lang="en-US" altLang="ko-KR" sz="2400" dirty="0" smtClean="0"/>
              <a:t>r</a:t>
            </a:r>
            <a:r>
              <a:rPr lang="ko-KR" altLang="en-US" sz="2400" dirty="0" smtClean="0"/>
              <a:t>값의 한계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→흔히</a:t>
            </a:r>
            <a:r>
              <a:rPr lang="en-US" altLang="ko-KR" sz="2400" dirty="0" smtClean="0"/>
              <a:t>,  r </a:t>
            </a:r>
            <a:r>
              <a:rPr lang="ko-KR" altLang="en-US" sz="2400" dirty="0" smtClean="0"/>
              <a:t>값이 높으면 </a:t>
            </a:r>
            <a:r>
              <a:rPr lang="en-US" altLang="ko-KR" sz="2400" dirty="0" smtClean="0"/>
              <a:t>linear fit</a:t>
            </a:r>
            <a:r>
              <a:rPr lang="ko-KR" altLang="en-US" sz="2400" dirty="0" smtClean="0"/>
              <a:t>이 잘됐다고 생각하지만</a:t>
            </a:r>
            <a:r>
              <a:rPr lang="en-US" altLang="ko-KR" sz="2400" dirty="0" smtClean="0"/>
              <a:t>, 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en-US" altLang="ko-KR" sz="2400" dirty="0" smtClean="0"/>
              <a:t>fitting</a:t>
            </a:r>
            <a:r>
              <a:rPr lang="ko-KR" altLang="en-US" sz="2400" dirty="0" smtClean="0"/>
              <a:t>된 직선의 기울기가 작으면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	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fitting</a:t>
            </a:r>
            <a:r>
              <a:rPr lang="ko-KR" altLang="en-US" sz="2400" dirty="0" smtClean="0"/>
              <a:t>이 잘 됐더라도 </a:t>
            </a:r>
            <a:r>
              <a:rPr lang="en-US" altLang="ko-KR" sz="2400" dirty="0" smtClean="0"/>
              <a:t>r</a:t>
            </a:r>
            <a:r>
              <a:rPr lang="ko-KR" altLang="en-US" sz="2400" dirty="0" smtClean="0"/>
              <a:t>값은 작을 수 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구하는 순서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Excess Gibbs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선형 회귀분석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Gibbs Energy</a:t>
            </a:r>
            <a:r>
              <a:rPr lang="ko-KR" altLang="en-US" dirty="0" smtClean="0"/>
              <a:t>식</a:t>
            </a:r>
            <a:r>
              <a:rPr lang="ko-KR" altLang="en-US" dirty="0" smtClean="0"/>
              <a:t>을</a:t>
            </a:r>
            <a:r>
              <a:rPr lang="ko-KR" altLang="en-US" dirty="0" smtClean="0"/>
              <a:t> 완성하고 </a:t>
            </a:r>
            <a:r>
              <a:rPr lang="en-US" altLang="ko-KR" dirty="0" smtClean="0"/>
              <a:t>chemical potential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열역학 배경지식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평형 시 물질마다 각 </a:t>
            </a:r>
            <a:r>
              <a:rPr lang="en-US" altLang="ko-KR" dirty="0" smtClean="0"/>
              <a:t>phase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chemical potential</a:t>
            </a:r>
            <a:r>
              <a:rPr lang="ko-KR" altLang="en-US" dirty="0" smtClean="0"/>
              <a:t>이 같다고 둔 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식 풀기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(Matrix inverse, Newton’s Methods)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785918" y="1714512"/>
            <a:ext cx="5572164" cy="4286256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Free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(Liquid)</a:t>
            </a:r>
            <a:endParaRPr lang="ko-KR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6926" y="6170613"/>
          <a:ext cx="7761288" cy="560387"/>
        </p:xfrm>
        <a:graphic>
          <a:graphicData uri="http://schemas.openxmlformats.org/presentationml/2006/ole">
            <p:oleObj spid="_x0000_s1026" name="Equation" r:id="rId3" imgW="334008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16225" y="4200525"/>
          <a:ext cx="3556000" cy="1528763"/>
        </p:xfrm>
        <a:graphic>
          <a:graphicData uri="http://schemas.openxmlformats.org/presentationml/2006/ole">
            <p:oleObj spid="_x0000_s1027" name="Equation" r:id="rId4" imgW="1676160" imgH="660240" progId="Equation.3">
              <p:embed/>
            </p:oleObj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2714644" y="2000240"/>
            <a:ext cx="3643306" cy="57150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in HW#6(Liquid)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55875" y="2786063"/>
          <a:ext cx="4032250" cy="1143000"/>
        </p:xfrm>
        <a:graphic>
          <a:graphicData uri="http://schemas.openxmlformats.org/presentationml/2006/ole">
            <p:oleObj spid="_x0000_s1028" name="Equation" r:id="rId5" imgW="1612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857224" y="1643074"/>
            <a:ext cx="7358114" cy="4214818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Free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(FCC)</a:t>
            </a:r>
            <a:endParaRPr lang="ko-KR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6452" y="6057900"/>
          <a:ext cx="7823200" cy="558800"/>
        </p:xfrm>
        <a:graphic>
          <a:graphicData uri="http://schemas.openxmlformats.org/presentationml/2006/ole">
            <p:oleObj spid="_x0000_s3074" name="Equation" r:id="rId3" imgW="336528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85918" y="4071942"/>
          <a:ext cx="5548313" cy="1527175"/>
        </p:xfrm>
        <a:graphic>
          <a:graphicData uri="http://schemas.openxmlformats.org/presentationml/2006/ole">
            <p:oleObj spid="_x0000_s3075" name="Equation" r:id="rId4" imgW="2616120" imgH="660240" progId="Equation.3">
              <p:embed/>
            </p:oleObj>
          </a:graphicData>
        </a:graphic>
      </p:graphicFrame>
      <p:sp>
        <p:nvSpPr>
          <p:cNvPr id="9" name="내용 개체 틀 2"/>
          <p:cNvSpPr txBox="1">
            <a:spLocks/>
          </p:cNvSpPr>
          <p:nvPr/>
        </p:nvSpPr>
        <p:spPr>
          <a:xfrm>
            <a:off x="3609964" y="1785926"/>
            <a:ext cx="1819292" cy="57150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in FCC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571604" y="2643182"/>
          <a:ext cx="6000750" cy="1174750"/>
        </p:xfrm>
        <a:graphic>
          <a:graphicData uri="http://schemas.openxmlformats.org/presentationml/2006/ole">
            <p:oleObj spid="_x0000_s3077" name="Equation" r:id="rId5" imgW="2400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Free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(FCC)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47" y="2071678"/>
            <a:ext cx="355282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3421210" cy="263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286256"/>
            <a:ext cx="3415597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857224" y="1643074"/>
            <a:ext cx="7358114" cy="4214818"/>
          </a:xfrm>
          <a:prstGeom prst="roundRect">
            <a:avLst/>
          </a:prstGeom>
          <a:solidFill>
            <a:srgbClr val="00B050">
              <a:alpha val="83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Free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</a:t>
            </a:r>
            <a:r>
              <a:rPr lang="en-US" altLang="ko-KR" dirty="0" smtClean="0"/>
              <a:t>B</a:t>
            </a:r>
            <a:r>
              <a:rPr lang="en-US" altLang="ko-KR" dirty="0" smtClean="0"/>
              <a:t>CC)</a:t>
            </a:r>
            <a:endParaRPr lang="ko-KR" alt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79563" y="6057900"/>
          <a:ext cx="5875337" cy="558800"/>
        </p:xfrm>
        <a:graphic>
          <a:graphicData uri="http://schemas.openxmlformats.org/presentationml/2006/ole">
            <p:oleObj spid="_x0000_s5122" name="Equation" r:id="rId3" imgW="252720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85918" y="4071942"/>
          <a:ext cx="5548313" cy="1527175"/>
        </p:xfrm>
        <a:graphic>
          <a:graphicData uri="http://schemas.openxmlformats.org/presentationml/2006/ole">
            <p:oleObj spid="_x0000_s5123" name="Equation" r:id="rId4" imgW="2616120" imgH="660240" progId="Equation.3">
              <p:embed/>
            </p:oleObj>
          </a:graphicData>
        </a:graphic>
      </p:graphicFrame>
      <p:sp>
        <p:nvSpPr>
          <p:cNvPr id="9" name="내용 개체 틀 2"/>
          <p:cNvSpPr txBox="1">
            <a:spLocks/>
          </p:cNvSpPr>
          <p:nvPr/>
        </p:nvSpPr>
        <p:spPr>
          <a:xfrm>
            <a:off x="3609964" y="1785926"/>
            <a:ext cx="1819292" cy="571504"/>
          </a:xfrm>
          <a:prstGeom prst="rect">
            <a:avLst/>
          </a:prstGeom>
        </p:spPr>
        <p:txBody>
          <a:bodyPr vert="horz" rtlCol="0">
            <a:noAutofit/>
          </a:bodyPr>
          <a:lstStyle/>
          <a:p>
            <a:pPr marL="342900" marR="0" lvl="0" indent="-342900" algn="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None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in BCC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571604" y="2643182"/>
          <a:ext cx="6000750" cy="1174750"/>
        </p:xfrm>
        <a:graphic>
          <a:graphicData uri="http://schemas.openxmlformats.org/presentationml/2006/ole">
            <p:oleObj spid="_x0000_s5124" name="Equation" r:id="rId5" imgW="2400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Free Energy </a:t>
            </a:r>
            <a:r>
              <a:rPr lang="ko-KR" altLang="en-US" dirty="0" smtClean="0"/>
              <a:t>구하기</a:t>
            </a:r>
            <a:r>
              <a:rPr lang="en-US" altLang="ko-KR" dirty="0" smtClean="0"/>
              <a:t>(BCC)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34956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71612"/>
            <a:ext cx="3500462" cy="259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210502"/>
            <a:ext cx="3500462" cy="264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BCC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r</a:t>
            </a:r>
            <a:r>
              <a:rPr lang="ko-KR" altLang="en-US" dirty="0" smtClean="0"/>
              <a:t>값이 작은 이유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79629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785926"/>
            <a:ext cx="5676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83844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2857496"/>
            <a:ext cx="2571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857356" y="614364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기울기가 작으므로 </a:t>
            </a:r>
            <a:endParaRPr lang="ko-KR" altLang="en-US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984625" y="6072188"/>
          <a:ext cx="1063625" cy="530225"/>
        </p:xfrm>
        <a:graphic>
          <a:graphicData uri="http://schemas.openxmlformats.org/presentationml/2006/ole">
            <p:oleObj spid="_x0000_s7174" name="Equation" r:id="rId7" imgW="457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Gibbs Energy equations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0066"/>
          </a:xfrm>
        </p:spPr>
        <p:txBody>
          <a:bodyPr>
            <a:normAutofit/>
          </a:bodyPr>
          <a:lstStyle/>
          <a:p>
            <a:r>
              <a:rPr lang="ko-KR" altLang="en-US" sz="2000" dirty="0" smtClean="0"/>
              <a:t>구한 </a:t>
            </a:r>
            <a:r>
              <a:rPr lang="en-US" altLang="ko-KR" sz="2000" dirty="0" smtClean="0"/>
              <a:t>Gibbs Energy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Excess term</a:t>
            </a:r>
            <a:r>
              <a:rPr lang="ko-KR" altLang="en-US" sz="2000" dirty="0" smtClean="0"/>
              <a:t>으로 완전한 </a:t>
            </a:r>
            <a:r>
              <a:rPr lang="en-US" altLang="ko-KR" sz="2000" dirty="0" smtClean="0"/>
              <a:t>Gibbs Energy</a:t>
            </a:r>
            <a:r>
              <a:rPr lang="ko-KR" altLang="en-US" sz="2000" dirty="0" smtClean="0"/>
              <a:t>의 식을 만든다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-14256" y="2143116"/>
          <a:ext cx="9158288" cy="2001837"/>
        </p:xfrm>
        <a:graphic>
          <a:graphicData uri="http://schemas.openxmlformats.org/presentationml/2006/ole">
            <p:oleObj spid="_x0000_s8194" name="Equation" r:id="rId3" imgW="5435280" imgH="1193760" progId="Equation.3">
              <p:embed/>
            </p:oleObj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214282" y="4786322"/>
            <a:ext cx="8715436" cy="500066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8000"/>
              <a:buFont typeface="Wingdings 2"/>
              <a:buChar char="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아래의 식으로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Chemical Potential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/>
                <a:ea typeface="맑은 고딕"/>
                <a:cs typeface="Gill Sans MT"/>
              </a:rPr>
              <a:t>의 식을 만든다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/>
              <a:ea typeface="맑은 고딕"/>
              <a:cs typeface="Gill Sans MT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676525" y="5445145"/>
          <a:ext cx="2362200" cy="912813"/>
        </p:xfrm>
        <a:graphic>
          <a:graphicData uri="http://schemas.openxmlformats.org/presentationml/2006/ole">
            <p:oleObj spid="_x0000_s8195" name="Equation" r:id="rId4" imgW="1117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산</Template>
  <TotalTime>197</TotalTime>
  <Words>163</Words>
  <Application>Microsoft Office PowerPoint</Application>
  <PresentationFormat>화면 슬라이드 쇼(4:3)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Mountain</vt:lpstr>
      <vt:lpstr>Microsoft Equation 3.0</vt:lpstr>
      <vt:lpstr>Midterm 과제</vt:lpstr>
      <vt:lpstr>구하는 순서</vt:lpstr>
      <vt:lpstr>Excess Free Energy 구하기(Liquid)</vt:lpstr>
      <vt:lpstr>Excess Free Energy 구하기(FCC)</vt:lpstr>
      <vt:lpstr>Excess Free Energy 구하기(FCC)</vt:lpstr>
      <vt:lpstr>Excess Free Energy 구하기(BCC)</vt:lpstr>
      <vt:lpstr>Excess Free Energy 구하기(BCC)</vt:lpstr>
      <vt:lpstr>BCC에서 r값이 작은 이유</vt:lpstr>
      <vt:lpstr>Gibbs Energy equations</vt:lpstr>
      <vt:lpstr>Chemical Potentials</vt:lpstr>
      <vt:lpstr>Equilibrium Equations</vt:lpstr>
      <vt:lpstr>Results</vt:lpstr>
      <vt:lpstr>Results</vt:lpstr>
      <vt:lpstr>고찰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과제</dc:title>
  <dc:creator>Microsoft Corporation</dc:creator>
  <cp:lastModifiedBy>Just</cp:lastModifiedBy>
  <cp:revision>22</cp:revision>
  <dcterms:created xsi:type="dcterms:W3CDTF">2006-10-05T04:04:58Z</dcterms:created>
  <dcterms:modified xsi:type="dcterms:W3CDTF">2009-11-02T12:00:36Z</dcterms:modified>
</cp:coreProperties>
</file>