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772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87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69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14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961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43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10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81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7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73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10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1224-CCB6-4EA2-90E7-6D7D9B7BE5E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9488-6120-4675-809E-A94CD425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22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89954" y="0"/>
            <a:ext cx="8902045" cy="2432115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400" dirty="0"/>
              <a:t>강의실 내부의 열역학적 조건 </a:t>
            </a:r>
            <a:r>
              <a:rPr lang="en-US" altLang="ko-KR" sz="1400" dirty="0"/>
              <a:t>(</a:t>
            </a:r>
            <a:r>
              <a:rPr lang="ko-KR" altLang="en-US" sz="1400" dirty="0"/>
              <a:t>온도</a:t>
            </a:r>
            <a:r>
              <a:rPr lang="en-US" altLang="ko-KR" sz="1400" dirty="0"/>
              <a:t>, </a:t>
            </a:r>
            <a:r>
              <a:rPr lang="ko-KR" altLang="en-US" sz="1400" dirty="0"/>
              <a:t>압력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en-US" altLang="ko-KR" sz="1400" dirty="0"/>
              <a:t>H20 </a:t>
            </a:r>
            <a:r>
              <a:rPr lang="ko-KR" altLang="en-US" sz="1400" dirty="0"/>
              <a:t>상태도 위에 대략적으로 표시하시오</a:t>
            </a:r>
            <a:r>
              <a:rPr lang="en-US" altLang="ko-KR" sz="1400" dirty="0"/>
              <a:t>. </a:t>
            </a:r>
            <a:r>
              <a:rPr lang="ko-KR" altLang="en-US" sz="1400" dirty="0"/>
              <a:t>현 강의실의 열역학적 조건 하에서 </a:t>
            </a:r>
            <a:r>
              <a:rPr lang="en-US" altLang="ko-KR" sz="1400" dirty="0"/>
              <a:t>H20</a:t>
            </a:r>
            <a:r>
              <a:rPr lang="ko-KR" altLang="en-US" sz="1400" dirty="0"/>
              <a:t>의 가장 안정한 상태는 고체</a:t>
            </a:r>
            <a:r>
              <a:rPr lang="en-US" altLang="ko-KR" sz="1400" dirty="0"/>
              <a:t>, </a:t>
            </a:r>
            <a:r>
              <a:rPr lang="ko-KR" altLang="en-US" sz="1400" dirty="0"/>
              <a:t>액체</a:t>
            </a:r>
            <a:r>
              <a:rPr lang="en-US" altLang="ko-KR" sz="1400" dirty="0"/>
              <a:t>, </a:t>
            </a:r>
            <a:r>
              <a:rPr lang="ko-KR" altLang="en-US" sz="1400" dirty="0"/>
              <a:t>기체 중 어느 것일까</a:t>
            </a:r>
            <a:r>
              <a:rPr lang="en-US" altLang="ko-KR" sz="1400" dirty="0"/>
              <a:t>?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ko-KR" altLang="en-US" sz="1400" dirty="0"/>
              <a:t>열역학적 조간 하에 </a:t>
            </a:r>
            <a:r>
              <a:rPr lang="en-US" altLang="ko-KR" sz="1400" dirty="0"/>
              <a:t>H20</a:t>
            </a:r>
            <a:r>
              <a:rPr lang="ko-KR" altLang="en-US" sz="1400" dirty="0"/>
              <a:t>의 가장 안정한 상태는 액체이다</a:t>
            </a:r>
            <a:r>
              <a:rPr lang="en-US" altLang="ko-KR" sz="1400" dirty="0" smtClean="0"/>
              <a:t>. (</a:t>
            </a:r>
            <a:r>
              <a:rPr lang="ko-KR" altLang="en-US" sz="1400" dirty="0" smtClean="0"/>
              <a:t>파란 원</a:t>
            </a:r>
            <a:r>
              <a:rPr lang="en-US" altLang="ko-KR" sz="1400" dirty="0" smtClean="0"/>
              <a:t>) </a:t>
            </a:r>
            <a:r>
              <a:rPr lang="ko-KR" altLang="en-US" sz="1400" dirty="0"/>
              <a:t>하지만 실내에서 빨래가 마르는 것은 증발 현상과 관계가 있다</a:t>
            </a:r>
            <a:r>
              <a:rPr lang="en-US" altLang="ko-KR" sz="1400" dirty="0"/>
              <a:t>. </a:t>
            </a:r>
            <a:r>
              <a:rPr lang="ko-KR" altLang="en-US" sz="1400" dirty="0"/>
              <a:t>증발이란 </a:t>
            </a:r>
            <a:r>
              <a:rPr lang="en-US" altLang="ko-KR" sz="1400" dirty="0"/>
              <a:t>1</a:t>
            </a:r>
            <a:r>
              <a:rPr lang="ko-KR" altLang="en-US" sz="1400" dirty="0"/>
              <a:t>기압 하에서 액체가 </a:t>
            </a:r>
            <a:r>
              <a:rPr lang="en-US" altLang="ko-KR" sz="1400" dirty="0"/>
              <a:t>100</a:t>
            </a:r>
            <a:r>
              <a:rPr lang="ko-KR" altLang="en-US" sz="1400" dirty="0"/>
              <a:t>도가 되지 않더라도 액체의 표면에서 기화가 일어나는 현상인데 증발의 원인은 포화수증기량과 관계가 있다</a:t>
            </a:r>
            <a:r>
              <a:rPr lang="en-US" altLang="ko-KR" sz="1400" dirty="0"/>
              <a:t>. </a:t>
            </a:r>
            <a:r>
              <a:rPr lang="ko-KR" altLang="en-US" sz="1400" dirty="0"/>
              <a:t>즉 상대습도가 </a:t>
            </a:r>
            <a:r>
              <a:rPr lang="en-US" altLang="ko-KR" sz="1400" dirty="0"/>
              <a:t>100%</a:t>
            </a:r>
            <a:r>
              <a:rPr lang="ko-KR" altLang="en-US" sz="1400" dirty="0"/>
              <a:t>가 되지 않는 상화에서 공기는 각각의 온도에서 단위 부피당 포함할 수 있는 최대의 </a:t>
            </a:r>
            <a:r>
              <a:rPr lang="ko-KR" altLang="en-US" sz="1400" dirty="0" err="1"/>
              <a:t>수증기량을</a:t>
            </a:r>
            <a:r>
              <a:rPr lang="ko-KR" altLang="en-US" sz="1400" dirty="0"/>
              <a:t> 포함하지 않으면 공기가 수증기를 더 포함할 수 있으므로 액체 표면에서 기화가 일어나는 것이다</a:t>
            </a:r>
            <a:r>
              <a:rPr lang="en-US" altLang="ko-KR" sz="1400" dirty="0"/>
              <a:t>. </a:t>
            </a:r>
            <a:endParaRPr lang="ko-KR" altLang="en-US" sz="1400" dirty="0"/>
          </a:p>
          <a:p>
            <a:pPr>
              <a:lnSpc>
                <a:spcPct val="150000"/>
              </a:lnSpc>
            </a:pPr>
            <a:endParaRPr lang="ko-KR" altLang="en-US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650"/>
            <a:ext cx="3340200" cy="2049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512" y="2230535"/>
            <a:ext cx="118023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400" dirty="0" smtClean="0"/>
              <a:t>산에서 밥이 설익는 문제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ko-KR" altLang="en-US" sz="1400" dirty="0"/>
              <a:t>물질은 고유 증기압을 가지고 있는데 이 증기압은 온도가 올라갈수록 높아진다</a:t>
            </a:r>
            <a:r>
              <a:rPr lang="en-US" altLang="ko-KR" sz="1400" dirty="0"/>
              <a:t>. </a:t>
            </a:r>
            <a:r>
              <a:rPr lang="ko-KR" altLang="en-US" sz="1400" dirty="0"/>
              <a:t>증기압이 외부의 압력과 같을 때 끓는 현상이 일어나는데 이때의 온도를 끓는점이라고 한다</a:t>
            </a:r>
            <a:r>
              <a:rPr lang="en-US" altLang="ko-KR" sz="1400" dirty="0"/>
              <a:t>. </a:t>
            </a:r>
            <a:r>
              <a:rPr lang="ko-KR" altLang="en-US" sz="1400" dirty="0"/>
              <a:t>높은 산에 올라가면 압력이 낮아지기 때문에 끓는점이 낮아지게 된다</a:t>
            </a:r>
            <a:r>
              <a:rPr lang="en-US" altLang="ko-KR" sz="1400" dirty="0"/>
              <a:t>. </a:t>
            </a:r>
            <a:r>
              <a:rPr lang="ko-KR" altLang="en-US" sz="1400" dirty="0"/>
              <a:t>압력이 높으면 분자간의 결합이 기체에서는 압력에 많은 영향을 받으므로 그 결합이 압력이 높을수록 더 단단해 진다</a:t>
            </a:r>
            <a:r>
              <a:rPr lang="en-US" altLang="ko-KR" sz="1400" dirty="0"/>
              <a:t>. </a:t>
            </a:r>
            <a:r>
              <a:rPr lang="ko-KR" altLang="en-US" sz="1400" dirty="0"/>
              <a:t>따라서 압력이 높으면 물이 결합하고 더욱 단단해 지기 때문에 그 결합을 깨려면 더 높은 에너지가 필요하기 때문에 끓는점이 높아지고 반대로 압력이 낮아지면 결합이 느슨해져서 낮은 온도로 결합을 깰 수 있기 때문에 끓는점이 낮아진다</a:t>
            </a:r>
            <a:r>
              <a:rPr lang="en-US" altLang="ko-KR" sz="1400" dirty="0"/>
              <a:t>. 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ko-KR" altLang="en-US" sz="1400" dirty="0"/>
              <a:t>해결책 </a:t>
            </a:r>
            <a:r>
              <a:rPr lang="en-US" altLang="ko-KR" sz="1400" dirty="0"/>
              <a:t>: </a:t>
            </a:r>
            <a:r>
              <a:rPr lang="ko-KR" altLang="en-US" sz="1400" dirty="0"/>
              <a:t>높은 산에서 밥을 지을 때에는 평지보다 더 많은 양의 물을 부어야 하며 기압을 높이기 위해 냄비 위에 무거운 돌을 올려놓는다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ko-KR" altLang="en-US" sz="1400" dirty="0"/>
              <a:t>늦가을 자동차를 운전하면 유리창에 김 서림이 </a:t>
            </a:r>
            <a:r>
              <a:rPr lang="ko-KR" altLang="en-US" sz="1400" dirty="0" smtClean="0"/>
              <a:t>문제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ko-KR" altLang="en-US" sz="1400" dirty="0" smtClean="0"/>
              <a:t>늦가을 </a:t>
            </a:r>
            <a:r>
              <a:rPr lang="ko-KR" altLang="en-US" sz="1400" dirty="0"/>
              <a:t>자동차 내부와 외부 사이에 온도 차가 생겨 유리 안쪽에 서리가 끼는 현상이 자주 발생한다</a:t>
            </a:r>
            <a:r>
              <a:rPr lang="en-US" altLang="ko-KR" sz="1400" dirty="0"/>
              <a:t>. </a:t>
            </a:r>
            <a:r>
              <a:rPr lang="ko-KR" altLang="en-US" sz="1400" dirty="0"/>
              <a:t>공기 중의 수증기가 낮은 기온에 응결된 것</a:t>
            </a:r>
            <a:r>
              <a:rPr lang="en-US" altLang="ko-KR" sz="1400" dirty="0"/>
              <a:t>. </a:t>
            </a:r>
            <a:r>
              <a:rPr lang="ko-KR" altLang="en-US" sz="1400" dirty="0"/>
              <a:t>조금 더 정확히 말하면 주위 공기가 이슬점 이하이고 단단한 물체의 표면이 섭씨 영도 이하일 때 표면에서 발생하는 흰 가루 모양의 얼음을 서리라고 한다</a:t>
            </a:r>
            <a:r>
              <a:rPr lang="en-US" altLang="ko-KR" sz="1400" dirty="0"/>
              <a:t>. </a:t>
            </a:r>
            <a:r>
              <a:rPr lang="ko-KR" altLang="en-US" sz="1400" dirty="0"/>
              <a:t>따뜻한 공기가 유리면에 닿으면</a:t>
            </a:r>
            <a:r>
              <a:rPr lang="en-US" altLang="ko-KR" sz="1400" dirty="0"/>
              <a:t>, </a:t>
            </a:r>
            <a:r>
              <a:rPr lang="ko-KR" altLang="en-US" sz="1400" dirty="0"/>
              <a:t>따뜻한 공기 속에 섞여 있는 수증기가 냉각 되어서 물방울이 되어 따뜻한 공기 쪽에 물방울이 맺히는 </a:t>
            </a:r>
            <a:r>
              <a:rPr lang="ko-KR" altLang="en-US" sz="1400" dirty="0" smtClean="0"/>
              <a:t>것이다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이럴 </a:t>
            </a:r>
            <a:r>
              <a:rPr lang="ko-KR" altLang="en-US" sz="1400" dirty="0"/>
              <a:t>때는 창문 안쪽을 차갑게 하거나</a:t>
            </a:r>
            <a:r>
              <a:rPr lang="en-US" altLang="ko-KR" sz="1400" dirty="0"/>
              <a:t>, </a:t>
            </a:r>
            <a:r>
              <a:rPr lang="ko-KR" altLang="en-US" sz="1400" dirty="0"/>
              <a:t>창문 바깥쪽을 따뜻하게 하는 방법으로 서리를 없앨 수 있다</a:t>
            </a:r>
            <a:r>
              <a:rPr lang="en-US" altLang="ko-KR" sz="1400" dirty="0"/>
              <a:t>. </a:t>
            </a:r>
            <a:r>
              <a:rPr lang="ko-KR" altLang="en-US" sz="1400" dirty="0"/>
              <a:t>즉 창 쪽으로 에어컨 바람이 나오게 하는 것이 현명하다</a:t>
            </a:r>
            <a:r>
              <a:rPr lang="en-US" altLang="ko-KR" sz="1400" dirty="0"/>
              <a:t>. </a:t>
            </a:r>
            <a:endParaRPr lang="ko-KR" altLang="en-US" sz="1400" dirty="0"/>
          </a:p>
          <a:p>
            <a:endParaRPr lang="ko-KR" altLang="en-US" sz="1400" dirty="0"/>
          </a:p>
        </p:txBody>
      </p:sp>
      <p:sp>
        <p:nvSpPr>
          <p:cNvPr id="7" name="순서도: 연결자 6"/>
          <p:cNvSpPr/>
          <p:nvPr/>
        </p:nvSpPr>
        <p:spPr>
          <a:xfrm>
            <a:off x="2083325" y="409221"/>
            <a:ext cx="207390" cy="2506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82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327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김희진</dc:creator>
  <cp:lastModifiedBy>김희진</cp:lastModifiedBy>
  <cp:revision>1</cp:revision>
  <dcterms:created xsi:type="dcterms:W3CDTF">2017-02-27T11:39:55Z</dcterms:created>
  <dcterms:modified xsi:type="dcterms:W3CDTF">2017-02-27T11:47:15Z</dcterms:modified>
</cp:coreProperties>
</file>