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1" r:id="rId4"/>
    <p:sldId id="263" r:id="rId5"/>
    <p:sldId id="271" r:id="rId6"/>
    <p:sldId id="270" r:id="rId7"/>
    <p:sldId id="266" r:id="rId8"/>
    <p:sldId id="267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49548;&#51116;&#49688;&#52824;&#54644;&#49437;\premid\liquid_ac.tx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scatterChart>
        <c:scatterStyle val="lineMarker"/>
        <c:ser>
          <c:idx val="1"/>
          <c:order val="1"/>
          <c:spPr>
            <a:ln w="28575">
              <a:noFill/>
            </a:ln>
          </c:spPr>
          <c:marker>
            <c:symbol val="star"/>
            <c:size val="5"/>
          </c:marker>
          <c:xVal>
            <c:numRef>
              <c:f>liquid_ac!$D$1:$D$39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7.5000000000000011E-2</c:v>
                </c:pt>
                <c:pt idx="3">
                  <c:v>0.1</c:v>
                </c:pt>
                <c:pt idx="4">
                  <c:v>0.125</c:v>
                </c:pt>
                <c:pt idx="5">
                  <c:v>0.15000000000000005</c:v>
                </c:pt>
                <c:pt idx="6">
                  <c:v>0.17500000000000004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0.3000000000000001</c:v>
                </c:pt>
                <c:pt idx="12">
                  <c:v>0.32500000000000012</c:v>
                </c:pt>
                <c:pt idx="13">
                  <c:v>0.35000000000000009</c:v>
                </c:pt>
                <c:pt idx="14">
                  <c:v>0.37500000000000011</c:v>
                </c:pt>
                <c:pt idx="15">
                  <c:v>0.4</c:v>
                </c:pt>
                <c:pt idx="16">
                  <c:v>0.42500000000000016</c:v>
                </c:pt>
                <c:pt idx="17">
                  <c:v>0.45</c:v>
                </c:pt>
                <c:pt idx="18">
                  <c:v>0.47500000000000009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0.57500000000000018</c:v>
                </c:pt>
                <c:pt idx="23">
                  <c:v>0.6000000000000002</c:v>
                </c:pt>
                <c:pt idx="24">
                  <c:v>0.62500000000000022</c:v>
                </c:pt>
                <c:pt idx="25">
                  <c:v>0.65000000000000024</c:v>
                </c:pt>
                <c:pt idx="26">
                  <c:v>0.67500000000000038</c:v>
                </c:pt>
                <c:pt idx="27">
                  <c:v>0.70000000000000018</c:v>
                </c:pt>
                <c:pt idx="28">
                  <c:v>0.7250000000000002</c:v>
                </c:pt>
                <c:pt idx="29">
                  <c:v>0.75000000000000022</c:v>
                </c:pt>
                <c:pt idx="30">
                  <c:v>0.77500000000000024</c:v>
                </c:pt>
                <c:pt idx="31">
                  <c:v>0.8</c:v>
                </c:pt>
                <c:pt idx="32">
                  <c:v>0.82500000000000018</c:v>
                </c:pt>
                <c:pt idx="33">
                  <c:v>0.8500000000000002</c:v>
                </c:pt>
                <c:pt idx="34">
                  <c:v>0.87500000000000022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0.95000000000000018</c:v>
                </c:pt>
                <c:pt idx="38">
                  <c:v>0.9750000000000002</c:v>
                </c:pt>
              </c:numCache>
            </c:numRef>
          </c:xVal>
          <c:yVal>
            <c:numRef>
              <c:f>liquid_ac!$E$1:$E$39</c:f>
              <c:numCache>
                <c:formatCode>0.00E+00</c:formatCode>
                <c:ptCount val="39"/>
                <c:pt idx="0">
                  <c:v>3.0634576726791835E-2</c:v>
                </c:pt>
                <c:pt idx="1">
                  <c:v>5.9595313775993392E-2</c:v>
                </c:pt>
                <c:pt idx="2">
                  <c:v>8.7131481479327894E-2</c:v>
                </c:pt>
                <c:pt idx="3">
                  <c:v>0.1134633609885046</c:v>
                </c:pt>
                <c:pt idx="4">
                  <c:v>0.13878615037445671</c:v>
                </c:pt>
                <c:pt idx="5">
                  <c:v>0.16327327140569531</c:v>
                </c:pt>
                <c:pt idx="6">
                  <c:v>0.18707916912771499</c:v>
                </c:pt>
                <c:pt idx="7">
                  <c:v>0.21034168077102566</c:v>
                </c:pt>
                <c:pt idx="8">
                  <c:v>0.2331840376896207</c:v>
                </c:pt>
                <c:pt idx="9">
                  <c:v>0.25571655346630956</c:v>
                </c:pt>
                <c:pt idx="10">
                  <c:v>0.27803804260705722</c:v>
                </c:pt>
                <c:pt idx="11">
                  <c:v>0.30023700705308265</c:v>
                </c:pt>
                <c:pt idx="12">
                  <c:v>0.32239262180005607</c:v>
                </c:pt>
                <c:pt idx="13">
                  <c:v>0.34457554601216572</c:v>
                </c:pt>
                <c:pt idx="14">
                  <c:v>0.36684858197983605</c:v>
                </c:pt>
                <c:pt idx="15">
                  <c:v>0.38926720095094708</c:v>
                </c:pt>
                <c:pt idx="16">
                  <c:v>0.41187995215061712</c:v>
                </c:pt>
                <c:pt idx="17">
                  <c:v>0.43472876909914482</c:v>
                </c:pt>
                <c:pt idx="18">
                  <c:v>0.45784918556409782</c:v>
                </c:pt>
                <c:pt idx="19">
                  <c:v>0.48127047207686208</c:v>
                </c:pt>
                <c:pt idx="20">
                  <c:v>0.50501570285336539</c:v>
                </c:pt>
                <c:pt idx="21">
                  <c:v>0.52910176213900229</c:v>
                </c:pt>
                <c:pt idx="22">
                  <c:v>0.55353929841150529</c:v>
                </c:pt>
                <c:pt idx="23">
                  <c:v>0.57833263449050332</c:v>
                </c:pt>
                <c:pt idx="24">
                  <c:v>0.60347964139034393</c:v>
                </c:pt>
                <c:pt idx="25">
                  <c:v>0.62897158368790973</c:v>
                </c:pt>
                <c:pt idx="26">
                  <c:v>0.65479294423577228</c:v>
                </c:pt>
                <c:pt idx="27">
                  <c:v>0.68092123621037914</c:v>
                </c:pt>
                <c:pt idx="28">
                  <c:v>0.70732681072256909</c:v>
                </c:pt>
                <c:pt idx="29">
                  <c:v>0.73397266851095266</c:v>
                </c:pt>
                <c:pt idx="30">
                  <c:v>0.76081428456429789</c:v>
                </c:pt>
                <c:pt idx="31">
                  <c:v>0.78779945485283642</c:v>
                </c:pt>
                <c:pt idx="32">
                  <c:v>0.81486817466500161</c:v>
                </c:pt>
                <c:pt idx="33">
                  <c:v>0.84195255831901483</c:v>
                </c:pt>
                <c:pt idx="34">
                  <c:v>0.86897681022030682</c:v>
                </c:pt>
                <c:pt idx="35">
                  <c:v>0.89585725733738342</c:v>
                </c:pt>
                <c:pt idx="36">
                  <c:v>0.92250245314129753</c:v>
                </c:pt>
                <c:pt idx="37">
                  <c:v>0.94881336286808193</c:v>
                </c:pt>
                <c:pt idx="38">
                  <c:v>0.97468363959070625</c:v>
                </c:pt>
              </c:numCache>
            </c:numRef>
          </c:yVal>
        </c:ser>
        <c:ser>
          <c:idx val="0"/>
          <c:order val="0"/>
          <c:spPr>
            <a:ln w="28575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liquid_ac!$A$1:$A$39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7.5000000000000011E-2</c:v>
                </c:pt>
                <c:pt idx="3">
                  <c:v>0.1</c:v>
                </c:pt>
                <c:pt idx="4">
                  <c:v>0.125</c:v>
                </c:pt>
                <c:pt idx="5">
                  <c:v>0.15000000000000005</c:v>
                </c:pt>
                <c:pt idx="6">
                  <c:v>0.17500000000000004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0.3000000000000001</c:v>
                </c:pt>
                <c:pt idx="12">
                  <c:v>0.32500000000000012</c:v>
                </c:pt>
                <c:pt idx="13">
                  <c:v>0.35000000000000009</c:v>
                </c:pt>
                <c:pt idx="14">
                  <c:v>0.37500000000000011</c:v>
                </c:pt>
                <c:pt idx="15">
                  <c:v>0.4</c:v>
                </c:pt>
                <c:pt idx="16">
                  <c:v>0.42500000000000016</c:v>
                </c:pt>
                <c:pt idx="17">
                  <c:v>0.45</c:v>
                </c:pt>
                <c:pt idx="18">
                  <c:v>0.47500000000000009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0.57500000000000018</c:v>
                </c:pt>
                <c:pt idx="23">
                  <c:v>0.6000000000000002</c:v>
                </c:pt>
                <c:pt idx="24">
                  <c:v>0.62500000000000022</c:v>
                </c:pt>
                <c:pt idx="25">
                  <c:v>0.65000000000000024</c:v>
                </c:pt>
                <c:pt idx="26">
                  <c:v>0.67500000000000038</c:v>
                </c:pt>
                <c:pt idx="27">
                  <c:v>0.70000000000000018</c:v>
                </c:pt>
                <c:pt idx="28">
                  <c:v>0.7250000000000002</c:v>
                </c:pt>
                <c:pt idx="29">
                  <c:v>0.75000000000000022</c:v>
                </c:pt>
                <c:pt idx="30">
                  <c:v>0.77500000000000024</c:v>
                </c:pt>
                <c:pt idx="31">
                  <c:v>0.8</c:v>
                </c:pt>
                <c:pt idx="32">
                  <c:v>0.82500000000000018</c:v>
                </c:pt>
                <c:pt idx="33">
                  <c:v>0.8500000000000002</c:v>
                </c:pt>
                <c:pt idx="34">
                  <c:v>0.87500000000000022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0.95000000000000018</c:v>
                </c:pt>
                <c:pt idx="38">
                  <c:v>0.9750000000000002</c:v>
                </c:pt>
              </c:numCache>
            </c:numRef>
          </c:xVal>
          <c:yVal>
            <c:numRef>
              <c:f>liquid_ac!$B$1:$B$39</c:f>
              <c:numCache>
                <c:formatCode>0.00E+00</c:formatCode>
                <c:ptCount val="39"/>
                <c:pt idx="0">
                  <c:v>3.0619000000000007E-2</c:v>
                </c:pt>
                <c:pt idx="1">
                  <c:v>5.9569000000000018E-2</c:v>
                </c:pt>
                <c:pt idx="2">
                  <c:v>8.7099000000000024E-2</c:v>
                </c:pt>
                <c:pt idx="3">
                  <c:v>0.11342000000000002</c:v>
                </c:pt>
                <c:pt idx="4">
                  <c:v>0.13875000000000001</c:v>
                </c:pt>
                <c:pt idx="5">
                  <c:v>0.16322999999999999</c:v>
                </c:pt>
                <c:pt idx="6">
                  <c:v>0.18704000000000007</c:v>
                </c:pt>
                <c:pt idx="7">
                  <c:v>0.21031000000000005</c:v>
                </c:pt>
                <c:pt idx="8">
                  <c:v>0.23316000000000001</c:v>
                </c:pt>
                <c:pt idx="9">
                  <c:v>0.25569999999999998</c:v>
                </c:pt>
                <c:pt idx="10">
                  <c:v>0.27802000000000016</c:v>
                </c:pt>
                <c:pt idx="11">
                  <c:v>0.30023</c:v>
                </c:pt>
                <c:pt idx="12">
                  <c:v>0.32239000000000012</c:v>
                </c:pt>
                <c:pt idx="13">
                  <c:v>0.34458000000000011</c:v>
                </c:pt>
                <c:pt idx="14">
                  <c:v>0.36686000000000013</c:v>
                </c:pt>
                <c:pt idx="15">
                  <c:v>0.38929000000000002</c:v>
                </c:pt>
                <c:pt idx="16">
                  <c:v>0.41191000000000011</c:v>
                </c:pt>
                <c:pt idx="17">
                  <c:v>0.43476000000000009</c:v>
                </c:pt>
                <c:pt idx="18">
                  <c:v>0.45788000000000012</c:v>
                </c:pt>
                <c:pt idx="19">
                  <c:v>0.48131000000000013</c:v>
                </c:pt>
                <c:pt idx="20">
                  <c:v>0.50505999999999973</c:v>
                </c:pt>
                <c:pt idx="21">
                  <c:v>0.52915000000000001</c:v>
                </c:pt>
                <c:pt idx="22">
                  <c:v>0.55359000000000003</c:v>
                </c:pt>
                <c:pt idx="23">
                  <c:v>0.57838000000000001</c:v>
                </c:pt>
                <c:pt idx="24">
                  <c:v>0.60353000000000001</c:v>
                </c:pt>
                <c:pt idx="25">
                  <c:v>0.62902000000000025</c:v>
                </c:pt>
                <c:pt idx="26">
                  <c:v>0.65484000000000031</c:v>
                </c:pt>
                <c:pt idx="27">
                  <c:v>0.68096000000000001</c:v>
                </c:pt>
                <c:pt idx="28">
                  <c:v>0.70735999999999999</c:v>
                </c:pt>
                <c:pt idx="29">
                  <c:v>0.73401000000000005</c:v>
                </c:pt>
                <c:pt idx="30">
                  <c:v>0.76084000000000029</c:v>
                </c:pt>
                <c:pt idx="31">
                  <c:v>0.78781999999999996</c:v>
                </c:pt>
                <c:pt idx="32">
                  <c:v>0.81489000000000023</c:v>
                </c:pt>
                <c:pt idx="33">
                  <c:v>0.84197000000000022</c:v>
                </c:pt>
                <c:pt idx="34">
                  <c:v>0.86899000000000026</c:v>
                </c:pt>
                <c:pt idx="35">
                  <c:v>0.89585999999999999</c:v>
                </c:pt>
                <c:pt idx="36">
                  <c:v>0.92249999999999999</c:v>
                </c:pt>
                <c:pt idx="37">
                  <c:v>0.94881000000000004</c:v>
                </c:pt>
                <c:pt idx="38">
                  <c:v>0.97468000000000021</c:v>
                </c:pt>
              </c:numCache>
            </c:numRef>
          </c:yVal>
        </c:ser>
        <c:axId val="123645312"/>
        <c:axId val="129114880"/>
      </c:scatterChart>
      <c:valAx>
        <c:axId val="123645312"/>
        <c:scaling>
          <c:orientation val="minMax"/>
        </c:scaling>
        <c:axPos val="b"/>
        <c:numFmt formatCode="0.00E+00" sourceLinked="1"/>
        <c:tickLblPos val="nextTo"/>
        <c:crossAx val="129114880"/>
        <c:crosses val="autoZero"/>
        <c:crossBetween val="midCat"/>
      </c:valAx>
      <c:valAx>
        <c:axId val="129114880"/>
        <c:scaling>
          <c:orientation val="minMax"/>
        </c:scaling>
        <c:axPos val="l"/>
        <c:majorGridlines/>
        <c:numFmt formatCode="0.00E+00" sourceLinked="1"/>
        <c:tickLblPos val="nextTo"/>
        <c:crossAx val="123645312"/>
        <c:crosses val="autoZero"/>
        <c:crossBetween val="midCat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26.wmf"/><Relationship Id="rId7" Type="http://schemas.openxmlformats.org/officeDocument/2006/relationships/image" Target="../media/image9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2017-04-19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2017-04-19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2017-04-19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DA14-3AEE-43F7-874C-DE786CCCB37F}" type="datetimeFigureOut">
              <a:rPr lang="ko-KR" altLang="en-US" smtClean="0"/>
              <a:pPr/>
              <a:t>2017-04-19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7.emf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chart" Target="../charts/chart1.xml"/><Relationship Id="rId4" Type="http://schemas.openxmlformats.org/officeDocument/2006/relationships/oleObject" Target="../embeddings/oleObject2.bin"/><Relationship Id="rId9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ko-KR" altLang="en-US" sz="7200" dirty="0" smtClean="0">
                <a:latin typeface="배달의민족 한나" pitchFamily="2" charset="-127"/>
                <a:ea typeface="배달의민족 한나" pitchFamily="2" charset="-127"/>
              </a:rPr>
              <a:t>소재수치해석</a:t>
            </a:r>
            <a:r>
              <a:rPr lang="en-US" altLang="ko-KR" sz="7200" dirty="0" smtClean="0">
                <a:latin typeface="배달의민족 한나" pitchFamily="2" charset="-127"/>
                <a:ea typeface="배달의민족 한나" pitchFamily="2" charset="-127"/>
              </a:rPr>
              <a:t/>
            </a:r>
            <a:br>
              <a:rPr lang="en-US" altLang="ko-KR" sz="7200" dirty="0" smtClean="0">
                <a:latin typeface="배달의민족 한나" pitchFamily="2" charset="-127"/>
                <a:ea typeface="배달의민족 한나" pitchFamily="2" charset="-127"/>
              </a:rPr>
            </a:br>
            <a:r>
              <a:rPr lang="en-US" altLang="ko-KR" sz="7200" dirty="0" smtClean="0">
                <a:latin typeface="배달의민족 한나" pitchFamily="2" charset="-127"/>
                <a:ea typeface="배달의민족 한나" pitchFamily="2" charset="-127"/>
              </a:rPr>
              <a:t>MIDTERM</a:t>
            </a:r>
            <a:endParaRPr lang="ko-KR" altLang="en-US" sz="7200" dirty="0"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 smtClean="0"/>
              <a:t>20140850</a:t>
            </a:r>
          </a:p>
          <a:p>
            <a:pPr algn="r"/>
            <a:r>
              <a:rPr lang="ko-KR" altLang="en-US" sz="2400" b="1" dirty="0" smtClean="0"/>
              <a:t>신소재공학과 김민정</a:t>
            </a:r>
            <a:endParaRPr lang="ko-KR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3. </a:t>
            </a:r>
            <a:r>
              <a:rPr lang="en-US" altLang="ko-KR" dirty="0" err="1" smtClean="0">
                <a:latin typeface="배달의민족 한나" pitchFamily="2" charset="-127"/>
                <a:ea typeface="배달의민족 한나" pitchFamily="2" charset="-127"/>
              </a:rPr>
              <a:t>Peritectic</a:t>
            </a:r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 Point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412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5576" y="458112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grpSp>
        <p:nvGrpSpPr>
          <p:cNvPr id="8" name="그룹 7"/>
          <p:cNvGrpSpPr/>
          <p:nvPr/>
        </p:nvGrpSpPr>
        <p:grpSpPr>
          <a:xfrm>
            <a:off x="1505743" y="1997198"/>
            <a:ext cx="1914129" cy="927746"/>
            <a:chOff x="2123728" y="1781174"/>
            <a:chExt cx="1914129" cy="927746"/>
          </a:xfrm>
        </p:grpSpPr>
        <p:graphicFrame>
          <p:nvGraphicFramePr>
            <p:cNvPr id="6" name="개체 5"/>
            <p:cNvGraphicFramePr>
              <a:graphicFrameLocks noChangeAspect="1"/>
            </p:cNvGraphicFramePr>
            <p:nvPr/>
          </p:nvGraphicFramePr>
          <p:xfrm>
            <a:off x="2168525" y="1781174"/>
            <a:ext cx="1869332" cy="423689"/>
          </p:xfrm>
          <a:graphic>
            <a:graphicData uri="http://schemas.openxmlformats.org/presentationml/2006/ole">
              <p:oleObj spid="_x0000_s26626" name="수식" r:id="rId3" imgW="1066680" imgH="241200" progId="Equation.3">
                <p:embed/>
              </p:oleObj>
            </a:graphicData>
          </a:graphic>
        </p:graphicFrame>
        <p:graphicFrame>
          <p:nvGraphicFramePr>
            <p:cNvPr id="26627" name="Object 3"/>
            <p:cNvGraphicFramePr>
              <a:graphicFrameLocks noChangeAspect="1"/>
            </p:cNvGraphicFramePr>
            <p:nvPr/>
          </p:nvGraphicFramePr>
          <p:xfrm>
            <a:off x="2123728" y="2276872"/>
            <a:ext cx="1906212" cy="432048"/>
          </p:xfrm>
          <a:graphic>
            <a:graphicData uri="http://schemas.openxmlformats.org/presentationml/2006/ole">
              <p:oleObj spid="_x0000_s26627" name="수식" r:id="rId4" imgW="1066680" imgH="241200" progId="Equation.3">
                <p:embed/>
              </p:oleObj>
            </a:graphicData>
          </a:graphic>
        </p:graphicFrame>
      </p:grpSp>
      <p:grpSp>
        <p:nvGrpSpPr>
          <p:cNvPr id="14" name="그룹 13"/>
          <p:cNvGrpSpPr/>
          <p:nvPr/>
        </p:nvGrpSpPr>
        <p:grpSpPr>
          <a:xfrm>
            <a:off x="4139952" y="2420888"/>
            <a:ext cx="3556295" cy="3271206"/>
            <a:chOff x="4932040" y="2596410"/>
            <a:chExt cx="3556295" cy="3271206"/>
          </a:xfrm>
        </p:grpSpPr>
        <p:sp>
          <p:nvSpPr>
            <p:cNvPr id="12" name="TextBox 1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112980" y="3356992"/>
              <a:ext cx="3169393" cy="2510624"/>
            </a:xfrm>
            <a:prstGeom prst="rect">
              <a:avLst/>
            </a:prstGeom>
            <a:blipFill rotWithShape="0">
              <a:blip r:embed="rId5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ko-KR" altLang="en-US">
                  <a:noFill/>
                </a:rPr>
                <a:t> </a:t>
              </a:r>
            </a:p>
          </p:txBody>
        </p:sp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32040" y="2596410"/>
              <a:ext cx="3556295" cy="544558"/>
            </a:xfrm>
            <a:prstGeom prst="rect">
              <a:avLst/>
            </a:prstGeom>
          </p:spPr>
        </p:pic>
      </p:grpSp>
      <p:grpSp>
        <p:nvGrpSpPr>
          <p:cNvPr id="19" name="그룹 18"/>
          <p:cNvGrpSpPr/>
          <p:nvPr/>
        </p:nvGrpSpPr>
        <p:grpSpPr>
          <a:xfrm>
            <a:off x="1475656" y="3501008"/>
            <a:ext cx="2088232" cy="2079923"/>
            <a:chOff x="2082304" y="3213100"/>
            <a:chExt cx="1637209" cy="1719883"/>
          </a:xfrm>
        </p:grpSpPr>
        <p:graphicFrame>
          <p:nvGraphicFramePr>
            <p:cNvPr id="26628" name="Object 4"/>
            <p:cNvGraphicFramePr>
              <a:graphicFrameLocks noChangeAspect="1"/>
            </p:cNvGraphicFramePr>
            <p:nvPr/>
          </p:nvGraphicFramePr>
          <p:xfrm>
            <a:off x="2112963" y="3213100"/>
            <a:ext cx="1603375" cy="423863"/>
          </p:xfrm>
          <a:graphic>
            <a:graphicData uri="http://schemas.openxmlformats.org/presentationml/2006/ole">
              <p:oleObj spid="_x0000_s26628" name="수식" r:id="rId7" imgW="914400" imgH="241200" progId="Equation.3">
                <p:embed/>
              </p:oleObj>
            </a:graphicData>
          </a:graphic>
        </p:graphicFrame>
        <p:graphicFrame>
          <p:nvGraphicFramePr>
            <p:cNvPr id="26629" name="Object 5"/>
            <p:cNvGraphicFramePr>
              <a:graphicFrameLocks noChangeAspect="1"/>
            </p:cNvGraphicFramePr>
            <p:nvPr/>
          </p:nvGraphicFramePr>
          <p:xfrm>
            <a:off x="2093913" y="3652838"/>
            <a:ext cx="1625600" cy="423862"/>
          </p:xfrm>
          <a:graphic>
            <a:graphicData uri="http://schemas.openxmlformats.org/presentationml/2006/ole">
              <p:oleObj spid="_x0000_s26629" name="수식" r:id="rId8" imgW="927000" imgH="241200" progId="Equation.3">
                <p:embed/>
              </p:oleObj>
            </a:graphicData>
          </a:graphic>
        </p:graphicFrame>
        <p:graphicFrame>
          <p:nvGraphicFramePr>
            <p:cNvPr id="26631" name="Object 7"/>
            <p:cNvGraphicFramePr>
              <a:graphicFrameLocks noChangeAspect="1"/>
            </p:cNvGraphicFramePr>
            <p:nvPr/>
          </p:nvGraphicFramePr>
          <p:xfrm>
            <a:off x="2082304" y="4077072"/>
            <a:ext cx="1625600" cy="423863"/>
          </p:xfrm>
          <a:graphic>
            <a:graphicData uri="http://schemas.openxmlformats.org/presentationml/2006/ole">
              <p:oleObj spid="_x0000_s26631" name="수식" r:id="rId9" imgW="927000" imgH="241200" progId="Equation.3">
                <p:embed/>
              </p:oleObj>
            </a:graphicData>
          </a:graphic>
        </p:graphicFrame>
        <p:graphicFrame>
          <p:nvGraphicFramePr>
            <p:cNvPr id="26632" name="Object 8"/>
            <p:cNvGraphicFramePr>
              <a:graphicFrameLocks noChangeAspect="1"/>
            </p:cNvGraphicFramePr>
            <p:nvPr/>
          </p:nvGraphicFramePr>
          <p:xfrm>
            <a:off x="2082304" y="4509120"/>
            <a:ext cx="1625600" cy="423863"/>
          </p:xfrm>
          <a:graphic>
            <a:graphicData uri="http://schemas.openxmlformats.org/presentationml/2006/ole">
              <p:oleObj spid="_x0000_s26632" name="수식" r:id="rId10" imgW="927000" imgH="2412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Result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412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그룹 30"/>
          <p:cNvGrpSpPr/>
          <p:nvPr/>
        </p:nvGrpSpPr>
        <p:grpSpPr>
          <a:xfrm>
            <a:off x="395536" y="1556792"/>
            <a:ext cx="8496944" cy="4817050"/>
            <a:chOff x="395536" y="1556792"/>
            <a:chExt cx="8496944" cy="4817050"/>
          </a:xfrm>
        </p:grpSpPr>
        <p:sp>
          <p:nvSpPr>
            <p:cNvPr id="7" name="TextBox 6"/>
            <p:cNvSpPr txBox="1"/>
            <p:nvPr/>
          </p:nvSpPr>
          <p:spPr>
            <a:xfrm>
              <a:off x="755576" y="4581128"/>
              <a:ext cx="5976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dirty="0"/>
            </a:p>
          </p:txBody>
        </p:sp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99592" y="1556792"/>
              <a:ext cx="7464177" cy="4817050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4860032" y="2276872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/>
                <a:t>Liquid</a:t>
              </a:r>
              <a:endParaRPr lang="ko-KR" altLang="en-US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59632" y="314096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err="1" smtClean="0"/>
                <a:t>Fcc</a:t>
              </a:r>
              <a:endParaRPr lang="ko-KR" altLang="en-US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99792" y="3140968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err="1" smtClean="0"/>
                <a:t>L+Fcc</a:t>
              </a:r>
              <a:endParaRPr lang="ko-KR" altLang="en-US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11760" y="4365104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err="1" smtClean="0"/>
                <a:t>Fcc+Bcc</a:t>
              </a:r>
              <a:endParaRPr lang="ko-KR" altLang="en-US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52320" y="422108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/>
                <a:t>B</a:t>
              </a:r>
              <a:r>
                <a:rPr lang="en-US" altLang="ko-KR" b="1" dirty="0" smtClean="0"/>
                <a:t>cc</a:t>
              </a:r>
              <a:endParaRPr lang="ko-KR" alt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36296" y="3861048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err="1" smtClean="0"/>
                <a:t>L+Bcc</a:t>
              </a:r>
              <a:endParaRPr lang="ko-KR" altLang="en-US" b="1" dirty="0"/>
            </a:p>
          </p:txBody>
        </p:sp>
        <p:cxnSp>
          <p:nvCxnSpPr>
            <p:cNvPr id="19" name="직선 화살표 연결선 18"/>
            <p:cNvCxnSpPr/>
            <p:nvPr/>
          </p:nvCxnSpPr>
          <p:spPr>
            <a:xfrm flipH="1">
              <a:off x="1331640" y="3933056"/>
              <a:ext cx="360040" cy="0"/>
            </a:xfrm>
            <a:prstGeom prst="straightConnector1">
              <a:avLst/>
            </a:prstGeom>
            <a:ln w="158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화살표 연결선 20"/>
            <p:cNvCxnSpPr/>
            <p:nvPr/>
          </p:nvCxnSpPr>
          <p:spPr>
            <a:xfrm>
              <a:off x="1691680" y="3933056"/>
              <a:ext cx="0" cy="2160240"/>
            </a:xfrm>
            <a:prstGeom prst="straightConnector1">
              <a:avLst/>
            </a:prstGeom>
            <a:ln w="158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화살표 연결선 23"/>
            <p:cNvCxnSpPr/>
            <p:nvPr/>
          </p:nvCxnSpPr>
          <p:spPr>
            <a:xfrm>
              <a:off x="5868144" y="3933056"/>
              <a:ext cx="0" cy="2160240"/>
            </a:xfrm>
            <a:prstGeom prst="straightConnector1">
              <a:avLst/>
            </a:prstGeom>
            <a:ln w="158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화살표 연결선 24"/>
            <p:cNvCxnSpPr/>
            <p:nvPr/>
          </p:nvCxnSpPr>
          <p:spPr>
            <a:xfrm>
              <a:off x="6948264" y="3933056"/>
              <a:ext cx="0" cy="2160240"/>
            </a:xfrm>
            <a:prstGeom prst="straightConnector1">
              <a:avLst/>
            </a:prstGeom>
            <a:ln w="158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95536" y="3789040"/>
              <a:ext cx="864096" cy="2880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/>
                <a:t>678.4096</a:t>
              </a:r>
              <a:endParaRPr lang="ko-KR" altLang="en-US" sz="12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63688" y="5661249"/>
              <a:ext cx="100811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/>
                <a:t>Fcc:0.0491</a:t>
              </a:r>
              <a:endParaRPr lang="ko-KR" altLang="en-US" sz="12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88024" y="5661249"/>
              <a:ext cx="1008112" cy="27699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/>
                <a:t>Bcc:0.6628</a:t>
              </a:r>
              <a:endParaRPr lang="ko-KR" altLang="en-US" sz="12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20272" y="5661248"/>
              <a:ext cx="864096" cy="2880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/>
                <a:t>L:0.8233</a:t>
              </a:r>
              <a:endParaRPr lang="ko-KR" altLang="en-US" sz="1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Result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412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7896225" cy="5095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Algorithm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2060848"/>
            <a:ext cx="8435280" cy="4032448"/>
          </a:xfrm>
        </p:spPr>
        <p:txBody>
          <a:bodyPr>
            <a:noAutofit/>
          </a:bodyPr>
          <a:lstStyle/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altLang="ko-KR" sz="2400" b="1" dirty="0" smtClean="0">
                <a:latin typeface="나눔바른고딕" pitchFamily="50" charset="-127"/>
                <a:ea typeface="나눔바른고딕" pitchFamily="50" charset="-127"/>
              </a:rPr>
              <a:t>Liquid</a:t>
            </a:r>
            <a:r>
              <a:rPr lang="en-US" altLang="ko-KR" sz="2400" b="1" dirty="0" smtClean="0">
                <a:latin typeface="나눔바른고딕" pitchFamily="50" charset="-127"/>
                <a:ea typeface="나눔바른고딕" pitchFamily="50" charset="-127"/>
              </a:rPr>
              <a:t>, </a:t>
            </a:r>
            <a:r>
              <a:rPr lang="en-US" altLang="ko-KR" sz="2400" b="1" dirty="0" err="1" smtClean="0">
                <a:latin typeface="나눔바른고딕" pitchFamily="50" charset="-127"/>
                <a:ea typeface="나눔바른고딕" pitchFamily="50" charset="-127"/>
              </a:rPr>
              <a:t>Fcc</a:t>
            </a:r>
            <a:r>
              <a:rPr lang="en-US" altLang="ko-KR" sz="2400" b="1" dirty="0" smtClean="0">
                <a:latin typeface="나눔바른고딕" pitchFamily="50" charset="-127"/>
                <a:ea typeface="나눔바른고딕" pitchFamily="50" charset="-127"/>
              </a:rPr>
              <a:t>, Bcc</a:t>
            </a:r>
            <a:r>
              <a:rPr lang="ko-KR" altLang="en-US" sz="2400" b="1" dirty="0" smtClean="0">
                <a:latin typeface="나눔바른고딕" pitchFamily="50" charset="-127"/>
                <a:ea typeface="나눔바른고딕" pitchFamily="50" charset="-127"/>
              </a:rPr>
              <a:t>의 </a:t>
            </a:r>
            <a:r>
              <a:rPr lang="el-GR" altLang="ko-KR" sz="2400" b="1" dirty="0" smtClean="0">
                <a:latin typeface="배달의민족 한나" pitchFamily="2" charset="-127"/>
                <a:ea typeface="배달의민족 한나" pitchFamily="2" charset="-127"/>
              </a:rPr>
              <a:t>Ω</a:t>
            </a:r>
            <a:endParaRPr lang="en-US" altLang="ko-KR" sz="2400" b="1" dirty="0" smtClean="0">
              <a:latin typeface="배달의민족 한나" pitchFamily="2" charset="-127"/>
              <a:ea typeface="배달의민족 한나" pitchFamily="2" charset="-127"/>
            </a:endParaRPr>
          </a:p>
          <a:p>
            <a:pPr marL="514350" indent="-514350" algn="ctr">
              <a:lnSpc>
                <a:spcPct val="150000"/>
              </a:lnSpc>
              <a:buNone/>
            </a:pPr>
            <a:endParaRPr lang="en-US" altLang="ko-KR" sz="2400" b="1" dirty="0" smtClean="0">
              <a:latin typeface="나눔바른고딕" pitchFamily="50" charset="-127"/>
              <a:ea typeface="나눔바른고딕" pitchFamily="50" charset="-127"/>
            </a:endParaRPr>
          </a:p>
          <a:p>
            <a:pPr marL="514350" indent="-514350" algn="ctr">
              <a:lnSpc>
                <a:spcPct val="150000"/>
              </a:lnSpc>
              <a:buNone/>
            </a:pPr>
            <a:r>
              <a:rPr lang="en-US" altLang="ko-KR" sz="2400" b="1" dirty="0" smtClean="0">
                <a:latin typeface="나눔바른고딕" pitchFamily="50" charset="-127"/>
                <a:ea typeface="나눔바른고딕" pitchFamily="50" charset="-127"/>
              </a:rPr>
              <a:t>2. Equilibrium</a:t>
            </a:r>
            <a:r>
              <a:rPr lang="ko-KR" altLang="en-US" sz="2400" b="1" dirty="0" smtClean="0">
                <a:latin typeface="나눔바른고딕" pitchFamily="50" charset="-127"/>
                <a:ea typeface="나눔바른고딕" pitchFamily="50" charset="-127"/>
              </a:rPr>
              <a:t>에서 </a:t>
            </a:r>
            <a:r>
              <a:rPr lang="en-US" altLang="ko-KR" sz="2400" b="1" dirty="0" smtClean="0">
                <a:latin typeface="나눔바른고딕" pitchFamily="50" charset="-127"/>
                <a:ea typeface="나눔바른고딕" pitchFamily="50" charset="-127"/>
              </a:rPr>
              <a:t>Chemical potential</a:t>
            </a:r>
            <a:r>
              <a:rPr lang="ko-KR" altLang="en-US" sz="2400" b="1" dirty="0" smtClean="0">
                <a:latin typeface="나눔바른고딕" pitchFamily="50" charset="-127"/>
                <a:ea typeface="나눔바른고딕" pitchFamily="50" charset="-127"/>
              </a:rPr>
              <a:t>간의 관계</a:t>
            </a:r>
            <a:endParaRPr lang="en-US" altLang="ko-KR" sz="2400" b="1" dirty="0" smtClean="0">
              <a:latin typeface="나눔바른고딕" pitchFamily="50" charset="-127"/>
              <a:ea typeface="나눔바른고딕" pitchFamily="50" charset="-127"/>
            </a:endParaRPr>
          </a:p>
          <a:p>
            <a:pPr marL="514350" indent="-514350" algn="ctr">
              <a:lnSpc>
                <a:spcPct val="150000"/>
              </a:lnSpc>
              <a:buNone/>
            </a:pPr>
            <a:r>
              <a:rPr lang="en-US" altLang="ko-KR" sz="2400" b="1" dirty="0" smtClean="0">
                <a:latin typeface="나눔바른고딕" pitchFamily="50" charset="-127"/>
                <a:ea typeface="나눔바른고딕" pitchFamily="50" charset="-127"/>
              </a:rPr>
              <a:t>&amp;Newton Method(HW#4)</a:t>
            </a:r>
            <a:r>
              <a:rPr lang="ko-KR" altLang="en-US" sz="2400" b="1" dirty="0" smtClean="0">
                <a:latin typeface="나눔바른고딕" pitchFamily="50" charset="-127"/>
                <a:ea typeface="나눔바른고딕" pitchFamily="50" charset="-127"/>
              </a:rPr>
              <a:t> 이용 각 상의 </a:t>
            </a:r>
            <a:r>
              <a:rPr lang="ko-KR" altLang="en-US" sz="2400" b="1" dirty="0" smtClean="0">
                <a:latin typeface="나눔바른고딕" pitchFamily="50" charset="-127"/>
                <a:ea typeface="나눔바른고딕" pitchFamily="50" charset="-127"/>
              </a:rPr>
              <a:t>상태도</a:t>
            </a:r>
            <a:endParaRPr lang="en-US" altLang="ko-KR" sz="2400" b="1" dirty="0" smtClean="0">
              <a:latin typeface="나눔바른고딕" pitchFamily="50" charset="-127"/>
              <a:ea typeface="나눔바른고딕" pitchFamily="50" charset="-127"/>
            </a:endParaRPr>
          </a:p>
          <a:p>
            <a:pPr marL="514350" indent="-514350" algn="ctr">
              <a:lnSpc>
                <a:spcPct val="150000"/>
              </a:lnSpc>
              <a:buNone/>
            </a:pPr>
            <a:endParaRPr lang="en-US" altLang="ko-KR" sz="2400" b="1" dirty="0" smtClean="0">
              <a:latin typeface="나눔바른고딕" pitchFamily="50" charset="-127"/>
              <a:ea typeface="나눔바른고딕" pitchFamily="50" charset="-127"/>
            </a:endParaRPr>
          </a:p>
          <a:p>
            <a:pPr marL="514350" indent="-514350" algn="ctr">
              <a:lnSpc>
                <a:spcPct val="150000"/>
              </a:lnSpc>
              <a:buNone/>
            </a:pPr>
            <a:r>
              <a:rPr lang="en-US" altLang="ko-KR" sz="2400" b="1" dirty="0" smtClean="0">
                <a:latin typeface="나눔바른고딕" pitchFamily="50" charset="-127"/>
                <a:ea typeface="나눔바른고딕" pitchFamily="50" charset="-127"/>
              </a:rPr>
              <a:t>3. </a:t>
            </a:r>
            <a:r>
              <a:rPr lang="en-US" altLang="ko-KR" sz="2400" b="1" dirty="0" err="1" smtClean="0">
                <a:latin typeface="나눔바른고딕" pitchFamily="50" charset="-127"/>
                <a:ea typeface="나눔바른고딕" pitchFamily="50" charset="-127"/>
              </a:rPr>
              <a:t>Pertectic</a:t>
            </a:r>
            <a:r>
              <a:rPr lang="en-US" altLang="ko-KR" sz="2400" b="1" dirty="0" smtClean="0">
                <a:latin typeface="나눔바른고딕" pitchFamily="50" charset="-127"/>
                <a:ea typeface="나눔바른고딕" pitchFamily="50" charset="-127"/>
              </a:rPr>
              <a:t> temperature</a:t>
            </a:r>
            <a:endParaRPr lang="en-US" altLang="ko-KR" sz="2400" b="1" dirty="0" smtClean="0">
              <a:latin typeface="나눔바른고딕" pitchFamily="50" charset="-127"/>
              <a:ea typeface="나눔바른고딕" pitchFamily="50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412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1. </a:t>
            </a:r>
            <a:r>
              <a:rPr lang="en-US" altLang="ko-KR" dirty="0" err="1" smtClean="0">
                <a:latin typeface="배달의민족 한나" pitchFamily="2" charset="-127"/>
                <a:ea typeface="배달의민족 한나" pitchFamily="2" charset="-127"/>
              </a:rPr>
              <a:t>Liquid,FCC,BCC</a:t>
            </a:r>
            <a:r>
              <a:rPr lang="ko-KR" altLang="en-US" dirty="0" smtClean="0">
                <a:latin typeface="배달의민족 한나" pitchFamily="2" charset="-127"/>
                <a:ea typeface="배달의민족 한나" pitchFamily="2" charset="-127"/>
              </a:rPr>
              <a:t>의 </a:t>
            </a:r>
            <a:r>
              <a:rPr lang="el-GR" altLang="ko-KR" dirty="0" smtClean="0">
                <a:latin typeface="배달의민족 한나" pitchFamily="2" charset="-127"/>
                <a:ea typeface="배달의민족 한나" pitchFamily="2" charset="-127"/>
              </a:rPr>
              <a:t>Ω</a:t>
            </a:r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 </a:t>
            </a:r>
            <a:r>
              <a:rPr lang="ko-KR" altLang="en-US" dirty="0" smtClean="0">
                <a:latin typeface="배달의민족 한나" pitchFamily="2" charset="-127"/>
                <a:ea typeface="배달의민족 한나" pitchFamily="2" charset="-127"/>
              </a:rPr>
              <a:t>계산 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412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3212976"/>
            <a:ext cx="2304256" cy="1437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412776"/>
            <a:ext cx="5688632" cy="175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212976"/>
            <a:ext cx="6254527" cy="174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83296" y="5013176"/>
            <a:ext cx="5777136" cy="1788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직사각형 9"/>
          <p:cNvSpPr/>
          <p:nvPr/>
        </p:nvSpPr>
        <p:spPr>
          <a:xfrm>
            <a:off x="2699792" y="1484784"/>
            <a:ext cx="360040" cy="216024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699792" y="2276872"/>
            <a:ext cx="360040" cy="216024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699792" y="3212976"/>
            <a:ext cx="360040" cy="21602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2699792" y="5085184"/>
            <a:ext cx="360040" cy="21602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2699792" y="4077072"/>
            <a:ext cx="360040" cy="216024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2699792" y="5949280"/>
            <a:ext cx="360040" cy="216024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Result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412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484784"/>
            <a:ext cx="69818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5576" y="458112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581128"/>
            <a:ext cx="5467350" cy="1514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372200" y="4869160"/>
          <a:ext cx="1873250" cy="911225"/>
        </p:xfrm>
        <a:graphic>
          <a:graphicData uri="http://schemas.openxmlformats.org/presentationml/2006/ole">
            <p:oleObj spid="_x0000_s3075" name="수식" r:id="rId5" imgW="9396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Result : Liquid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412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84784"/>
            <a:ext cx="5472608" cy="15159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156176" y="1412776"/>
          <a:ext cx="1771650" cy="1163637"/>
        </p:xfrm>
        <a:graphic>
          <a:graphicData uri="http://schemas.openxmlformats.org/presentationml/2006/ole">
            <p:oleObj spid="_x0000_s8194" name="수식" r:id="rId4" imgW="888840" imgH="58392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827584" y="6093296"/>
          <a:ext cx="7421116" cy="479199"/>
        </p:xfrm>
        <a:graphic>
          <a:graphicData uri="http://schemas.openxmlformats.org/presentationml/2006/ole">
            <p:oleObj spid="_x0000_s8195" name="수식" r:id="rId5" imgW="3682800" imgH="24120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6156176" y="2708920"/>
          <a:ext cx="1690688" cy="377825"/>
        </p:xfrm>
        <a:graphic>
          <a:graphicData uri="http://schemas.openxmlformats.org/presentationml/2006/ole">
            <p:oleObj spid="_x0000_s8196" name="수식" r:id="rId6" imgW="1066680" imgH="177480" progId="Equation.3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179512" y="3212976"/>
          <a:ext cx="4375150" cy="296863"/>
        </p:xfrm>
        <a:graphic>
          <a:graphicData uri="http://schemas.openxmlformats.org/presentationml/2006/ole">
            <p:oleObj spid="_x0000_s8199" name="수식" r:id="rId7" imgW="3149280" imgH="215640" progId="Equation.3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4571999" y="3284538"/>
          <a:ext cx="4416425" cy="596900"/>
        </p:xfrm>
        <a:graphic>
          <a:graphicData uri="http://schemas.openxmlformats.org/presentationml/2006/ole">
            <p:oleObj spid="_x0000_s8200" name="수식" r:id="rId8" imgW="3657600" imgH="482400" progId="Equation.3">
              <p:embed/>
            </p:oleObj>
          </a:graphicData>
        </a:graphic>
      </p:graphicFrame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7544" y="3717032"/>
            <a:ext cx="3735685" cy="2247611"/>
          </a:xfrm>
          <a:prstGeom prst="rect">
            <a:avLst/>
          </a:prstGeom>
          <a:noFill/>
        </p:spPr>
      </p:pic>
      <p:graphicFrame>
        <p:nvGraphicFramePr>
          <p:cNvPr id="12" name="차트 11"/>
          <p:cNvGraphicFramePr/>
          <p:nvPr/>
        </p:nvGraphicFramePr>
        <p:xfrm>
          <a:off x="4499992" y="3861048"/>
          <a:ext cx="4392488" cy="216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Result : FCC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412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95536" y="1844824"/>
          <a:ext cx="8287609" cy="504056"/>
        </p:xfrm>
        <a:graphic>
          <a:graphicData uri="http://schemas.openxmlformats.org/presentationml/2006/ole">
            <p:oleObj spid="_x0000_s5125" name="수식" r:id="rId3" imgW="3898800" imgH="241200" progId="Equation.3">
              <p:embed/>
            </p:oleObj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4716016" y="3144303"/>
          <a:ext cx="4334269" cy="540167"/>
        </p:xfrm>
        <a:graphic>
          <a:graphicData uri="http://schemas.openxmlformats.org/presentationml/2006/ole">
            <p:oleObj spid="_x0000_s5133" name="수식" r:id="rId4" imgW="3822480" imgH="482400" progId="Equation.3">
              <p:embed/>
            </p:oleObj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251520" y="2712255"/>
          <a:ext cx="5691899" cy="360040"/>
        </p:xfrm>
        <a:graphic>
          <a:graphicData uri="http://schemas.openxmlformats.org/presentationml/2006/ole">
            <p:oleObj spid="_x0000_s5135" name="수식" r:id="rId5" imgW="3974760" imgH="253800" progId="Equation.3">
              <p:embed/>
            </p:oleObj>
          </a:graphicData>
        </a:graphic>
      </p:graphicFrame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144303"/>
            <a:ext cx="4320480" cy="2599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3720367"/>
            <a:ext cx="4303018" cy="25889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Result : BCC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412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5576" y="4365104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043608" y="1844824"/>
          <a:ext cx="3863975" cy="454025"/>
        </p:xfrm>
        <a:graphic>
          <a:graphicData uri="http://schemas.openxmlformats.org/presentationml/2006/ole">
            <p:oleObj spid="_x0000_s10245" name="수식" r:id="rId3" imgW="1917360" imgH="228600" progId="Equation.3">
              <p:embed/>
            </p:oleObj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5004048" y="2492896"/>
          <a:ext cx="3595687" cy="628650"/>
        </p:xfrm>
        <a:graphic>
          <a:graphicData uri="http://schemas.openxmlformats.org/presentationml/2006/ole">
            <p:oleObj spid="_x0000_s10246" name="수식" r:id="rId4" imgW="2869920" imgH="507960" progId="Equation.3">
              <p:embed/>
            </p:oleObj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251520" y="2708920"/>
          <a:ext cx="4251325" cy="349250"/>
        </p:xfrm>
        <a:graphic>
          <a:graphicData uri="http://schemas.openxmlformats.org/presentationml/2006/ole">
            <p:oleObj spid="_x0000_s10247" name="수식" r:id="rId5" imgW="3060360" imgH="253800" progId="Equation.3">
              <p:embed/>
            </p:oleObj>
          </a:graphicData>
        </a:graphic>
      </p:graphicFrame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3356992"/>
            <a:ext cx="4303018" cy="2588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3356992"/>
            <a:ext cx="4283968" cy="257749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5076056" y="1844824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&lt;Regular Solution&gt;</a:t>
            </a:r>
            <a:endParaRPr lang="ko-KR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2. Phase Diagram 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412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5576" y="458112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2780928"/>
            <a:ext cx="2794635" cy="174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그룹 15"/>
          <p:cNvGrpSpPr/>
          <p:nvPr/>
        </p:nvGrpSpPr>
        <p:grpSpPr>
          <a:xfrm>
            <a:off x="323528" y="1412776"/>
            <a:ext cx="5653658" cy="3582690"/>
            <a:chOff x="2987824" y="2060848"/>
            <a:chExt cx="5653658" cy="3582690"/>
          </a:xfrm>
        </p:grpSpPr>
        <p:graphicFrame>
          <p:nvGraphicFramePr>
            <p:cNvPr id="9" name="개체 8"/>
            <p:cNvGraphicFramePr>
              <a:graphicFrameLocks noChangeAspect="1"/>
            </p:cNvGraphicFramePr>
            <p:nvPr/>
          </p:nvGraphicFramePr>
          <p:xfrm>
            <a:off x="3059832" y="2420888"/>
            <a:ext cx="5058570" cy="360040"/>
          </p:xfrm>
          <a:graphic>
            <a:graphicData uri="http://schemas.openxmlformats.org/presentationml/2006/ole">
              <p:oleObj spid="_x0000_s25602" name="수식" r:id="rId4" imgW="3568680" imgH="253800" progId="Equation.3">
                <p:embed/>
              </p:oleObj>
            </a:graphicData>
          </a:graphic>
        </p:graphicFrame>
        <p:graphicFrame>
          <p:nvGraphicFramePr>
            <p:cNvPr id="25603" name="Object 3"/>
            <p:cNvGraphicFramePr>
              <a:graphicFrameLocks noChangeAspect="1"/>
            </p:cNvGraphicFramePr>
            <p:nvPr/>
          </p:nvGraphicFramePr>
          <p:xfrm>
            <a:off x="3024188" y="2780928"/>
            <a:ext cx="5419725" cy="414337"/>
          </p:xfrm>
          <a:graphic>
            <a:graphicData uri="http://schemas.openxmlformats.org/presentationml/2006/ole">
              <p:oleObj spid="_x0000_s25603" name="수식" r:id="rId5" imgW="3822480" imgH="291960" progId="Equation.3">
                <p:embed/>
              </p:oleObj>
            </a:graphicData>
          </a:graphic>
        </p:graphicFrame>
        <p:graphicFrame>
          <p:nvGraphicFramePr>
            <p:cNvPr id="25604" name="Object 4"/>
            <p:cNvGraphicFramePr>
              <a:graphicFrameLocks noChangeAspect="1"/>
            </p:cNvGraphicFramePr>
            <p:nvPr/>
          </p:nvGraphicFramePr>
          <p:xfrm>
            <a:off x="3059832" y="3645024"/>
            <a:ext cx="5581650" cy="360362"/>
          </p:xfrm>
          <a:graphic>
            <a:graphicData uri="http://schemas.openxmlformats.org/presentationml/2006/ole">
              <p:oleObj spid="_x0000_s25604" name="수식" r:id="rId6" imgW="3936960" imgH="253800" progId="Equation.3">
                <p:embed/>
              </p:oleObj>
            </a:graphicData>
          </a:graphic>
        </p:graphicFrame>
        <p:graphicFrame>
          <p:nvGraphicFramePr>
            <p:cNvPr id="25605" name="Object 5"/>
            <p:cNvGraphicFramePr>
              <a:graphicFrameLocks noChangeAspect="1"/>
            </p:cNvGraphicFramePr>
            <p:nvPr/>
          </p:nvGraphicFramePr>
          <p:xfrm>
            <a:off x="3059832" y="4005064"/>
            <a:ext cx="4897438" cy="414337"/>
          </p:xfrm>
          <a:graphic>
            <a:graphicData uri="http://schemas.openxmlformats.org/presentationml/2006/ole">
              <p:oleObj spid="_x0000_s25605" name="수식" r:id="rId7" imgW="3454200" imgH="291960" progId="Equation.3">
                <p:embed/>
              </p:oleObj>
            </a:graphicData>
          </a:graphic>
        </p:graphicFrame>
        <p:graphicFrame>
          <p:nvGraphicFramePr>
            <p:cNvPr id="25606" name="Object 6"/>
            <p:cNvGraphicFramePr>
              <a:graphicFrameLocks noChangeAspect="1"/>
            </p:cNvGraphicFramePr>
            <p:nvPr/>
          </p:nvGraphicFramePr>
          <p:xfrm>
            <a:off x="3059832" y="4941168"/>
            <a:ext cx="3222625" cy="360362"/>
          </p:xfrm>
          <a:graphic>
            <a:graphicData uri="http://schemas.openxmlformats.org/presentationml/2006/ole">
              <p:oleObj spid="_x0000_s25606" name="수식" r:id="rId8" imgW="2273040" imgH="253800" progId="Equation.3">
                <p:embed/>
              </p:oleObj>
            </a:graphicData>
          </a:graphic>
        </p:graphicFrame>
        <p:graphicFrame>
          <p:nvGraphicFramePr>
            <p:cNvPr id="25607" name="Object 7"/>
            <p:cNvGraphicFramePr>
              <a:graphicFrameLocks noChangeAspect="1"/>
            </p:cNvGraphicFramePr>
            <p:nvPr/>
          </p:nvGraphicFramePr>
          <p:xfrm>
            <a:off x="3042121" y="5229200"/>
            <a:ext cx="4194175" cy="414338"/>
          </p:xfrm>
          <a:graphic>
            <a:graphicData uri="http://schemas.openxmlformats.org/presentationml/2006/ole">
              <p:oleObj spid="_x0000_s25607" name="수식" r:id="rId9" imgW="2958840" imgH="291960" progId="Equation.3">
                <p:embed/>
              </p:oleObj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2987824" y="2060848"/>
              <a:ext cx="5112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/>
                <a:t>1. Chemical potential of Liquid </a:t>
              </a:r>
              <a:endParaRPr lang="ko-KR" altLang="en-US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87824" y="3284984"/>
              <a:ext cx="5112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/>
                <a:t>2. Chemical potential of FCC</a:t>
              </a:r>
              <a:endParaRPr lang="ko-KR" alt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87824" y="4509120"/>
              <a:ext cx="5112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/>
                <a:t>3. Chemical potential of BCC</a:t>
              </a:r>
              <a:endParaRPr lang="ko-KR" altLang="en-US" b="1" dirty="0"/>
            </a:p>
          </p:txBody>
        </p:sp>
      </p:grpSp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395536" y="5229200"/>
          <a:ext cx="5908898" cy="381709"/>
        </p:xfrm>
        <a:graphic>
          <a:graphicData uri="http://schemas.openxmlformats.org/presentationml/2006/ole">
            <p:oleObj spid="_x0000_s25608" name="수식" r:id="rId10" imgW="3682800" imgH="241200" progId="Equation.3">
              <p:embed/>
            </p:oleObj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395536" y="5661248"/>
          <a:ext cx="5760640" cy="350868"/>
        </p:xfrm>
        <a:graphic>
          <a:graphicData uri="http://schemas.openxmlformats.org/presentationml/2006/ole">
            <p:oleObj spid="_x0000_s25609" name="수식" r:id="rId11" imgW="3898800" imgH="241200" progId="Equation.3">
              <p:embed/>
            </p:oleObj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395536" y="6093296"/>
          <a:ext cx="3456384" cy="406133"/>
        </p:xfrm>
        <a:graphic>
          <a:graphicData uri="http://schemas.openxmlformats.org/presentationml/2006/ole">
            <p:oleObj spid="_x0000_s25610" name="수식" r:id="rId12" imgW="1917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Result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412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5576" y="458112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7896225" cy="5095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3165</TotalTime>
  <Words>91</Words>
  <Application>Microsoft Office PowerPoint</Application>
  <PresentationFormat>화면 슬라이드 쇼(4:3)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12</vt:i4>
      </vt:variant>
    </vt:vector>
  </HeadingPairs>
  <TitlesOfParts>
    <vt:vector size="15" baseType="lpstr">
      <vt:lpstr>Office 테마</vt:lpstr>
      <vt:lpstr>수식</vt:lpstr>
      <vt:lpstr>Microsoft Equation 3.0</vt:lpstr>
      <vt:lpstr>소재수치해석 MIDTERM</vt:lpstr>
      <vt:lpstr>Algorithm</vt:lpstr>
      <vt:lpstr>1. Liquid,FCC,BCC의 Ω 계산 </vt:lpstr>
      <vt:lpstr>Result</vt:lpstr>
      <vt:lpstr>Result : Liquid</vt:lpstr>
      <vt:lpstr>Result : FCC</vt:lpstr>
      <vt:lpstr>Result : BCC</vt:lpstr>
      <vt:lpstr>2. Phase Diagram </vt:lpstr>
      <vt:lpstr>Result</vt:lpstr>
      <vt:lpstr>3. Peritectic Point</vt:lpstr>
      <vt:lpstr>Result</vt:lpstr>
      <vt:lpstr>Result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HW5</dc:title>
  <dc:creator>User</dc:creator>
  <cp:lastModifiedBy>User</cp:lastModifiedBy>
  <cp:revision>85</cp:revision>
  <dcterms:created xsi:type="dcterms:W3CDTF">2017-04-10T15:36:47Z</dcterms:created>
  <dcterms:modified xsi:type="dcterms:W3CDTF">2017-04-19T22:55:33Z</dcterms:modified>
</cp:coreProperties>
</file>