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304" r:id="rId4"/>
    <p:sldId id="313" r:id="rId5"/>
    <p:sldId id="315" r:id="rId6"/>
    <p:sldId id="306" r:id="rId7"/>
    <p:sldId id="314" r:id="rId8"/>
    <p:sldId id="310" r:id="rId9"/>
    <p:sldId id="312" r:id="rId10"/>
    <p:sldId id="316" r:id="rId11"/>
  </p:sldIdLst>
  <p:sldSz cx="9144000" cy="6858000" type="screen4x3"/>
  <p:notesSz cx="6870700" cy="97075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3144" autoAdjust="0"/>
  </p:normalViewPr>
  <p:slideViewPr>
    <p:cSldViewPr>
      <p:cViewPr>
        <p:scale>
          <a:sx n="75" d="100"/>
          <a:sy n="75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/>
          <a:lstStyle>
            <a:lvl1pPr algn="r">
              <a:defRPr sz="1200"/>
            </a:lvl1pPr>
          </a:lstStyle>
          <a:p>
            <a:fld id="{6F3BDF48-C914-40F5-B96B-48EFBB684D00}" type="datetimeFigureOut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728663"/>
            <a:ext cx="4851400" cy="364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32" tIns="47366" rIns="94732" bIns="4736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7070" y="4611093"/>
            <a:ext cx="5496560" cy="4368403"/>
          </a:xfrm>
          <a:prstGeom prst="rect">
            <a:avLst/>
          </a:prstGeom>
        </p:spPr>
        <p:txBody>
          <a:bodyPr vert="horz" lIns="94732" tIns="47366" rIns="94732" bIns="47366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22050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91807" y="9220500"/>
            <a:ext cx="2977303" cy="485378"/>
          </a:xfrm>
          <a:prstGeom prst="rect">
            <a:avLst/>
          </a:prstGeom>
        </p:spPr>
        <p:txBody>
          <a:bodyPr vert="horz" lIns="94732" tIns="47366" rIns="94732" bIns="47366" rtlCol="0" anchor="b"/>
          <a:lstStyle>
            <a:lvl1pPr algn="r">
              <a:defRPr sz="1200"/>
            </a:lvl1pPr>
          </a:lstStyle>
          <a:p>
            <a:fld id="{22FE213A-3925-43F9-B128-6FDC681C2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0E8B36-192C-46DA-A827-75C3496607A5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A749-23E8-445D-B0D6-917F7C33E593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CDFD-E6A0-4D94-9FF0-80EE5DD0A5EE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665B-C660-443B-9292-027F2F2C7C31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398F-885A-49EA-B8DB-1F7FBDE629DB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1640-0857-43AE-944D-BF8DCDAFF73B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7753A1-8B87-4078-9CC7-ACEAC16D2B96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C3DE26F-6416-411D-9C7F-1DDFA7E88C36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3914-6705-4978-AAC5-5EEEC7E3204F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4E7D-7C8B-4D65-865C-3B1FFB60A949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E35C-7EAD-4CB0-87CF-80EFFBA11D3C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A77061-E5CB-405D-BACD-EBDE9B7293DA}" type="datetime1">
              <a:rPr lang="ko-KR" altLang="en-US" smtClean="0"/>
              <a:t>2012-11-20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6781452" cy="936104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Partial Differential Equation</a:t>
            </a:r>
            <a:endParaRPr lang="ko-KR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4966320"/>
            <a:ext cx="4536504" cy="766936"/>
          </a:xfrm>
        </p:spPr>
        <p:txBody>
          <a:bodyPr>
            <a:normAutofit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Materials Science and Engineering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20090428  </a:t>
            </a:r>
            <a:r>
              <a:rPr lang="en-US" altLang="ko-KR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Ji-yun</a:t>
            </a:r>
            <a:r>
              <a:rPr lang="en-US" altLang="ko-K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Kang</a:t>
            </a:r>
            <a:endParaRPr lang="ko-KR" alt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059832" y="38517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2012. 11. </a:t>
            </a:r>
            <a:r>
              <a:rPr lang="en-US" altLang="ko-KR" dirty="0" smtClean="0"/>
              <a:t>20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AMSE318 Numerical </a:t>
            </a:r>
            <a:r>
              <a:rPr lang="en-US" altLang="ko-KR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Methods</a:t>
            </a:r>
            <a:endParaRPr lang="ko-KR" alt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14400" y="332656"/>
            <a:ext cx="3181598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b="1" dirty="0" smtClean="0"/>
              <a:t>Discussion</a:t>
            </a:r>
            <a:endParaRPr lang="ko-KR" alt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504" y="2492896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ko-KR" dirty="0" smtClean="0"/>
              <a:t>High temperature, long injection time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n(mesh points</a:t>
            </a:r>
            <a:r>
              <a:rPr lang="ko-KR" altLang="en-US" dirty="0" smtClean="0"/>
              <a:t>개수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충분하지 않을 경우</a:t>
            </a:r>
            <a:r>
              <a:rPr lang="en-US" altLang="ko-KR" dirty="0" smtClean="0"/>
              <a:t>(diffusion profile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꼬리가 매우 긴 경우</a:t>
            </a:r>
            <a:r>
              <a:rPr lang="en-US" altLang="ko-KR" dirty="0" smtClean="0"/>
              <a:t>), </a:t>
            </a:r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계산 상의 오류가 생김</a:t>
            </a:r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Semi-infinite</a:t>
            </a:r>
            <a:r>
              <a:rPr lang="ko-KR" altLang="en-US" dirty="0" smtClean="0"/>
              <a:t>하게 </a:t>
            </a:r>
            <a:r>
              <a:rPr lang="en-US" altLang="ko-KR" dirty="0" smtClean="0"/>
              <a:t>n</a:t>
            </a:r>
            <a:r>
              <a:rPr lang="ko-KR" altLang="en-US" dirty="0" smtClean="0"/>
              <a:t>값을 크게 늘려주어야</a:t>
            </a:r>
            <a:endParaRPr lang="ko-KR" altLang="en-U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93118"/>
            <a:ext cx="21431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268" y="1484784"/>
            <a:ext cx="207645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292" y="3915643"/>
            <a:ext cx="19145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292" y="5537349"/>
            <a:ext cx="20193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3851920" y="3915643"/>
            <a:ext cx="2376264" cy="4494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159810" y="4467199"/>
            <a:ext cx="2376264" cy="4494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885146" y="2086249"/>
            <a:ext cx="2084598" cy="2626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228184" y="2086249"/>
            <a:ext cx="2084598" cy="2626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8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79612" y="1124744"/>
            <a:ext cx="3132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- Diffusion Problem -</a:t>
            </a:r>
            <a:endParaRPr lang="ko-KR" altLang="en-US" b="1" dirty="0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899592" y="273968"/>
            <a:ext cx="684076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b="1" dirty="0" smtClean="0"/>
              <a:t>Homework#9</a:t>
            </a:r>
            <a:endParaRPr lang="ko-KR" altLang="en-U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30152"/>
            <a:ext cx="5256584" cy="315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5129897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altLang="ko-KR" sz="1600" b="1" dirty="0" smtClean="0">
                <a:latin typeface="+mn-ea"/>
              </a:rPr>
              <a:t>Initial composition of B in A </a:t>
            </a:r>
            <a:r>
              <a:rPr lang="en-US" altLang="ko-KR" sz="1600" dirty="0" smtClean="0">
                <a:latin typeface="+mn-ea"/>
              </a:rPr>
              <a:t>: 0.01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b="1" dirty="0" smtClean="0">
                <a:latin typeface="+mn-ea"/>
              </a:rPr>
              <a:t>Surface composition of B  </a:t>
            </a:r>
            <a:r>
              <a:rPr lang="en-US" altLang="ko-KR" sz="1600" dirty="0" smtClean="0">
                <a:latin typeface="+mn-ea"/>
              </a:rPr>
              <a:t>: 0.05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b="1" dirty="0" smtClean="0">
                <a:latin typeface="+mn-ea"/>
              </a:rPr>
              <a:t>Diffusion coefficient of B in A </a:t>
            </a:r>
            <a:r>
              <a:rPr lang="en-US" altLang="ko-KR" sz="1600" dirty="0" smtClean="0">
                <a:latin typeface="+mn-ea"/>
              </a:rPr>
              <a:t>: 4.529×10</a:t>
            </a:r>
            <a:r>
              <a:rPr lang="en-US" altLang="ko-KR" sz="1600" baseline="30000" dirty="0" smtClean="0">
                <a:latin typeface="+mn-ea"/>
              </a:rPr>
              <a:t>-7</a:t>
            </a:r>
            <a:r>
              <a:rPr lang="en-US" altLang="ko-KR" sz="1600" dirty="0" smtClean="0">
                <a:latin typeface="+mn-ea"/>
              </a:rPr>
              <a:t> </a:t>
            </a:r>
            <a:r>
              <a:rPr lang="en-US" altLang="ko-KR" sz="1600" dirty="0" err="1" smtClean="0">
                <a:latin typeface="+mn-ea"/>
              </a:rPr>
              <a:t>exp</a:t>
            </a:r>
            <a:r>
              <a:rPr lang="en-US" altLang="ko-KR" sz="1600" dirty="0">
                <a:latin typeface="+mn-ea"/>
              </a:rPr>
              <a:t>[</a:t>
            </a:r>
            <a:r>
              <a:rPr lang="en-US" altLang="ko-KR" sz="1600" dirty="0" smtClean="0">
                <a:latin typeface="+mn-ea"/>
              </a:rPr>
              <a:t>-147723(J)/RT] (m</a:t>
            </a:r>
            <a:r>
              <a:rPr lang="en-US" altLang="ko-KR" sz="1600" baseline="30000" dirty="0" smtClean="0">
                <a:latin typeface="+mn-ea"/>
              </a:rPr>
              <a:t>2</a:t>
            </a:r>
            <a:r>
              <a:rPr lang="en-US" altLang="ko-KR" sz="1600" dirty="0" smtClean="0">
                <a:latin typeface="+mn-ea"/>
              </a:rPr>
              <a:t>/s)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b="1" dirty="0" smtClean="0">
                <a:latin typeface="+mn-ea"/>
              </a:rPr>
              <a:t>Injection temperature </a:t>
            </a:r>
            <a:r>
              <a:rPr lang="en-US" altLang="ko-KR" sz="1600" dirty="0" smtClean="0">
                <a:latin typeface="+mn-ea"/>
              </a:rPr>
              <a:t>: 1173~1473K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altLang="ko-KR" sz="1600" b="1" dirty="0" smtClean="0">
                <a:latin typeface="+mn-ea"/>
              </a:rPr>
              <a:t>Injection distance</a:t>
            </a:r>
            <a:r>
              <a:rPr lang="en-US" altLang="ko-KR" sz="1600" dirty="0" smtClean="0">
                <a:latin typeface="+mn-ea"/>
              </a:rPr>
              <a:t> : A</a:t>
            </a:r>
            <a:r>
              <a:rPr lang="ko-KR" altLang="en-US" sz="1600" dirty="0" smtClean="0">
                <a:latin typeface="+mn-ea"/>
              </a:rPr>
              <a:t>의 표면 </a:t>
            </a:r>
            <a:r>
              <a:rPr lang="en-US" altLang="ko-KR" sz="1600" dirty="0" smtClean="0">
                <a:latin typeface="+mn-ea"/>
              </a:rPr>
              <a:t>B</a:t>
            </a:r>
            <a:r>
              <a:rPr lang="ko-KR" altLang="en-US" sz="1600" dirty="0" smtClean="0">
                <a:latin typeface="+mn-ea"/>
              </a:rPr>
              <a:t>농도가 </a:t>
            </a:r>
            <a:r>
              <a:rPr lang="en-US" altLang="ko-KR" sz="1600" dirty="0" smtClean="0">
                <a:latin typeface="+mn-ea"/>
              </a:rPr>
              <a:t>0.03</a:t>
            </a:r>
            <a:r>
              <a:rPr lang="ko-KR" altLang="en-US" sz="1600" dirty="0" smtClean="0">
                <a:latin typeface="+mn-ea"/>
              </a:rPr>
              <a:t>이 되는 지점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dirty="0" smtClean="0">
                <a:latin typeface="+mn-ea"/>
              </a:rPr>
              <a:t>목표치의 절반이 주입된 거리</a:t>
            </a:r>
            <a:r>
              <a:rPr lang="en-US" altLang="ko-KR" sz="1600" dirty="0" smtClean="0">
                <a:latin typeface="+mn-ea"/>
              </a:rPr>
              <a:t>)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1907704" y="1628800"/>
            <a:ext cx="5544616" cy="3384376"/>
          </a:xfrm>
          <a:prstGeom prst="rect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3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1520" y="260648"/>
            <a:ext cx="684076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400" b="1" dirty="0" smtClean="0"/>
              <a:t>Background Information</a:t>
            </a:r>
            <a:endParaRPr lang="ko-KR" altLang="en-US" sz="3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1484784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C00000"/>
                </a:solidFill>
              </a:rPr>
              <a:t>1. Diffusion problem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24493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l"/>
            </a:pPr>
            <a:r>
              <a:rPr lang="en-US" altLang="ko-KR" dirty="0" smtClean="0"/>
              <a:t>Diffusion Partial Differential Equation :  </a:t>
            </a:r>
            <a:endParaRPr lang="ko-KR" altLang="en-US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000405"/>
            <a:ext cx="2160240" cy="88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88024" y="2689175"/>
            <a:ext cx="4067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(u : composition, </a:t>
            </a:r>
            <a:r>
              <a:rPr lang="el-GR" altLang="ko-KR" sz="1400" dirty="0" smtClean="0">
                <a:latin typeface="맑은 고딕"/>
                <a:ea typeface="맑은 고딕"/>
              </a:rPr>
              <a:t>α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: diffusion coefficient )</a:t>
            </a:r>
            <a:endParaRPr lang="ko-KR" altLang="en-US" sz="1400" dirty="0"/>
          </a:p>
        </p:txBody>
      </p:sp>
      <p:grpSp>
        <p:nvGrpSpPr>
          <p:cNvPr id="31" name="그룹 30"/>
          <p:cNvGrpSpPr/>
          <p:nvPr/>
        </p:nvGrpSpPr>
        <p:grpSpPr>
          <a:xfrm>
            <a:off x="954088" y="3356992"/>
            <a:ext cx="7866384" cy="2140436"/>
            <a:chOff x="912292" y="3016756"/>
            <a:chExt cx="7866384" cy="2140436"/>
          </a:xfrm>
        </p:grpSpPr>
        <p:grpSp>
          <p:nvGrpSpPr>
            <p:cNvPr id="23" name="그룹 22"/>
            <p:cNvGrpSpPr/>
            <p:nvPr/>
          </p:nvGrpSpPr>
          <p:grpSpPr>
            <a:xfrm>
              <a:off x="912292" y="3265239"/>
              <a:ext cx="6179988" cy="1891953"/>
              <a:chOff x="828700" y="2780928"/>
              <a:chExt cx="6179988" cy="1891953"/>
            </a:xfrm>
          </p:grpSpPr>
          <p:grpSp>
            <p:nvGrpSpPr>
              <p:cNvPr id="18" name="그룹 17"/>
              <p:cNvGrpSpPr/>
              <p:nvPr/>
            </p:nvGrpSpPr>
            <p:grpSpPr>
              <a:xfrm>
                <a:off x="2051720" y="2780928"/>
                <a:ext cx="4248472" cy="1584176"/>
                <a:chOff x="1043608" y="2636912"/>
                <a:chExt cx="4248472" cy="1584176"/>
              </a:xfrm>
            </p:grpSpPr>
            <p:cxnSp>
              <p:nvCxnSpPr>
                <p:cNvPr id="14" name="직선 연결선 13"/>
                <p:cNvCxnSpPr/>
                <p:nvPr/>
              </p:nvCxnSpPr>
              <p:spPr>
                <a:xfrm>
                  <a:off x="1043608" y="4221088"/>
                  <a:ext cx="4248472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직선 연결선 16"/>
                <p:cNvCxnSpPr/>
                <p:nvPr/>
              </p:nvCxnSpPr>
              <p:spPr>
                <a:xfrm>
                  <a:off x="1043608" y="2636912"/>
                  <a:ext cx="0" cy="15841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직선 연결선 24"/>
                <p:cNvCxnSpPr/>
                <p:nvPr/>
              </p:nvCxnSpPr>
              <p:spPr>
                <a:xfrm>
                  <a:off x="1043608" y="4005064"/>
                  <a:ext cx="4248472" cy="0"/>
                </a:xfrm>
                <a:prstGeom prst="line">
                  <a:avLst/>
                </a:prstGeom>
                <a:ln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직선 연결선 34"/>
                <p:cNvCxnSpPr/>
                <p:nvPr/>
              </p:nvCxnSpPr>
              <p:spPr>
                <a:xfrm>
                  <a:off x="5292080" y="2636912"/>
                  <a:ext cx="0" cy="158417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828700" y="2816299"/>
                <a:ext cx="12357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 smtClean="0">
                    <a:latin typeface="+mn-ea"/>
                  </a:rPr>
                  <a:t>composition</a:t>
                </a:r>
                <a:endParaRPr lang="ko-KR" altLang="en-US" sz="1400" b="1" dirty="0">
                  <a:latin typeface="+mn-ea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772968" y="4365104"/>
                <a:ext cx="12357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 smtClean="0">
                    <a:latin typeface="+mn-ea"/>
                  </a:rPr>
                  <a:t>distance</a:t>
                </a:r>
                <a:endParaRPr lang="ko-KR" altLang="en-US" sz="1400" b="1" dirty="0">
                  <a:latin typeface="+mn-ea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547664" y="4005064"/>
                <a:ext cx="10383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 smtClean="0">
                    <a:solidFill>
                      <a:srgbClr val="00B0F0"/>
                    </a:solidFill>
                    <a:latin typeface="+mn-ea"/>
                  </a:rPr>
                  <a:t>0.01</a:t>
                </a:r>
                <a:endParaRPr lang="ko-KR" altLang="en-US" sz="1400" b="1" dirty="0">
                  <a:solidFill>
                    <a:srgbClr val="00B0F0"/>
                  </a:solidFill>
                  <a:latin typeface="+mn-ea"/>
                </a:endParaRPr>
              </a:p>
            </p:txBody>
          </p:sp>
          <p:sp>
            <p:nvSpPr>
              <p:cNvPr id="21" name="타원 20"/>
              <p:cNvSpPr/>
              <p:nvPr/>
            </p:nvSpPr>
            <p:spPr>
              <a:xfrm>
                <a:off x="1952098" y="3259257"/>
                <a:ext cx="229456" cy="18577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452662" y="3198257"/>
                <a:ext cx="6329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 smtClean="0">
                    <a:solidFill>
                      <a:srgbClr val="C00000"/>
                    </a:solidFill>
                    <a:latin typeface="+mn-ea"/>
                  </a:rPr>
                  <a:t>0.05</a:t>
                </a:r>
                <a:endParaRPr lang="ko-KR" altLang="en-US" sz="1400" b="1" dirty="0">
                  <a:solidFill>
                    <a:srgbClr val="C00000"/>
                  </a:solidFill>
                  <a:latin typeface="+mn-ea"/>
                </a:endParaRPr>
              </a:p>
            </p:txBody>
          </p:sp>
        </p:grpSp>
        <p:cxnSp>
          <p:nvCxnSpPr>
            <p:cNvPr id="27" name="직선 화살표 연결선 26"/>
            <p:cNvCxnSpPr/>
            <p:nvPr/>
          </p:nvCxnSpPr>
          <p:spPr>
            <a:xfrm flipH="1">
              <a:off x="2160712" y="3265239"/>
              <a:ext cx="500360" cy="340295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644180" y="3016756"/>
              <a:ext cx="19024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solidFill>
                    <a:srgbClr val="00B050"/>
                  </a:solidFill>
                  <a:latin typeface="+mn-ea"/>
                </a:rPr>
                <a:t>surface</a:t>
              </a:r>
              <a:endParaRPr lang="ko-KR" altLang="en-US" sz="1600" b="1" dirty="0">
                <a:solidFill>
                  <a:srgbClr val="00B050"/>
                </a:solidFill>
                <a:latin typeface="+mn-ea"/>
              </a:endParaRPr>
            </a:p>
          </p:txBody>
        </p:sp>
        <p:cxnSp>
          <p:nvCxnSpPr>
            <p:cNvPr id="34" name="직선 화살표 연결선 33"/>
            <p:cNvCxnSpPr/>
            <p:nvPr/>
          </p:nvCxnSpPr>
          <p:spPr>
            <a:xfrm flipH="1">
              <a:off x="6422504" y="3296293"/>
              <a:ext cx="500360" cy="340295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876256" y="3034268"/>
              <a:ext cx="19024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>
                      <a:lumMod val="75000"/>
                    </a:schemeClr>
                  </a:solidFill>
                  <a:latin typeface="+mn-ea"/>
                </a:rPr>
                <a:t>s</a:t>
              </a:r>
              <a:r>
                <a:rPr lang="en-US" altLang="ko-KR" sz="1600" b="1" dirty="0" smtClean="0">
                  <a:solidFill>
                    <a:schemeClr val="accent3">
                      <a:lumMod val="75000"/>
                    </a:schemeClr>
                  </a:solidFill>
                  <a:latin typeface="+mn-ea"/>
                </a:rPr>
                <a:t>emi-infinite</a:t>
              </a:r>
              <a:endParaRPr lang="ko-KR" altLang="en-US" sz="1600" b="1" dirty="0">
                <a:solidFill>
                  <a:schemeClr val="accent3">
                    <a:lumMod val="75000"/>
                  </a:schemeClr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5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1520" y="260648"/>
            <a:ext cx="684076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400" b="1" dirty="0" smtClean="0"/>
              <a:t>Background Information</a:t>
            </a:r>
            <a:endParaRPr lang="ko-KR" altLang="en-US" sz="3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51520" y="1484784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rgbClr val="C00000"/>
                </a:solidFill>
              </a:rPr>
              <a:t>2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. Explicit method(Forward difference method)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840" y="4071354"/>
            <a:ext cx="815106" cy="647107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</p:spPr>
      </p:pic>
      <p:grpSp>
        <p:nvGrpSpPr>
          <p:cNvPr id="12" name="그룹 11"/>
          <p:cNvGrpSpPr/>
          <p:nvPr/>
        </p:nvGrpSpPr>
        <p:grpSpPr>
          <a:xfrm>
            <a:off x="467544" y="1911114"/>
            <a:ext cx="5328592" cy="1476598"/>
            <a:chOff x="683568" y="1844824"/>
            <a:chExt cx="5328592" cy="1476598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1844824"/>
              <a:ext cx="5328592" cy="1476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타원 2"/>
            <p:cNvSpPr/>
            <p:nvPr/>
          </p:nvSpPr>
          <p:spPr>
            <a:xfrm>
              <a:off x="3419872" y="1931502"/>
              <a:ext cx="307243" cy="31997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/>
          </p:nvSpPr>
          <p:spPr>
            <a:xfrm>
              <a:off x="4683819" y="2492896"/>
              <a:ext cx="413445" cy="37274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490647" y="4411649"/>
            <a:ext cx="1545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00B050"/>
                </a:solidFill>
              </a:rPr>
              <a:t>: For stability</a:t>
            </a:r>
            <a:endParaRPr lang="ko-KR" altLang="en-US" sz="1400" b="1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5139" y="4079850"/>
            <a:ext cx="5839074" cy="630116"/>
          </a:xfrm>
          <a:prstGeom prst="rect">
            <a:avLst/>
          </a:prstGeom>
          <a:noFill/>
          <a:ln w="19050">
            <a:solidFill>
              <a:srgbClr val="00B0F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306034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015" y="5291720"/>
            <a:ext cx="453650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9252" y="3135250"/>
            <a:ext cx="2942882" cy="7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3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2" y="1583054"/>
            <a:ext cx="3240360" cy="20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81371"/>
            <a:ext cx="5400600" cy="269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441" y="3503160"/>
            <a:ext cx="2232247" cy="305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124" y="4237022"/>
            <a:ext cx="338243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6121" y="681316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altLang="ko-KR" sz="2000" b="1" dirty="0" smtClean="0"/>
              <a:t>Common codes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357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3181598" cy="10668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Results</a:t>
            </a:r>
            <a:endParaRPr lang="ko-KR" alt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34076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1. Injection distance – injection time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36440"/>
            <a:ext cx="582747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5805264"/>
            <a:ext cx="721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time</a:t>
            </a:r>
            <a:r>
              <a:rPr lang="ko-KR" altLang="en-US" dirty="0" smtClean="0"/>
              <a:t>이 커질 수록 </a:t>
            </a:r>
            <a:r>
              <a:rPr lang="en-US" altLang="ko-KR" dirty="0" smtClean="0"/>
              <a:t>injection distance</a:t>
            </a:r>
            <a:r>
              <a:rPr lang="ko-KR" altLang="en-US" dirty="0" smtClean="0"/>
              <a:t>가 증가하고 있음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559496" y="3848348"/>
            <a:ext cx="56716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2495600" y="3848348"/>
            <a:ext cx="0" cy="1236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2567608" y="3848348"/>
            <a:ext cx="0" cy="1236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2660824" y="3848348"/>
            <a:ext cx="0" cy="1236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817540" y="3848348"/>
            <a:ext cx="0" cy="1236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3025056" y="3848348"/>
            <a:ext cx="0" cy="12368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08304" y="44649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400" b="1" dirty="0">
                <a:latin typeface="맑은 고딕"/>
                <a:ea typeface="맑은 고딕"/>
              </a:rPr>
              <a:t>λ</a:t>
            </a:r>
            <a:r>
              <a:rPr lang="en-US" altLang="ko-KR" sz="1400" b="1" dirty="0" smtClean="0">
                <a:latin typeface="맑은 고딕"/>
                <a:ea typeface="맑은 고딕"/>
              </a:rPr>
              <a:t>=0.001196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308304" y="470539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맑은 고딕"/>
                <a:ea typeface="맑은 고딕"/>
              </a:rPr>
              <a:t>dt</a:t>
            </a:r>
            <a:r>
              <a:rPr lang="en-US" altLang="ko-KR" sz="1400" b="1" dirty="0" smtClean="0">
                <a:latin typeface="맑은 고딕"/>
                <a:ea typeface="맑은 고딕"/>
              </a:rPr>
              <a:t>=1</a:t>
            </a:r>
            <a:endParaRPr lang="ko-KR" alt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93148" y="49934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맑은 고딕"/>
                <a:ea typeface="맑은 고딕"/>
              </a:rPr>
              <a:t>dx=0.00001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1172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550" y="1921204"/>
            <a:ext cx="6028778" cy="366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3181598" cy="10668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Results</a:t>
            </a:r>
            <a:endParaRPr lang="ko-KR" alt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34076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1. Injection distance – injection time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pic>
        <p:nvPicPr>
          <p:cNvPr id="8" name="_x71664104" descr="DRW00000a8c3f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5412" y="5661248"/>
            <a:ext cx="944620" cy="36004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308304" y="446496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400" b="1" dirty="0">
                <a:latin typeface="맑은 고딕"/>
                <a:ea typeface="맑은 고딕"/>
              </a:rPr>
              <a:t>λ</a:t>
            </a:r>
            <a:r>
              <a:rPr lang="en-US" altLang="ko-KR" sz="1400" b="1" dirty="0" smtClean="0">
                <a:latin typeface="맑은 고딕"/>
                <a:ea typeface="맑은 고딕"/>
              </a:rPr>
              <a:t>=0.001196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308304" y="470539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맑은 고딕"/>
                <a:ea typeface="맑은 고딕"/>
              </a:rPr>
              <a:t>dt</a:t>
            </a:r>
            <a:r>
              <a:rPr lang="en-US" altLang="ko-KR" sz="1400" b="1" dirty="0" smtClean="0">
                <a:latin typeface="맑은 고딕"/>
                <a:ea typeface="맑은 고딕"/>
              </a:rPr>
              <a:t>=1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93148" y="499343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맑은 고딕"/>
                <a:ea typeface="맑은 고딕"/>
              </a:rPr>
              <a:t>dx=0.00001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85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3181598" cy="10668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Results</a:t>
            </a:r>
            <a:endParaRPr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2. Injection distance – injection temperature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pic>
        <p:nvPicPr>
          <p:cNvPr id="7" name="_x71664696" descr="DRW00000a8c3f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5346" y="5719188"/>
            <a:ext cx="2207742" cy="543001"/>
          </a:xfrm>
          <a:prstGeom prst="rect">
            <a:avLst/>
          </a:prstGeom>
          <a:noFill/>
        </p:spPr>
      </p:pic>
      <p:pic>
        <p:nvPicPr>
          <p:cNvPr id="8" name="_x71676968" descr="DRW00000a8c3f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2919" y="5707706"/>
            <a:ext cx="1502472" cy="554484"/>
          </a:xfrm>
          <a:prstGeom prst="rect">
            <a:avLst/>
          </a:prstGeom>
          <a:noFill/>
        </p:spPr>
      </p:pic>
      <p:pic>
        <p:nvPicPr>
          <p:cNvPr id="9" name="_x71764352" descr="DRW00000a8c3f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9312" y="5707706"/>
            <a:ext cx="1510920" cy="591645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82" y="1797918"/>
            <a:ext cx="5941422" cy="34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655" y="5643920"/>
            <a:ext cx="1125362" cy="719216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64288" y="269771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1400" b="1" dirty="0">
                <a:latin typeface="맑은 고딕"/>
                <a:ea typeface="맑은 고딕"/>
              </a:rPr>
              <a:t>λ</a:t>
            </a:r>
            <a:r>
              <a:rPr lang="en-US" altLang="ko-KR" sz="1400" b="1" dirty="0" smtClean="0">
                <a:latin typeface="맑은 고딕"/>
                <a:ea typeface="맑은 고딕"/>
              </a:rPr>
              <a:t>=0.066631</a:t>
            </a:r>
            <a:endParaRPr lang="ko-KR" alt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64288" y="2938151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맑은 고딕"/>
                <a:ea typeface="맑은 고딕"/>
              </a:rPr>
              <a:t>dt</a:t>
            </a:r>
            <a:r>
              <a:rPr lang="en-US" altLang="ko-KR" sz="1400" b="1" dirty="0" smtClean="0">
                <a:latin typeface="맑은 고딕"/>
                <a:ea typeface="맑은 고딕"/>
              </a:rPr>
              <a:t>=0.1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9132" y="3226183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맑은 고딕"/>
                <a:ea typeface="맑은 고딕"/>
              </a:rPr>
              <a:t>dx=0.000001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266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48618-8C30-4AB3-95A5-C325547EB279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3181598" cy="1066800"/>
          </a:xfrm>
        </p:spPr>
        <p:txBody>
          <a:bodyPr>
            <a:normAutofit/>
          </a:bodyPr>
          <a:lstStyle/>
          <a:p>
            <a:r>
              <a:rPr lang="en-US" altLang="ko-KR" sz="3600" b="1" dirty="0" smtClean="0"/>
              <a:t>Results</a:t>
            </a:r>
            <a:endParaRPr lang="ko-KR" alt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C00000"/>
                </a:solidFill>
              </a:rPr>
              <a:t>3</a:t>
            </a:r>
            <a:r>
              <a:rPr lang="en-US" altLang="ko-KR" b="1" dirty="0" smtClean="0">
                <a:solidFill>
                  <a:srgbClr val="C00000"/>
                </a:solidFill>
              </a:rPr>
              <a:t>. Activation energy for the reaction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2363564" cy="62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6" y="2353790"/>
            <a:ext cx="5046972" cy="143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6096" y="2618303"/>
            <a:ext cx="3354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rgbClr val="FF0000"/>
                </a:solidFill>
              </a:rPr>
              <a:t>즉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ln</a:t>
            </a:r>
            <a:r>
              <a:rPr lang="en-US" altLang="ko-KR" sz="1600" dirty="0" smtClean="0">
                <a:solidFill>
                  <a:srgbClr val="FF0000"/>
                </a:solidFill>
              </a:rPr>
              <a:t>(t)-1/T</a:t>
            </a:r>
            <a:r>
              <a:rPr lang="ko-KR" altLang="en-US" sz="1600" dirty="0" smtClean="0">
                <a:solidFill>
                  <a:srgbClr val="FF0000"/>
                </a:solidFill>
              </a:rPr>
              <a:t>의 기울기를 통해 </a:t>
            </a:r>
            <a:r>
              <a:rPr lang="en-US" altLang="ko-KR" sz="1600" dirty="0" smtClean="0">
                <a:solidFill>
                  <a:srgbClr val="FF0000"/>
                </a:solidFill>
              </a:rPr>
              <a:t>reaction</a:t>
            </a:r>
            <a:r>
              <a:rPr lang="ko-KR" altLang="en-US" sz="1600" dirty="0" smtClean="0">
                <a:solidFill>
                  <a:srgbClr val="FF0000"/>
                </a:solidFill>
              </a:rPr>
              <a:t>의 </a:t>
            </a:r>
            <a:r>
              <a:rPr lang="en-US" altLang="ko-KR" sz="1600" dirty="0" smtClean="0">
                <a:solidFill>
                  <a:srgbClr val="FF0000"/>
                </a:solidFill>
              </a:rPr>
              <a:t>activation energy</a:t>
            </a:r>
            <a:r>
              <a:rPr lang="ko-KR" altLang="en-US" sz="1600" dirty="0" smtClean="0">
                <a:solidFill>
                  <a:srgbClr val="FF0000"/>
                </a:solidFill>
              </a:rPr>
              <a:t>를 알 수 있다</a:t>
            </a:r>
            <a:r>
              <a:rPr lang="en-US" altLang="ko-KR" sz="1600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US" altLang="ko-KR" sz="16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ko-KR" altLang="en-US" sz="1600" dirty="0" smtClean="0">
                <a:solidFill>
                  <a:srgbClr val="FF0000"/>
                </a:solidFill>
                <a:sym typeface="Wingdings" pitchFamily="2" charset="2"/>
              </a:rPr>
              <a:t>그리고 이 값은 </a:t>
            </a:r>
            <a:r>
              <a:rPr lang="en-US" altLang="ko-KR" sz="1600" dirty="0" err="1" smtClean="0">
                <a:solidFill>
                  <a:srgbClr val="FF0000"/>
                </a:solidFill>
                <a:sym typeface="Wingdings" pitchFamily="2" charset="2"/>
              </a:rPr>
              <a:t>Q</a:t>
            </a:r>
            <a:r>
              <a:rPr lang="en-US" altLang="ko-KR" sz="1200" dirty="0" err="1" smtClean="0">
                <a:solidFill>
                  <a:srgbClr val="FF0000"/>
                </a:solidFill>
                <a:sym typeface="Wingdings" pitchFamily="2" charset="2"/>
              </a:rPr>
              <a:t>diff</a:t>
            </a:r>
            <a:r>
              <a:rPr lang="ko-KR" altLang="en-US" sz="1600" dirty="0" smtClean="0">
                <a:solidFill>
                  <a:srgbClr val="FF0000"/>
                </a:solidFill>
                <a:sym typeface="Wingdings" pitchFamily="2" charset="2"/>
              </a:rPr>
              <a:t>와 같다</a:t>
            </a:r>
            <a:r>
              <a:rPr lang="en-US" altLang="ko-KR" sz="1600" dirty="0">
                <a:solidFill>
                  <a:srgbClr val="FF0000"/>
                </a:solidFill>
                <a:sym typeface="Wingdings" pitchFamily="2" charset="2"/>
              </a:rPr>
              <a:t>!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05148" y="3813591"/>
            <a:ext cx="79272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+mn-ea"/>
                <a:sym typeface="Wingdings" pitchFamily="2" charset="2"/>
              </a:rPr>
              <a:t> </a:t>
            </a:r>
            <a:r>
              <a:rPr lang="en-US" altLang="ko-KR" sz="1600" b="1" dirty="0" smtClean="0">
                <a:latin typeface="+mn-ea"/>
              </a:rPr>
              <a:t>Diffusion </a:t>
            </a:r>
            <a:r>
              <a:rPr lang="en-US" altLang="ko-KR" sz="1600" b="1" dirty="0">
                <a:latin typeface="+mn-ea"/>
              </a:rPr>
              <a:t>coefficient of B in A </a:t>
            </a:r>
            <a:r>
              <a:rPr lang="en-US" altLang="ko-KR" sz="1600" dirty="0">
                <a:latin typeface="+mn-ea"/>
              </a:rPr>
              <a:t>: 4.529×10</a:t>
            </a:r>
            <a:r>
              <a:rPr lang="en-US" altLang="ko-KR" sz="1600" baseline="30000" dirty="0">
                <a:latin typeface="+mn-ea"/>
              </a:rPr>
              <a:t>-7</a:t>
            </a:r>
            <a:r>
              <a:rPr lang="en-US" altLang="ko-KR" sz="1600" dirty="0">
                <a:latin typeface="+mn-ea"/>
              </a:rPr>
              <a:t> </a:t>
            </a:r>
            <a:r>
              <a:rPr lang="en-US" altLang="ko-KR" sz="1600" dirty="0" err="1">
                <a:latin typeface="+mn-ea"/>
              </a:rPr>
              <a:t>exp</a:t>
            </a:r>
            <a:r>
              <a:rPr lang="en-US" altLang="ko-KR" sz="1600" dirty="0">
                <a:latin typeface="+mn-ea"/>
              </a:rPr>
              <a:t>[-147723(J)/RT] (m</a:t>
            </a:r>
            <a:r>
              <a:rPr lang="en-US" altLang="ko-KR" sz="1600" baseline="30000" dirty="0">
                <a:latin typeface="+mn-ea"/>
              </a:rPr>
              <a:t>2</a:t>
            </a:r>
            <a:r>
              <a:rPr lang="en-US" altLang="ko-KR" sz="1600" dirty="0">
                <a:latin typeface="+mn-ea"/>
              </a:rPr>
              <a:t>/s)</a:t>
            </a:r>
          </a:p>
        </p:txBody>
      </p:sp>
      <p:sp>
        <p:nvSpPr>
          <p:cNvPr id="10" name="타원 9"/>
          <p:cNvSpPr/>
          <p:nvPr/>
        </p:nvSpPr>
        <p:spPr>
          <a:xfrm>
            <a:off x="5457304" y="3704332"/>
            <a:ext cx="1080120" cy="53789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/>
              <p:cNvSpPr txBox="1"/>
              <p:nvPr/>
            </p:nvSpPr>
            <p:spPr>
              <a:xfrm>
                <a:off x="4499992" y="4992866"/>
                <a:ext cx="4291732" cy="3877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US" altLang="ko-KR" sz="1600" b="0" i="1" smtClean="0">
                            <a:latin typeface="Cambria Math"/>
                          </a:rPr>
                          <m:t>𝑟𝑒𝑎𝑐</m:t>
                        </m:r>
                      </m:sup>
                    </m:sSup>
                  </m:oMath>
                </a14:m>
                <a:r>
                  <a:rPr lang="en-US" altLang="ko-KR" sz="1600" dirty="0" smtClean="0"/>
                  <a:t>= (8.3144) × (17767) = 147721.9448 (J)   </a:t>
                </a:r>
                <a:endParaRPr lang="ko-KR" altLang="en-US" sz="1600" baseline="-25000" dirty="0"/>
              </a:p>
            </p:txBody>
          </p:sp>
        </mc:Choice>
        <mc:Fallback xmlns="">
          <p:sp>
            <p:nvSpPr>
              <p:cNvPr id="15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992866"/>
                <a:ext cx="4291732" cy="387798"/>
              </a:xfrm>
              <a:prstGeom prst="rect">
                <a:avLst/>
              </a:prstGeom>
              <a:blipFill rotWithShape="1">
                <a:blip r:embed="rId4"/>
                <a:stretch>
                  <a:fillRect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979622" y="5322694"/>
            <a:ext cx="2893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ym typeface="Wingdings" pitchFamily="2" charset="2"/>
              </a:rPr>
              <a:t> Error : 7.1431 </a:t>
            </a:r>
            <a:r>
              <a:rPr lang="en-US" altLang="ko-KR" sz="1600" dirty="0" smtClean="0"/>
              <a:t>× 10</a:t>
            </a:r>
            <a:r>
              <a:rPr lang="en-US" altLang="ko-KR" sz="1600" baseline="30000" dirty="0" smtClean="0"/>
              <a:t>-4</a:t>
            </a:r>
            <a:r>
              <a:rPr lang="en-US" altLang="ko-KR" sz="1600" baseline="30000" dirty="0" smtClean="0">
                <a:sym typeface="Wingdings" pitchFamily="2" charset="2"/>
              </a:rPr>
              <a:t> </a:t>
            </a:r>
            <a:endParaRPr lang="ko-KR" altLang="en-US" sz="1600" baseline="30000" dirty="0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65052"/>
            <a:ext cx="3870678" cy="229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845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13091</TotalTime>
  <Words>284</Words>
  <Application>Microsoft Office PowerPoint</Application>
  <PresentationFormat>화면 슬라이드 쇼(4:3)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도시</vt:lpstr>
      <vt:lpstr>Partial Differential Equation</vt:lpstr>
      <vt:lpstr>PowerPoint 프레젠테이션</vt:lpstr>
      <vt:lpstr>PowerPoint 프레젠테이션</vt:lpstr>
      <vt:lpstr>PowerPoint 프레젠테이션</vt:lpstr>
      <vt:lpstr>PowerPoint 프레젠테이션</vt:lpstr>
      <vt:lpstr>Results</vt:lpstr>
      <vt:lpstr>Results</vt:lpstr>
      <vt:lpstr>Results</vt:lpstr>
      <vt:lpstr>Results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with Finite Element Method(FEM) ( using Abaqus )</dc:title>
  <dc:creator>kang ji-yun</dc:creator>
  <cp:lastModifiedBy>jiyun</cp:lastModifiedBy>
  <cp:revision>191</cp:revision>
  <cp:lastPrinted>2012-09-11T00:10:53Z</cp:lastPrinted>
  <dcterms:created xsi:type="dcterms:W3CDTF">2012-06-08T06:24:52Z</dcterms:created>
  <dcterms:modified xsi:type="dcterms:W3CDTF">2012-11-19T15:48:22Z</dcterms:modified>
</cp:coreProperties>
</file>