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80" r:id="rId4"/>
    <p:sldId id="289" r:id="rId5"/>
    <p:sldId id="288" r:id="rId6"/>
    <p:sldId id="290" r:id="rId7"/>
    <p:sldId id="284" r:id="rId8"/>
    <p:sldId id="286" r:id="rId9"/>
    <p:sldId id="293" r:id="rId10"/>
    <p:sldId id="294" r:id="rId11"/>
    <p:sldId id="287" r:id="rId12"/>
  </p:sldIdLst>
  <p:sldSz cx="9144000" cy="6858000" type="screen4x3"/>
  <p:notesSz cx="6870700" cy="97075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44" autoAdjust="0"/>
  </p:normalViewPr>
  <p:slideViewPr>
    <p:cSldViewPr>
      <p:cViewPr>
        <p:scale>
          <a:sx n="75" d="100"/>
          <a:sy n="75" d="100"/>
        </p:scale>
        <p:origin x="-93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7303" cy="485378"/>
          </a:xfrm>
          <a:prstGeom prst="rect">
            <a:avLst/>
          </a:prstGeom>
        </p:spPr>
        <p:txBody>
          <a:bodyPr vert="horz" lIns="94732" tIns="47366" rIns="94732" bIns="47366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91807" y="0"/>
            <a:ext cx="2977303" cy="485378"/>
          </a:xfrm>
          <a:prstGeom prst="rect">
            <a:avLst/>
          </a:prstGeom>
        </p:spPr>
        <p:txBody>
          <a:bodyPr vert="horz" lIns="94732" tIns="47366" rIns="94732" bIns="47366" rtlCol="0"/>
          <a:lstStyle>
            <a:lvl1pPr algn="r">
              <a:defRPr sz="1200"/>
            </a:lvl1pPr>
          </a:lstStyle>
          <a:p>
            <a:fld id="{6F3BDF48-C914-40F5-B96B-48EFBB684D00}" type="datetimeFigureOut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728663"/>
            <a:ext cx="4851400" cy="364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2" tIns="47366" rIns="94732" bIns="47366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7070" y="4611093"/>
            <a:ext cx="5496560" cy="4368403"/>
          </a:xfrm>
          <a:prstGeom prst="rect">
            <a:avLst/>
          </a:prstGeom>
        </p:spPr>
        <p:txBody>
          <a:bodyPr vert="horz" lIns="94732" tIns="47366" rIns="94732" bIns="47366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220500"/>
            <a:ext cx="2977303" cy="485378"/>
          </a:xfrm>
          <a:prstGeom prst="rect">
            <a:avLst/>
          </a:prstGeom>
        </p:spPr>
        <p:txBody>
          <a:bodyPr vert="horz" lIns="94732" tIns="47366" rIns="94732" bIns="47366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91807" y="9220500"/>
            <a:ext cx="2977303" cy="485378"/>
          </a:xfrm>
          <a:prstGeom prst="rect">
            <a:avLst/>
          </a:prstGeom>
        </p:spPr>
        <p:txBody>
          <a:bodyPr vert="horz" lIns="94732" tIns="47366" rIns="94732" bIns="47366" rtlCol="0" anchor="b"/>
          <a:lstStyle>
            <a:lvl1pPr algn="r">
              <a:defRPr sz="1200"/>
            </a:lvl1pPr>
          </a:lstStyle>
          <a:p>
            <a:fld id="{22FE213A-3925-43F9-B128-6FDC681C2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306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이진법을 사용하기 때문에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E213A-3925-43F9-B128-6FDC681C25B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489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이진법을 사용하기 때문에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E213A-3925-43F9-B128-6FDC681C25B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48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8B36-192C-46DA-A827-75C3496607A5}" type="datetime1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3652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A749-23E8-445D-B0D6-917F7C33E593}" type="datetime1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80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CDFD-E6A0-4D94-9FF0-80EE5DD0A5EE}" type="datetime1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41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665B-C660-443B-9292-027F2F2C7C31}" type="datetime1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/>
          <a:p>
            <a:fld id="{CE248618-8C30-4AB3-95A5-C325547EB2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088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398F-885A-49EA-B8DB-1F7FBDE629DB}" type="datetime1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39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1640-0857-43AE-944D-BF8DCDAFF73B}" type="datetime1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18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53A1-8B87-4078-9CC7-ACEAC16D2B96}" type="datetime1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596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E26F-6416-411D-9C7F-1DDFA7E88C36}" type="datetime1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22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3914-6705-4978-AAC5-5EEEC7E3204F}" type="datetime1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3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4E7D-7C8B-4D65-865C-3B1FFB60A949}" type="datetime1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539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E35C-7EAD-4CB0-87CF-80EFFBA11D3C}" type="datetime1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280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77061-E5CB-405D-BACD-EBDE9B7293DA}" type="datetime1">
              <a:rPr lang="ko-KR" altLang="en-US" smtClean="0"/>
              <a:t>2012-09-18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E5A6E7B-643D-4BBF-91A2-2CDC372C60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03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71600" y="2276872"/>
            <a:ext cx="7200800" cy="792088"/>
          </a:xfrm>
        </p:spPr>
        <p:txBody>
          <a:bodyPr>
            <a:noAutofit/>
          </a:bodyPr>
          <a:lstStyle/>
          <a:p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변수 방정식 </a:t>
            </a:r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HW#3</a:t>
            </a:r>
            <a:endParaRPr lang="ko-KR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355976" y="4966320"/>
            <a:ext cx="4536504" cy="766936"/>
          </a:xfrm>
        </p:spPr>
        <p:txBody>
          <a:bodyPr>
            <a:normAutofit/>
          </a:bodyPr>
          <a:lstStyle/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Materials Science and Engineering</a:t>
            </a:r>
          </a:p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20090428  </a:t>
            </a:r>
            <a:r>
              <a:rPr lang="en-US" altLang="ko-KR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</a:t>
            </a:r>
            <a:r>
              <a:rPr lang="en-US" altLang="ko-K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-Yun Kang</a:t>
            </a:r>
            <a:endParaRPr lang="ko-KR" alt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38517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2012. 09. 18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980728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AMSE318 Numerical </a:t>
            </a:r>
            <a:r>
              <a:rPr lang="en-US" altLang="ko-KR" sz="2000" dirty="0" smtClean="0"/>
              <a:t>Methods</a:t>
            </a:r>
            <a:endParaRPr lang="ko-KR" altLang="en-US" sz="200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15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10</a:t>
            </a:fld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141" y="2206605"/>
            <a:ext cx="3981053" cy="230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제목 1"/>
          <p:cNvSpPr txBox="1">
            <a:spLocks/>
          </p:cNvSpPr>
          <p:nvPr/>
        </p:nvSpPr>
        <p:spPr>
          <a:xfrm>
            <a:off x="457200" y="1902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4. Discussion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412776"/>
            <a:ext cx="836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</a:t>
            </a:r>
            <a:r>
              <a:rPr lang="en-US" altLang="ko-KR" b="1" dirty="0" smtClean="0"/>
              <a:t>. Newton’s method</a:t>
            </a:r>
            <a:r>
              <a:rPr lang="ko-KR" altLang="en-US" b="1" dirty="0" smtClean="0"/>
              <a:t>의 </a:t>
            </a:r>
            <a:r>
              <a:rPr lang="en-US" altLang="ko-KR" b="1" dirty="0" smtClean="0"/>
              <a:t>error</a:t>
            </a:r>
            <a:r>
              <a:rPr lang="ko-KR" altLang="en-US" b="1" dirty="0" smtClean="0"/>
              <a:t>발생</a:t>
            </a:r>
            <a:endParaRPr lang="ko-KR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086925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altLang="ko-KR" dirty="0" smtClean="0">
                <a:sym typeface="Wingdings" pitchFamily="2" charset="2"/>
              </a:rPr>
              <a:t>Bisection method</a:t>
            </a:r>
            <a:r>
              <a:rPr lang="ko-KR" altLang="en-US" dirty="0" smtClean="0">
                <a:sym typeface="Wingdings" pitchFamily="2" charset="2"/>
              </a:rPr>
              <a:t>는 해가 구간 내에 있기만 하면 반드시 구할 수 있지만</a:t>
            </a:r>
            <a:r>
              <a:rPr lang="en-US" altLang="ko-KR" dirty="0" smtClean="0">
                <a:sym typeface="Wingdings" pitchFamily="2" charset="2"/>
              </a:rPr>
              <a:t>, Newton’s</a:t>
            </a:r>
            <a:r>
              <a:rPr lang="ko-KR" altLang="en-US" dirty="0" smtClean="0">
                <a:sym typeface="Wingdings" pitchFamily="2" charset="2"/>
              </a:rPr>
              <a:t>의 경우 해가 있어도 구하는 과정에서 </a:t>
            </a:r>
            <a:r>
              <a:rPr lang="en-US" altLang="ko-KR" dirty="0" smtClean="0">
                <a:sym typeface="Wingdings" pitchFamily="2" charset="2"/>
              </a:rPr>
              <a:t>error</a:t>
            </a:r>
            <a:r>
              <a:rPr lang="ko-KR" altLang="en-US" dirty="0" smtClean="0">
                <a:sym typeface="Wingdings" pitchFamily="2" charset="2"/>
              </a:rPr>
              <a:t>가 날 수 있다</a:t>
            </a:r>
            <a:r>
              <a:rPr lang="en-US" altLang="ko-KR" dirty="0" smtClean="0">
                <a:sym typeface="Wingdings" pitchFamily="2" charset="2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43200" y="4524929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+mj-ea"/>
                <a:ea typeface="+mj-ea"/>
              </a:rPr>
              <a:t>( </a:t>
            </a:r>
            <a:r>
              <a:rPr lang="ko-KR" altLang="en-US" sz="1400" dirty="0" smtClean="0">
                <a:latin typeface="+mj-ea"/>
                <a:ea typeface="+mj-ea"/>
              </a:rPr>
              <a:t>초기구간 </a:t>
            </a:r>
            <a:r>
              <a:rPr lang="en-US" altLang="ko-KR" sz="1400" dirty="0" smtClean="0">
                <a:latin typeface="+mj-ea"/>
                <a:ea typeface="+mj-ea"/>
              </a:rPr>
              <a:t>: 100-900, Newton’s method </a:t>
            </a:r>
            <a:r>
              <a:rPr lang="ko-KR" altLang="en-US" sz="1400" dirty="0" smtClean="0">
                <a:latin typeface="+mj-ea"/>
                <a:ea typeface="+mj-ea"/>
              </a:rPr>
              <a:t>시작점 </a:t>
            </a:r>
            <a:r>
              <a:rPr lang="en-US" altLang="ko-KR" sz="1400" dirty="0" smtClean="0">
                <a:latin typeface="+mj-ea"/>
                <a:ea typeface="+mj-ea"/>
              </a:rPr>
              <a:t>900,  </a:t>
            </a:r>
            <a:r>
              <a:rPr lang="ko-KR" altLang="en-US" sz="1400" dirty="0" smtClean="0">
                <a:latin typeface="+mj-ea"/>
                <a:ea typeface="+mj-ea"/>
              </a:rPr>
              <a:t>오차 </a:t>
            </a:r>
            <a:r>
              <a:rPr lang="en-US" altLang="ko-KR" sz="1400" dirty="0" smtClean="0">
                <a:latin typeface="+mj-ea"/>
                <a:ea typeface="+mj-ea"/>
              </a:rPr>
              <a:t>0.1 )</a:t>
            </a:r>
            <a:endParaRPr lang="ko-KR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6382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857958"/>
              </p:ext>
            </p:extLst>
          </p:nvPr>
        </p:nvGraphicFramePr>
        <p:xfrm>
          <a:off x="827584" y="1528614"/>
          <a:ext cx="7776864" cy="362857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88432"/>
                <a:gridCol w="3888432"/>
              </a:tblGrid>
              <a:tr h="3915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Bisection method</a:t>
                      </a:r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Newton’s method</a:t>
                      </a:r>
                      <a:endParaRPr lang="ko-KR" altLang="en-US" sz="1800" dirty="0"/>
                    </a:p>
                  </a:txBody>
                  <a:tcPr anchor="ctr"/>
                </a:tc>
              </a:tr>
              <a:tr h="1264639">
                <a:tc>
                  <a:txBody>
                    <a:bodyPr/>
                    <a:lstStyle/>
                    <a:p>
                      <a:pPr marL="285750" indent="-285750" algn="just" latinLnBrk="1">
                        <a:buFont typeface="Wingdings" pitchFamily="2" charset="2"/>
                        <a:buChar char="§"/>
                      </a:pPr>
                      <a:r>
                        <a:rPr lang="ko-KR" altLang="en-US" sz="1600" dirty="0" smtClean="0"/>
                        <a:t>주어진 </a:t>
                      </a:r>
                      <a:r>
                        <a:rPr lang="en-US" altLang="ko-KR" sz="1600" dirty="0" smtClean="0"/>
                        <a:t>interval</a:t>
                      </a:r>
                      <a:r>
                        <a:rPr lang="ko-KR" altLang="en-US" sz="1600" dirty="0" smtClean="0"/>
                        <a:t>안에 근이 없으면 구할 수 없으나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근이 있는 경우에는 무조건 해를 구할 수 있다</a:t>
                      </a:r>
                      <a:r>
                        <a:rPr lang="en-US" altLang="ko-KR" sz="1600" dirty="0" smtClean="0"/>
                        <a:t>.</a:t>
                      </a:r>
                    </a:p>
                    <a:p>
                      <a:pPr marL="285750" indent="-285750" algn="just" latinLnBrk="1">
                        <a:buFont typeface="Wingdings" pitchFamily="2" charset="2"/>
                        <a:buChar char="§"/>
                      </a:pPr>
                      <a:endParaRPr lang="en-US" altLang="ko-KR" sz="1600" dirty="0" smtClean="0"/>
                    </a:p>
                    <a:p>
                      <a:pPr marL="285750" indent="-285750" algn="just" latinLnBrk="1">
                        <a:buFont typeface="Wingdings" pitchFamily="2" charset="2"/>
                        <a:buChar char="§"/>
                      </a:pP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ko-KR" altLang="en-US" sz="1600" dirty="0" smtClean="0"/>
                        <a:t>이 방법은 그래프의 모양</a:t>
                      </a:r>
                      <a:r>
                        <a:rPr lang="en-US" altLang="ko-KR" sz="1600" dirty="0" smtClean="0"/>
                        <a:t>(tangent line)</a:t>
                      </a:r>
                      <a:r>
                        <a:rPr lang="ko-KR" altLang="en-US" sz="1600" dirty="0" smtClean="0"/>
                        <a:t>을 가지고 해를 구하는 것이기 때문에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해가 있음에도 불구하고</a:t>
                      </a: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넣어주는 값에 따라 무한 </a:t>
                      </a:r>
                      <a:r>
                        <a:rPr lang="en-US" altLang="ko-KR" sz="1600" dirty="0" smtClean="0"/>
                        <a:t>loop</a:t>
                      </a:r>
                      <a:r>
                        <a:rPr lang="ko-KR" altLang="en-US" sz="1600" dirty="0" smtClean="0"/>
                        <a:t>에 빠져 해를 구하지 못할 수도 있다</a:t>
                      </a:r>
                      <a:r>
                        <a:rPr lang="en-US" altLang="ko-KR" sz="1600" dirty="0" smtClean="0"/>
                        <a:t>.</a:t>
                      </a:r>
                    </a:p>
                  </a:txBody>
                  <a:tcPr/>
                </a:tc>
              </a:tr>
              <a:tr h="859594">
                <a:tc>
                  <a:txBody>
                    <a:bodyPr/>
                    <a:lstStyle/>
                    <a:p>
                      <a:pPr marL="285750" indent="-285750" algn="just" latinLnBrk="1">
                        <a:buFont typeface="Wingdings" pitchFamily="2" charset="2"/>
                        <a:buChar char="§"/>
                      </a:pPr>
                      <a:r>
                        <a:rPr lang="ko-KR" altLang="en-US" sz="1600" dirty="0" smtClean="0"/>
                        <a:t>정밀도가 커질</a:t>
                      </a:r>
                      <a:r>
                        <a:rPr lang="ko-KR" altLang="en-US" sz="1600" baseline="0" dirty="0" smtClean="0"/>
                        <a:t> 수록 </a:t>
                      </a:r>
                      <a:r>
                        <a:rPr lang="en-US" altLang="ko-KR" sz="1600" baseline="0" dirty="0" smtClean="0"/>
                        <a:t>iteration</a:t>
                      </a:r>
                      <a:r>
                        <a:rPr lang="ko-KR" altLang="en-US" sz="1600" baseline="0" dirty="0" smtClean="0"/>
                        <a:t>이 커져서 느리다</a:t>
                      </a:r>
                      <a:r>
                        <a:rPr lang="en-US" altLang="ko-KR" sz="1600" baseline="0" dirty="0" smtClean="0"/>
                        <a:t>.</a:t>
                      </a:r>
                    </a:p>
                    <a:p>
                      <a:pPr marL="0" indent="0" algn="just" latinLnBrk="1">
                        <a:buFont typeface="Wingdings" pitchFamily="2" charset="2"/>
                        <a:buNone/>
                      </a:pPr>
                      <a:r>
                        <a:rPr lang="en-US" altLang="ko-KR" sz="1600" baseline="0" dirty="0" smtClean="0"/>
                        <a:t>(</a:t>
                      </a:r>
                      <a:r>
                        <a:rPr lang="ko-KR" altLang="en-US" sz="1600" baseline="0" dirty="0" smtClean="0"/>
                        <a:t>정확한 값을 얻으려면 많이 시도해야</a:t>
                      </a:r>
                      <a:r>
                        <a:rPr lang="en-US" altLang="ko-KR" sz="1600" baseline="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latinLnBrk="1">
                        <a:buFont typeface="Wingdings" pitchFamily="2" charset="2"/>
                        <a:buChar char="§"/>
                      </a:pPr>
                      <a:r>
                        <a:rPr lang="ko-KR" altLang="en-US" sz="1600" dirty="0" smtClean="0"/>
                        <a:t>정밀도가 커져도 </a:t>
                      </a:r>
                      <a:r>
                        <a:rPr lang="en-US" altLang="ko-KR" sz="1600" dirty="0" smtClean="0"/>
                        <a:t>iteration</a:t>
                      </a:r>
                      <a:r>
                        <a:rPr lang="ko-KR" altLang="en-US" sz="1600" dirty="0" smtClean="0"/>
                        <a:t>이 크게 차이 나지</a:t>
                      </a:r>
                      <a:r>
                        <a:rPr lang="ko-KR" altLang="en-US" sz="1600" baseline="0" dirty="0" smtClean="0"/>
                        <a:t> 않아 매우 빠르다</a:t>
                      </a:r>
                      <a:r>
                        <a:rPr lang="en-US" altLang="ko-KR" sz="1600" baseline="0" dirty="0" smtClean="0"/>
                        <a:t>.</a:t>
                      </a:r>
                      <a:endParaRPr lang="en-US" altLang="ko-KR" sz="1600" dirty="0" smtClean="0"/>
                    </a:p>
                    <a:p>
                      <a:pPr marL="0" indent="0" algn="just" latinLnBrk="1">
                        <a:buFont typeface="Wingdings" pitchFamily="2" charset="2"/>
                        <a:buNone/>
                      </a:pP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적은 횟수로도 비교적 큰 정밀도의 값을 얻을 수 있음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</a:tr>
              <a:tr h="859594">
                <a:tc>
                  <a:txBody>
                    <a:bodyPr/>
                    <a:lstStyle/>
                    <a:p>
                      <a:pPr marL="285750" indent="-285750" algn="just" latinLnBrk="1">
                        <a:buFont typeface="Wingdings" pitchFamily="2" charset="2"/>
                        <a:buChar char="§"/>
                      </a:pPr>
                      <a:r>
                        <a:rPr lang="ko-KR" altLang="en-US" sz="1600" dirty="0" smtClean="0"/>
                        <a:t>구간을 절반씩 줄여나가기 때문에 초기 구간 길이가 </a:t>
                      </a:r>
                      <a:r>
                        <a:rPr lang="en-US" altLang="ko-KR" sz="1600" dirty="0" smtClean="0"/>
                        <a:t>iteration</a:t>
                      </a:r>
                      <a:r>
                        <a:rPr lang="ko-KR" altLang="en-US" sz="1600" dirty="0" smtClean="0"/>
                        <a:t>에 미치는 영향이 작다</a:t>
                      </a:r>
                      <a:r>
                        <a:rPr lang="en-US" altLang="ko-KR" sz="1600" dirty="0" smtClean="0"/>
                        <a:t>.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latinLnBrk="1">
                        <a:buFont typeface="Wingdings" pitchFamily="2" charset="2"/>
                        <a:buChar char="§"/>
                      </a:pPr>
                      <a:r>
                        <a:rPr lang="ko-KR" altLang="en-US" sz="1600" dirty="0" smtClean="0"/>
                        <a:t>초기값에 </a:t>
                      </a:r>
                      <a:r>
                        <a:rPr lang="en-US" altLang="ko-KR" sz="1600" dirty="0" smtClean="0"/>
                        <a:t>dependence</a:t>
                      </a:r>
                      <a:r>
                        <a:rPr lang="ko-KR" altLang="en-US" sz="1600" dirty="0" smtClean="0"/>
                        <a:t>가 비교적 크므로 정확한 예측이</a:t>
                      </a:r>
                      <a:r>
                        <a:rPr lang="ko-KR" altLang="en-US" sz="1600" baseline="0" dirty="0" smtClean="0"/>
                        <a:t> 중요</a:t>
                      </a:r>
                      <a:r>
                        <a:rPr lang="en-US" altLang="ko-KR" sz="1600" dirty="0" smtClean="0"/>
                        <a:t>.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814939" y="545799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>
                <a:sym typeface="Wingdings" pitchFamily="2" charset="2"/>
              </a:rPr>
              <a:t>∴ </a:t>
            </a:r>
            <a:r>
              <a:rPr lang="ko-KR" altLang="en-US" dirty="0" smtClean="0">
                <a:sym typeface="Wingdings" pitchFamily="2" charset="2"/>
              </a:rPr>
              <a:t>정답에 대해 어느 정도 예측을 한 뒤 </a:t>
            </a:r>
            <a:r>
              <a:rPr lang="en-US" altLang="ko-KR" dirty="0" smtClean="0">
                <a:sym typeface="Wingdings" pitchFamily="2" charset="2"/>
              </a:rPr>
              <a:t>Newton’s method</a:t>
            </a:r>
            <a:r>
              <a:rPr lang="ko-KR" altLang="en-US" dirty="0" smtClean="0">
                <a:sym typeface="Wingdings" pitchFamily="2" charset="2"/>
              </a:rPr>
              <a:t>를 써서 빠르게 값을 구해보고</a:t>
            </a:r>
            <a:r>
              <a:rPr lang="en-US" altLang="ko-KR" dirty="0" smtClean="0">
                <a:sym typeface="Wingdings" pitchFamily="2" charset="2"/>
              </a:rPr>
              <a:t>, error</a:t>
            </a:r>
            <a:r>
              <a:rPr lang="ko-KR" altLang="en-US" dirty="0" smtClean="0">
                <a:sym typeface="Wingdings" pitchFamily="2" charset="2"/>
              </a:rPr>
              <a:t>가 나올 경우 </a:t>
            </a:r>
            <a:r>
              <a:rPr lang="en-US" altLang="ko-KR" dirty="0" smtClean="0">
                <a:sym typeface="Wingdings" pitchFamily="2" charset="2"/>
              </a:rPr>
              <a:t>Bisection method</a:t>
            </a:r>
            <a:r>
              <a:rPr lang="ko-KR" altLang="en-US" dirty="0" smtClean="0">
                <a:sym typeface="Wingdings" pitchFamily="2" charset="2"/>
              </a:rPr>
              <a:t>를 사용해 느리지만 정확한 값을 구해보는 것이 좋을 듯</a:t>
            </a:r>
            <a:r>
              <a:rPr lang="en-US" altLang="ko-KR" dirty="0" smtClean="0">
                <a:sym typeface="Wingdings" pitchFamily="2" charset="2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1902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315200" cy="1008112"/>
          </a:xfrm>
        </p:spPr>
        <p:txBody>
          <a:bodyPr>
            <a:normAutofit/>
          </a:bodyPr>
          <a:lstStyle/>
          <a:p>
            <a:r>
              <a:rPr lang="en-US" altLang="ko-KR" sz="3600" b="1" dirty="0" smtClean="0">
                <a:latin typeface="맑은 고딕" pitchFamily="50" charset="-127"/>
                <a:ea typeface="맑은 고딕" pitchFamily="50" charset="-127"/>
              </a:rPr>
              <a:t>Homework#3</a:t>
            </a:r>
            <a:endParaRPr lang="ko-KR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475278" y="2996952"/>
            <a:ext cx="43559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en-US" altLang="ko-KR" sz="1600" b="1" dirty="0" smtClean="0"/>
              <a:t>Function : </a:t>
            </a:r>
            <a:r>
              <a:rPr lang="en-US" altLang="ko-KR" sz="1600" dirty="0" smtClean="0"/>
              <a:t>monotonic increasing function</a:t>
            </a:r>
            <a:endParaRPr lang="en-US" altLang="ko-KR" sz="1600" b="1" dirty="0" smtClean="0"/>
          </a:p>
          <a:p>
            <a:pPr marL="285750" indent="-285750">
              <a:buFont typeface="Wingdings" pitchFamily="2" charset="2"/>
              <a:buChar char="l"/>
            </a:pPr>
            <a:r>
              <a:rPr lang="en-US" altLang="ko-KR" sz="1600" b="1" dirty="0" smtClean="0"/>
              <a:t>Language</a:t>
            </a:r>
            <a:r>
              <a:rPr lang="en-US" altLang="ko-KR" sz="1600" dirty="0" smtClean="0"/>
              <a:t> : Microsoft visual studio 2010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en-US" altLang="ko-KR" sz="1600" b="1" dirty="0" smtClean="0"/>
              <a:t>Methods used</a:t>
            </a:r>
            <a:r>
              <a:rPr lang="en-US" altLang="ko-KR" sz="1600" dirty="0" smtClean="0"/>
              <a:t> :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  1. Bisection method</a:t>
            </a:r>
          </a:p>
          <a:p>
            <a:r>
              <a:rPr lang="en-US" altLang="ko-KR" sz="1600" dirty="0" smtClean="0"/>
              <a:t>      2. Newton’s method</a:t>
            </a:r>
          </a:p>
          <a:p>
            <a:endParaRPr lang="en-US" altLang="ko-KR" sz="1600" dirty="0" smtClean="0"/>
          </a:p>
          <a:p>
            <a:pPr marL="285750" indent="-285750">
              <a:buFont typeface="Wingdings" pitchFamily="2" charset="2"/>
              <a:buChar char="l"/>
            </a:pPr>
            <a:r>
              <a:rPr lang="en-US" altLang="ko-KR" sz="1600" b="1" dirty="0" smtClean="0"/>
              <a:t>Absolute error </a:t>
            </a:r>
            <a:r>
              <a:rPr lang="ko-KR" altLang="en-US" sz="1600" b="1" dirty="0" smtClean="0"/>
              <a:t>사용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참값 </a:t>
            </a:r>
            <a:r>
              <a:rPr lang="en-US" altLang="ko-KR" sz="1600" dirty="0" smtClean="0"/>
              <a:t>= 373.16K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en-US" altLang="ko-KR" sz="1600" b="1" dirty="0" smtClean="0"/>
              <a:t>Results</a:t>
            </a:r>
            <a:r>
              <a:rPr lang="en-US" altLang="ko-KR" sz="1600" dirty="0" smtClean="0"/>
              <a:t> : </a:t>
            </a:r>
            <a:r>
              <a:rPr lang="ko-KR" altLang="en-US" sz="1600" dirty="0" smtClean="0"/>
              <a:t>소수점 이하 </a:t>
            </a:r>
            <a:r>
              <a:rPr lang="en-US" altLang="ko-KR" sz="1600" dirty="0" smtClean="0"/>
              <a:t>15</a:t>
            </a:r>
            <a:r>
              <a:rPr lang="ko-KR" altLang="en-US" sz="1600" dirty="0" smtClean="0"/>
              <a:t>째 자리까지 출력</a:t>
            </a:r>
            <a:endParaRPr lang="en-US" altLang="ko-KR" sz="1600" dirty="0"/>
          </a:p>
          <a:p>
            <a:pPr marL="285750" indent="-285750">
              <a:buFont typeface="Wingdings" pitchFamily="2" charset="2"/>
              <a:buChar char="l"/>
            </a:pPr>
            <a:r>
              <a:rPr lang="en-US" altLang="ko-KR" sz="1600" b="1" dirty="0" smtClean="0"/>
              <a:t>Discussion : </a:t>
            </a:r>
            <a:r>
              <a:rPr lang="en-US" altLang="ko-KR" sz="1600" dirty="0" smtClean="0"/>
              <a:t>Comparison &amp; Contrast</a:t>
            </a:r>
            <a:endParaRPr lang="ko-KR" alt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1043444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- 1</a:t>
            </a:r>
            <a:r>
              <a:rPr lang="ko-KR" altLang="en-US" sz="1600" b="1" dirty="0" smtClean="0"/>
              <a:t>변수 방정식의 해 구하기 </a:t>
            </a:r>
            <a:r>
              <a:rPr lang="en-US" altLang="ko-KR" sz="1600" b="1" dirty="0" smtClean="0"/>
              <a:t>-</a:t>
            </a:r>
            <a:endParaRPr lang="ko-KR" alt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2996" y="192047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“ 1atm</a:t>
            </a:r>
            <a:r>
              <a:rPr lang="ko-KR" altLang="en-US" sz="1600" b="1" dirty="0" smtClean="0"/>
              <a:t>에서 물의 끓는 점인 </a:t>
            </a:r>
            <a:r>
              <a:rPr lang="en-US" altLang="ko-KR" sz="1600" b="1" dirty="0" smtClean="0"/>
              <a:t>normal boiling point</a:t>
            </a:r>
            <a:r>
              <a:rPr lang="ko-KR" altLang="en-US" sz="1600" b="1" dirty="0" smtClean="0"/>
              <a:t>를 구하시오</a:t>
            </a:r>
            <a:r>
              <a:rPr lang="en-US" altLang="ko-KR" sz="1600" b="1" dirty="0"/>
              <a:t> </a:t>
            </a:r>
            <a:r>
              <a:rPr lang="en-US" altLang="ko-KR" sz="1600" b="1" dirty="0" smtClean="0"/>
              <a:t>“</a:t>
            </a:r>
            <a:endParaRPr lang="ko-KR" altLang="en-US" sz="1600" b="1" dirty="0"/>
          </a:p>
        </p:txBody>
      </p:sp>
      <p:grpSp>
        <p:nvGrpSpPr>
          <p:cNvPr id="18" name="그룹 17"/>
          <p:cNvGrpSpPr/>
          <p:nvPr/>
        </p:nvGrpSpPr>
        <p:grpSpPr>
          <a:xfrm>
            <a:off x="539552" y="2492188"/>
            <a:ext cx="3795225" cy="3745124"/>
            <a:chOff x="657473" y="2445603"/>
            <a:chExt cx="3795225" cy="3745124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473" y="2445603"/>
              <a:ext cx="3795225" cy="3745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3" name="직선 연결선 12"/>
            <p:cNvCxnSpPr/>
            <p:nvPr/>
          </p:nvCxnSpPr>
          <p:spPr>
            <a:xfrm>
              <a:off x="971600" y="4226910"/>
              <a:ext cx="3312368" cy="1235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타원 14"/>
            <p:cNvSpPr/>
            <p:nvPr/>
          </p:nvSpPr>
          <p:spPr>
            <a:xfrm>
              <a:off x="2819094" y="4161080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7" name="직선 화살표 연결선 16"/>
            <p:cNvCxnSpPr>
              <a:stCxn id="15" idx="4"/>
            </p:cNvCxnSpPr>
            <p:nvPr/>
          </p:nvCxnSpPr>
          <p:spPr>
            <a:xfrm>
              <a:off x="2891102" y="4305096"/>
              <a:ext cx="0" cy="1572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직사각형 18"/>
          <p:cNvSpPr/>
          <p:nvPr/>
        </p:nvSpPr>
        <p:spPr>
          <a:xfrm>
            <a:off x="1105393" y="3560659"/>
            <a:ext cx="2520280" cy="36004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338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49" name="직선 연결선 2048"/>
          <p:cNvCxnSpPr/>
          <p:nvPr/>
        </p:nvCxnSpPr>
        <p:spPr>
          <a:xfrm>
            <a:off x="4514060" y="4101872"/>
            <a:ext cx="432046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315200" cy="1008112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1. Bisection method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39552" y="1317989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altLang="ko-KR" sz="1600" dirty="0" smtClean="0"/>
              <a:t>Bisection method</a:t>
            </a:r>
            <a:r>
              <a:rPr lang="ko-KR" altLang="en-US" sz="1600" dirty="0" smtClean="0"/>
              <a:t>는 주어진 </a:t>
            </a:r>
            <a:r>
              <a:rPr lang="en-US" altLang="ko-KR" sz="1600" dirty="0" smtClean="0"/>
              <a:t>interval [a, b]</a:t>
            </a:r>
            <a:r>
              <a:rPr lang="ko-KR" altLang="en-US" sz="1600" dirty="0" smtClean="0"/>
              <a:t>내 에서 함수 </a:t>
            </a:r>
            <a:r>
              <a:rPr lang="en-US" altLang="ko-KR" sz="1600" dirty="0" smtClean="0"/>
              <a:t>f(x)</a:t>
            </a:r>
            <a:r>
              <a:rPr lang="ko-KR" altLang="en-US" sz="1600" dirty="0" smtClean="0"/>
              <a:t>가</a:t>
            </a:r>
            <a:r>
              <a:rPr lang="en-US" altLang="ko-KR" sz="1600" dirty="0" smtClean="0"/>
              <a:t> continuous </a:t>
            </a:r>
            <a:r>
              <a:rPr lang="ko-KR" altLang="en-US" sz="1600" dirty="0" smtClean="0"/>
              <a:t>하고</a:t>
            </a:r>
            <a:r>
              <a:rPr lang="en-US" altLang="ko-KR" sz="1600" dirty="0" smtClean="0"/>
              <a:t>, f(a)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f(b)</a:t>
            </a:r>
            <a:r>
              <a:rPr lang="ko-KR" altLang="en-US" sz="1600" dirty="0" smtClean="0"/>
              <a:t>가 </a:t>
            </a:r>
            <a:r>
              <a:rPr lang="en-US" altLang="ko-KR" sz="1600" dirty="0" smtClean="0"/>
              <a:t>opposite sign</a:t>
            </a:r>
            <a:r>
              <a:rPr lang="ko-KR" altLang="en-US" sz="1600" dirty="0" smtClean="0"/>
              <a:t>을 가질 때</a:t>
            </a:r>
            <a:r>
              <a:rPr lang="en-US" altLang="ko-KR" sz="1600" dirty="0" smtClean="0"/>
              <a:t>, f(x)=0</a:t>
            </a:r>
            <a:r>
              <a:rPr lang="ko-KR" altLang="en-US" sz="1600" dirty="0" smtClean="0"/>
              <a:t>의 </a:t>
            </a:r>
            <a:r>
              <a:rPr lang="en-US" altLang="ko-KR" sz="1600" dirty="0" smtClean="0"/>
              <a:t>solution</a:t>
            </a:r>
            <a:r>
              <a:rPr lang="ko-KR" altLang="en-US" sz="1600" dirty="0" smtClean="0"/>
              <a:t>을 결정하기 위해 쓰인다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4904"/>
            <a:ext cx="3795225" cy="374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직사각형 16"/>
          <p:cNvSpPr/>
          <p:nvPr/>
        </p:nvSpPr>
        <p:spPr>
          <a:xfrm>
            <a:off x="1227787" y="2732921"/>
            <a:ext cx="2160240" cy="3251295"/>
          </a:xfrm>
          <a:prstGeom prst="rect">
            <a:avLst/>
          </a:prstGeom>
          <a:solidFill>
            <a:schemeClr val="accent5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1131488" y="526627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3314308" y="3980349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57735" y="2756213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50000"/>
                  </a:schemeClr>
                </a:solidFill>
              </a:rPr>
              <a:t>“ Interval setting “</a:t>
            </a:r>
            <a:endParaRPr lang="ko-KR" alt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9803" y="5373215"/>
            <a:ext cx="1295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(250, f(250))</a:t>
            </a:r>
            <a:endParaRPr lang="ko-KR" alt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798586" y="4098327"/>
            <a:ext cx="1295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(450, f(450))</a:t>
            </a:r>
            <a:endParaRPr lang="ko-KR" altLang="en-US" sz="1200" b="1" dirty="0"/>
          </a:p>
        </p:txBody>
      </p:sp>
      <p:sp>
        <p:nvSpPr>
          <p:cNvPr id="27" name="직사각형 26"/>
          <p:cNvSpPr/>
          <p:nvPr/>
        </p:nvSpPr>
        <p:spPr>
          <a:xfrm>
            <a:off x="4298035" y="2551743"/>
            <a:ext cx="3456385" cy="8463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 smtClean="0"/>
              <a:t>Bisect_method</a:t>
            </a:r>
            <a:endParaRPr lang="en-US" altLang="ko-KR" sz="1400" b="1" dirty="0" smtClean="0"/>
          </a:p>
          <a:p>
            <a:pPr algn="ctr"/>
            <a:r>
              <a:rPr lang="en-US" altLang="ko-KR" sz="1400" dirty="0" smtClean="0"/>
              <a:t>( double x1_i, double x2_i,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* </a:t>
            </a:r>
            <a:r>
              <a:rPr lang="en-US" altLang="ko-KR" sz="1400" dirty="0" err="1" smtClean="0"/>
              <a:t>iter</a:t>
            </a:r>
            <a:r>
              <a:rPr lang="en-US" altLang="ko-KR" sz="1400" dirty="0" smtClean="0"/>
              <a:t>, </a:t>
            </a:r>
          </a:p>
          <a:p>
            <a:pPr algn="ctr"/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iter_max</a:t>
            </a:r>
            <a:r>
              <a:rPr lang="en-US" altLang="ko-KR" sz="1400" dirty="0" smtClean="0"/>
              <a:t>, long double </a:t>
            </a:r>
            <a:r>
              <a:rPr lang="en-US" altLang="ko-KR" sz="1400" dirty="0" err="1" smtClean="0"/>
              <a:t>ab_error</a:t>
            </a:r>
            <a:r>
              <a:rPr lang="en-US" altLang="ko-KR" sz="1400" dirty="0" smtClean="0"/>
              <a:t> )</a:t>
            </a:r>
            <a:endParaRPr lang="ko-KR" altLang="en-US" sz="1400" dirty="0"/>
          </a:p>
        </p:txBody>
      </p:sp>
      <p:cxnSp>
        <p:nvCxnSpPr>
          <p:cNvPr id="29" name="직선 연결선 28"/>
          <p:cNvCxnSpPr/>
          <p:nvPr/>
        </p:nvCxnSpPr>
        <p:spPr>
          <a:xfrm flipH="1">
            <a:off x="4514061" y="3398110"/>
            <a:ext cx="1" cy="248799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4773956" y="3645024"/>
            <a:ext cx="4032448" cy="128040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55588" indent="-171450" algn="just">
              <a:buFont typeface="Wingdings" pitchFamily="2" charset="2"/>
              <a:buChar char="§"/>
            </a:pPr>
            <a:r>
              <a:rPr lang="en-US" altLang="ko-KR" sz="1200" dirty="0" smtClean="0"/>
              <a:t>Main</a:t>
            </a:r>
            <a:r>
              <a:rPr lang="ko-KR" altLang="en-US" sz="1200" dirty="0" smtClean="0"/>
              <a:t>으로 부터 받은 </a:t>
            </a:r>
            <a:r>
              <a:rPr lang="en-US" altLang="ko-KR" sz="1200" dirty="0" smtClean="0"/>
              <a:t>2</a:t>
            </a:r>
            <a:r>
              <a:rPr lang="ko-KR" altLang="en-US" sz="1200" dirty="0" smtClean="0"/>
              <a:t>개의 </a:t>
            </a:r>
            <a:r>
              <a:rPr lang="en-US" altLang="ko-KR" sz="1200" dirty="0" smtClean="0"/>
              <a:t>x</a:t>
            </a:r>
            <a:r>
              <a:rPr lang="ko-KR" altLang="en-US" sz="1200" dirty="0" smtClean="0"/>
              <a:t>값 중 큰 값을 </a:t>
            </a:r>
            <a:r>
              <a:rPr lang="en-US" altLang="ko-KR" sz="1200" b="1" dirty="0" smtClean="0"/>
              <a:t>upper limit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작은 값을 </a:t>
            </a:r>
            <a:r>
              <a:rPr lang="en-US" altLang="ko-KR" sz="1200" b="1" dirty="0" smtClean="0"/>
              <a:t>lower limit</a:t>
            </a:r>
            <a:r>
              <a:rPr lang="ko-KR" altLang="en-US" sz="1200" dirty="0" smtClean="0"/>
              <a:t>으로 설정</a:t>
            </a:r>
            <a:endParaRPr lang="en-US" altLang="ko-KR" sz="1200" dirty="0" smtClean="0"/>
          </a:p>
          <a:p>
            <a:pPr marL="84138" algn="just">
              <a:buFont typeface="Wingdings" pitchFamily="2" charset="2"/>
              <a:buChar char="§"/>
              <a:tabLst>
                <a:tab pos="3770313" algn="l"/>
              </a:tabLst>
            </a:pPr>
            <a:r>
              <a:rPr lang="ko-KR" altLang="en-US" sz="1200" dirty="0" smtClean="0"/>
              <a:t> 두 </a:t>
            </a:r>
            <a:r>
              <a:rPr lang="en-US" altLang="ko-KR" sz="1200" dirty="0" smtClean="0"/>
              <a:t>x</a:t>
            </a:r>
            <a:r>
              <a:rPr lang="ko-KR" altLang="en-US" sz="1200" dirty="0" smtClean="0"/>
              <a:t>값이 같은 경우 </a:t>
            </a:r>
            <a:r>
              <a:rPr lang="en-US" altLang="ko-KR" sz="1200" dirty="0" smtClean="0"/>
              <a:t>error</a:t>
            </a:r>
            <a:r>
              <a:rPr lang="ko-KR" altLang="en-US" sz="1200" dirty="0" smtClean="0"/>
              <a:t>메시지 출력 후 함수 종료</a:t>
            </a:r>
            <a:endParaRPr lang="en-US" altLang="ko-KR" sz="1200" dirty="0" smtClean="0"/>
          </a:p>
          <a:p>
            <a:pPr marL="84138" algn="just">
              <a:buFont typeface="Wingdings" pitchFamily="2" charset="2"/>
              <a:buChar char="§"/>
            </a:pPr>
            <a:r>
              <a:rPr lang="ko-KR" altLang="en-US" sz="1200" dirty="0" smtClean="0"/>
              <a:t> 초기 </a:t>
            </a:r>
            <a:r>
              <a:rPr lang="ko-KR" altLang="en-US" sz="1200" dirty="0"/>
              <a:t>주어진 구간의 끝 값의 함수 값 중 하나가 오차범위 이내일 경우 근으로 생각하고 값 </a:t>
            </a:r>
            <a:r>
              <a:rPr lang="ko-KR" altLang="en-US" sz="1200" dirty="0" smtClean="0"/>
              <a:t>반환</a:t>
            </a:r>
            <a:endParaRPr lang="en-US" altLang="ko-KR" sz="1200" dirty="0"/>
          </a:p>
        </p:txBody>
      </p:sp>
      <p:sp>
        <p:nvSpPr>
          <p:cNvPr id="2056" name="TextBox 2055"/>
          <p:cNvSpPr txBox="1"/>
          <p:nvPr/>
        </p:nvSpPr>
        <p:spPr>
          <a:xfrm>
            <a:off x="4716014" y="2060848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 Function Algorithm ]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58" name="직선 연결선 2057"/>
          <p:cNvCxnSpPr>
            <a:stCxn id="18" idx="6"/>
            <a:endCxn id="22" idx="3"/>
          </p:cNvCxnSpPr>
          <p:nvPr/>
        </p:nvCxnSpPr>
        <p:spPr>
          <a:xfrm flipV="1">
            <a:off x="1275504" y="4103274"/>
            <a:ext cx="2059895" cy="1235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직선 화살표 연결선 2059"/>
          <p:cNvCxnSpPr/>
          <p:nvPr/>
        </p:nvCxnSpPr>
        <p:spPr>
          <a:xfrm>
            <a:off x="2307907" y="4720776"/>
            <a:ext cx="0" cy="1263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타원 49"/>
          <p:cNvSpPr/>
          <p:nvPr/>
        </p:nvSpPr>
        <p:spPr>
          <a:xfrm>
            <a:off x="2228865" y="4383283"/>
            <a:ext cx="144016" cy="1440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직사각형 50"/>
          <p:cNvSpPr/>
          <p:nvPr/>
        </p:nvSpPr>
        <p:spPr>
          <a:xfrm>
            <a:off x="2300873" y="2727789"/>
            <a:ext cx="1087154" cy="3251295"/>
          </a:xfrm>
          <a:prstGeom prst="rect">
            <a:avLst/>
          </a:prstGeom>
          <a:solidFill>
            <a:schemeClr val="accent2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2" name="직선 연결선 51"/>
          <p:cNvCxnSpPr/>
          <p:nvPr/>
        </p:nvCxnSpPr>
        <p:spPr>
          <a:xfrm>
            <a:off x="4514061" y="5900174"/>
            <a:ext cx="432046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3" name="직사각형 52"/>
          <p:cNvSpPr/>
          <p:nvPr/>
        </p:nvSpPr>
        <p:spPr>
          <a:xfrm>
            <a:off x="4802092" y="5086597"/>
            <a:ext cx="4004312" cy="143874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4138" algn="ctr"/>
            <a:r>
              <a:rPr lang="en-US" altLang="ko-KR" sz="1200" b="1" dirty="0" smtClean="0"/>
              <a:t>***** FOR LOOP *****</a:t>
            </a:r>
          </a:p>
          <a:p>
            <a:pPr marL="255588" indent="-171450" algn="just">
              <a:buFont typeface="Wingdings" pitchFamily="2" charset="2"/>
              <a:buChar char="§"/>
            </a:pPr>
            <a:r>
              <a:rPr lang="en-US" altLang="ko-KR" sz="1200" dirty="0" smtClean="0"/>
              <a:t>“ |</a:t>
            </a:r>
            <a:r>
              <a:rPr lang="ko-KR" altLang="en-US" sz="1200" dirty="0"/>
              <a:t>중앙값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373.16| &lt; </a:t>
            </a:r>
            <a:r>
              <a:rPr lang="ko-KR" altLang="en-US" sz="1200" dirty="0" smtClean="0"/>
              <a:t>절대오차 </a:t>
            </a:r>
            <a:r>
              <a:rPr lang="en-US" altLang="ko-KR" sz="1200" dirty="0" smtClean="0"/>
              <a:t>“ </a:t>
            </a:r>
            <a:r>
              <a:rPr lang="ko-KR" altLang="en-US" sz="1200" dirty="0" smtClean="0"/>
              <a:t>이면 근으로 생각하고 중앙값 반환</a:t>
            </a:r>
            <a:r>
              <a:rPr lang="en-US" altLang="ko-KR" sz="1200" dirty="0" smtClean="0"/>
              <a:t>, iteration </a:t>
            </a:r>
            <a:r>
              <a:rPr lang="ko-KR" altLang="en-US" sz="1200" dirty="0" smtClean="0"/>
              <a:t>반환</a:t>
            </a:r>
            <a:r>
              <a:rPr lang="en-US" altLang="ko-KR" sz="1200" dirty="0" smtClean="0"/>
              <a:t>(pointer</a:t>
            </a:r>
            <a:r>
              <a:rPr lang="ko-KR" altLang="en-US" sz="1200" dirty="0" smtClean="0"/>
              <a:t>사용</a:t>
            </a:r>
            <a:r>
              <a:rPr lang="en-US" altLang="ko-KR" sz="1200" dirty="0" smtClean="0"/>
              <a:t>)</a:t>
            </a:r>
          </a:p>
          <a:p>
            <a:pPr marL="255588" indent="-171450" algn="just">
              <a:buFont typeface="Wingdings" pitchFamily="2" charset="2"/>
              <a:buChar char="§"/>
            </a:pPr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중앙값의 함수 값 </a:t>
            </a:r>
            <a:r>
              <a:rPr lang="en-US" altLang="ko-KR" sz="1200" b="1" dirty="0" smtClean="0"/>
              <a:t>*</a:t>
            </a:r>
            <a:r>
              <a:rPr lang="ko-KR" altLang="en-US" sz="1200" b="1" dirty="0" smtClean="0"/>
              <a:t> 끝 값의 함수 값</a:t>
            </a:r>
            <a:r>
              <a:rPr lang="en-US" altLang="ko-KR" sz="1200" b="1" dirty="0" smtClean="0"/>
              <a:t>)</a:t>
            </a:r>
            <a:r>
              <a:rPr lang="ko-KR" altLang="en-US" sz="1200" b="1" dirty="0"/>
              <a:t> </a:t>
            </a:r>
            <a:r>
              <a:rPr lang="en-US" altLang="ko-KR" sz="1200" b="1" dirty="0" smtClean="0"/>
              <a:t>&lt; 0</a:t>
            </a:r>
            <a:r>
              <a:rPr lang="ko-KR" altLang="en-US" sz="1200" dirty="0" smtClean="0"/>
              <a:t>이 되도록 구간 갱신</a:t>
            </a:r>
            <a:endParaRPr lang="en-US" altLang="ko-KR" sz="1200" dirty="0" smtClean="0"/>
          </a:p>
          <a:p>
            <a:pPr marL="255588" indent="-171450" algn="just">
              <a:buFont typeface="Wingdings" pitchFamily="2" charset="2"/>
              <a:buChar char="§"/>
            </a:pPr>
            <a:r>
              <a:rPr lang="en-US" altLang="ko-KR" sz="1200" dirty="0" smtClean="0"/>
              <a:t>Iteration &gt; </a:t>
            </a:r>
            <a:r>
              <a:rPr lang="en-US" altLang="ko-KR" sz="1200" dirty="0" err="1" smtClean="0"/>
              <a:t>i_max</a:t>
            </a:r>
            <a:r>
              <a:rPr lang="en-US" altLang="ko-KR" sz="1200" dirty="0" smtClean="0"/>
              <a:t>(200</a:t>
            </a:r>
            <a:r>
              <a:rPr lang="ko-KR" altLang="en-US" sz="1200" dirty="0" smtClean="0"/>
              <a:t>회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일</a:t>
            </a:r>
            <a:r>
              <a:rPr lang="en-US" altLang="ko-KR" sz="1200" dirty="0"/>
              <a:t> </a:t>
            </a:r>
            <a:r>
              <a:rPr lang="ko-KR" altLang="en-US" sz="1200" dirty="0" smtClean="0"/>
              <a:t>경우 에러메시지 </a:t>
            </a:r>
            <a:r>
              <a:rPr lang="ko-KR" altLang="en-US" sz="1200" dirty="0" err="1" smtClean="0"/>
              <a:t>출력후</a:t>
            </a:r>
            <a:r>
              <a:rPr lang="ko-KR" altLang="en-US" sz="1200" dirty="0" smtClean="0"/>
              <a:t> 함수 종료</a:t>
            </a:r>
            <a:endParaRPr lang="ko-KR" altLang="en-US" sz="1200" dirty="0"/>
          </a:p>
        </p:txBody>
      </p:sp>
      <p:sp>
        <p:nvSpPr>
          <p:cNvPr id="2065" name="직사각형 2064"/>
          <p:cNvSpPr/>
          <p:nvPr/>
        </p:nvSpPr>
        <p:spPr>
          <a:xfrm>
            <a:off x="4731751" y="5014589"/>
            <a:ext cx="4118524" cy="1582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15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2" grpId="0" animBg="1"/>
      <p:bldP spid="7" grpId="0"/>
      <p:bldP spid="23" grpId="0"/>
      <p:bldP spid="27" grpId="0" animBg="1"/>
      <p:bldP spid="30" grpId="0" animBg="1"/>
      <p:bldP spid="2056" grpId="0"/>
      <p:bldP spid="50" grpId="0" animBg="1"/>
      <p:bldP spid="51" grpId="0" animBg="1"/>
      <p:bldP spid="53" grpId="0" animBg="1"/>
      <p:bldP spid="20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Key Code : Bisection Method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4</a:t>
            </a:fld>
            <a:endParaRPr lang="ko-KR" alt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29" y="1988840"/>
            <a:ext cx="5064683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40152" y="2844225"/>
            <a:ext cx="2808312" cy="58477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 smtClean="0"/>
              <a:t>If f(</a:t>
            </a:r>
            <a:r>
              <a:rPr lang="en-US" altLang="ko-KR" sz="1600" dirty="0" err="1" smtClean="0"/>
              <a:t>x_center</a:t>
            </a:r>
            <a:r>
              <a:rPr lang="en-US" altLang="ko-KR" sz="1600" dirty="0" smtClean="0"/>
              <a:t>) = 0</a:t>
            </a:r>
          </a:p>
          <a:p>
            <a:r>
              <a:rPr lang="en-US" altLang="ko-KR" sz="1600" dirty="0">
                <a:sym typeface="Wingdings" pitchFamily="2" charset="2"/>
              </a:rPr>
              <a:t> </a:t>
            </a:r>
            <a:r>
              <a:rPr lang="en-US" altLang="ko-KR" sz="1600" dirty="0" smtClean="0">
                <a:sym typeface="Wingdings" pitchFamily="2" charset="2"/>
              </a:rPr>
              <a:t>   root = </a:t>
            </a:r>
            <a:r>
              <a:rPr lang="en-US" altLang="ko-KR" sz="1600" dirty="0" err="1" smtClean="0">
                <a:sym typeface="Wingdings" pitchFamily="2" charset="2"/>
              </a:rPr>
              <a:t>x_center</a:t>
            </a:r>
            <a:endParaRPr lang="ko-KR" alt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0152" y="3883407"/>
            <a:ext cx="2808312" cy="1077218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altLang="ko-KR" sz="1600" dirty="0" smtClean="0"/>
              <a:t>If f(</a:t>
            </a:r>
            <a:r>
              <a:rPr lang="en-US" altLang="ko-KR" sz="1600" dirty="0" err="1" smtClean="0"/>
              <a:t>x_center</a:t>
            </a:r>
            <a:r>
              <a:rPr lang="en-US" altLang="ko-KR" sz="1600" dirty="0" smtClean="0"/>
              <a:t>) ≠ 0</a:t>
            </a:r>
          </a:p>
          <a:p>
            <a:r>
              <a:rPr lang="en-US" altLang="ko-KR" sz="1600" dirty="0" smtClean="0">
                <a:sym typeface="Wingdings" pitchFamily="2" charset="2"/>
              </a:rPr>
              <a:t> f(</a:t>
            </a:r>
            <a:r>
              <a:rPr lang="en-US" altLang="ko-KR" sz="1600" dirty="0" err="1" smtClean="0">
                <a:sym typeface="Wingdings" pitchFamily="2" charset="2"/>
              </a:rPr>
              <a:t>x_center</a:t>
            </a:r>
            <a:r>
              <a:rPr lang="en-US" altLang="ko-KR" sz="1600" dirty="0" smtClean="0">
                <a:sym typeface="Wingdings" pitchFamily="2" charset="2"/>
              </a:rPr>
              <a:t>) has the same sign as either f(</a:t>
            </a:r>
            <a:r>
              <a:rPr lang="en-US" altLang="ko-KR" sz="1600" dirty="0" err="1" smtClean="0">
                <a:sym typeface="Wingdings" pitchFamily="2" charset="2"/>
              </a:rPr>
              <a:t>x_upper</a:t>
            </a:r>
            <a:r>
              <a:rPr lang="en-US" altLang="ko-KR" sz="1600" dirty="0" smtClean="0">
                <a:sym typeface="Wingdings" pitchFamily="2" charset="2"/>
              </a:rPr>
              <a:t>) or f(</a:t>
            </a:r>
            <a:r>
              <a:rPr lang="en-US" altLang="ko-KR" sz="1600" dirty="0" err="1" smtClean="0">
                <a:sym typeface="Wingdings" pitchFamily="2" charset="2"/>
              </a:rPr>
              <a:t>x_lower</a:t>
            </a:r>
            <a:r>
              <a:rPr lang="en-US" altLang="ko-KR" sz="1600" dirty="0" smtClean="0">
                <a:sym typeface="Wingdings" pitchFamily="2" charset="2"/>
              </a:rPr>
              <a:t>)</a:t>
            </a:r>
            <a:endParaRPr lang="ko-KR" altLang="en-US" sz="1600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5364088" y="2996952"/>
            <a:ext cx="432048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5364088" y="4221088"/>
            <a:ext cx="432048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49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315200" cy="1008112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2. Newton’s method</a:t>
            </a:r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39552" y="126876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ko-KR" altLang="en-US" sz="1600" dirty="0" smtClean="0"/>
              <a:t>임의의 </a:t>
            </a:r>
            <a:r>
              <a:rPr lang="ko-KR" altLang="en-US" sz="1600" dirty="0"/>
              <a:t>한 </a:t>
            </a:r>
            <a:r>
              <a:rPr lang="ko-KR" altLang="en-US" sz="1600" dirty="0" smtClean="0"/>
              <a:t>점에</a:t>
            </a:r>
            <a:r>
              <a:rPr lang="ko-KR" altLang="en-US" sz="1600" dirty="0"/>
              <a:t>서</a:t>
            </a:r>
            <a:r>
              <a:rPr lang="en-US" altLang="ko-KR" sz="1600" dirty="0" smtClean="0"/>
              <a:t>, </a:t>
            </a:r>
            <a:r>
              <a:rPr lang="ko-KR" altLang="en-US" sz="1600" dirty="0"/>
              <a:t>그 점에 접하는 </a:t>
            </a:r>
            <a:r>
              <a:rPr lang="en-US" altLang="ko-KR" sz="1600" dirty="0" smtClean="0"/>
              <a:t>tangent line</a:t>
            </a:r>
            <a:r>
              <a:rPr lang="ko-KR" altLang="en-US" sz="1600" dirty="0" smtClean="0"/>
              <a:t>의</a:t>
            </a:r>
            <a:r>
              <a:rPr lang="en-US" altLang="ko-KR" sz="1600" dirty="0" smtClean="0"/>
              <a:t> x intercept</a:t>
            </a:r>
            <a:r>
              <a:rPr lang="ko-KR" altLang="en-US" sz="1600" dirty="0"/>
              <a:t>를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찾는다</a:t>
            </a:r>
            <a:r>
              <a:rPr lang="en-US" altLang="ko-KR" sz="1600" dirty="0"/>
              <a:t>. </a:t>
            </a:r>
            <a:r>
              <a:rPr lang="ko-KR" altLang="en-US" sz="1600" dirty="0"/>
              <a:t>그리고 </a:t>
            </a:r>
            <a:r>
              <a:rPr lang="ko-KR" altLang="en-US" sz="1600" dirty="0" smtClean="0"/>
              <a:t>이 </a:t>
            </a:r>
            <a:r>
              <a:rPr lang="en-US" altLang="ko-KR" sz="1600" dirty="0" smtClean="0"/>
              <a:t>x</a:t>
            </a:r>
            <a:r>
              <a:rPr lang="ko-KR" altLang="en-US" sz="1600" dirty="0" smtClean="0"/>
              <a:t>에서의 함수 값을 구한 뒤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이를 새로운 점으로 설정하여 반복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근사 하는 방법이다</a:t>
            </a:r>
            <a:r>
              <a:rPr lang="en-US" altLang="ko-KR" sz="1600" dirty="0" smtClean="0"/>
              <a:t>.</a:t>
            </a:r>
            <a:r>
              <a:rPr lang="ko-KR" altLang="en-US" sz="1600" dirty="0" smtClean="0"/>
              <a:t> </a:t>
            </a:r>
            <a:endParaRPr lang="en-US" altLang="ko-KR" sz="16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04864"/>
            <a:ext cx="3795225" cy="374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직선 연결선 6"/>
          <p:cNvCxnSpPr/>
          <p:nvPr/>
        </p:nvCxnSpPr>
        <p:spPr>
          <a:xfrm flipV="1">
            <a:off x="3110641" y="3836333"/>
            <a:ext cx="1558771" cy="177548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3579760" y="4906230"/>
            <a:ext cx="144016" cy="14401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4497951" y="4168237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4555891" y="3980349"/>
            <a:ext cx="0" cy="18002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33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844824"/>
            <a:ext cx="6448425" cy="358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Key Code : Newton’s Method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6</a:t>
            </a:fld>
            <a:endParaRPr lang="ko-KR" altLang="en-US"/>
          </a:p>
        </p:txBody>
      </p:sp>
      <p:cxnSp>
        <p:nvCxnSpPr>
          <p:cNvPr id="5" name="직선 화살표 연결선 4"/>
          <p:cNvCxnSpPr/>
          <p:nvPr/>
        </p:nvCxnSpPr>
        <p:spPr>
          <a:xfrm flipH="1">
            <a:off x="3131840" y="4681272"/>
            <a:ext cx="768714" cy="1036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5364088" y="4681272"/>
            <a:ext cx="64807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47664" y="5754954"/>
            <a:ext cx="28083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+mj-ea"/>
                <a:ea typeface="+mj-ea"/>
              </a:rPr>
              <a:t>“x</a:t>
            </a:r>
            <a:r>
              <a:rPr lang="ko-KR" altLang="en-US" sz="1400" dirty="0" smtClean="0">
                <a:latin typeface="+mj-ea"/>
                <a:ea typeface="+mj-ea"/>
              </a:rPr>
              <a:t>값을 넣으면 이 </a:t>
            </a:r>
            <a:r>
              <a:rPr lang="en-US" altLang="ko-KR" sz="1400" dirty="0" smtClean="0">
                <a:latin typeface="+mj-ea"/>
                <a:ea typeface="+mj-ea"/>
              </a:rPr>
              <a:t>x</a:t>
            </a:r>
            <a:r>
              <a:rPr lang="ko-KR" altLang="en-US" sz="1400" dirty="0" smtClean="0">
                <a:latin typeface="+mj-ea"/>
                <a:ea typeface="+mj-ea"/>
              </a:rPr>
              <a:t>값에서의 기울</a:t>
            </a:r>
            <a:r>
              <a:rPr lang="ko-KR" altLang="en-US" sz="1400" dirty="0">
                <a:latin typeface="+mj-ea"/>
                <a:ea typeface="+mj-ea"/>
              </a:rPr>
              <a:t>기</a:t>
            </a:r>
            <a:r>
              <a:rPr lang="ko-KR" altLang="en-US" sz="1400" dirty="0" smtClean="0">
                <a:latin typeface="+mj-ea"/>
                <a:ea typeface="+mj-ea"/>
              </a:rPr>
              <a:t>를 반환하는 함수</a:t>
            </a:r>
            <a:r>
              <a:rPr lang="en-US" altLang="ko-KR" sz="1400" dirty="0" smtClean="0">
                <a:latin typeface="+mj-ea"/>
                <a:ea typeface="+mj-ea"/>
              </a:rPr>
              <a:t>“</a:t>
            </a:r>
            <a:endParaRPr lang="ko-KR" altLang="en-US" sz="1400" dirty="0">
              <a:latin typeface="+mj-ea"/>
              <a:ea typeface="+mj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1277" y="5717520"/>
            <a:ext cx="258333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+mj-ea"/>
                <a:ea typeface="+mj-ea"/>
              </a:rPr>
              <a:t>“x</a:t>
            </a:r>
            <a:r>
              <a:rPr lang="ko-KR" altLang="en-US" sz="1400" dirty="0" smtClean="0">
                <a:latin typeface="+mj-ea"/>
                <a:ea typeface="+mj-ea"/>
              </a:rPr>
              <a:t>값을 넣으면 이 </a:t>
            </a:r>
            <a:r>
              <a:rPr lang="en-US" altLang="ko-KR" sz="1400" dirty="0" smtClean="0">
                <a:latin typeface="+mj-ea"/>
                <a:ea typeface="+mj-ea"/>
              </a:rPr>
              <a:t>x</a:t>
            </a:r>
            <a:r>
              <a:rPr lang="ko-KR" altLang="en-US" sz="1400" dirty="0" smtClean="0">
                <a:latin typeface="+mj-ea"/>
                <a:ea typeface="+mj-ea"/>
              </a:rPr>
              <a:t>에서의 함수 값을 반환하는 함수</a:t>
            </a:r>
            <a:r>
              <a:rPr lang="en-US" altLang="ko-KR" sz="1400" dirty="0" smtClean="0">
                <a:latin typeface="+mj-ea"/>
                <a:ea typeface="+mj-ea"/>
              </a:rPr>
              <a:t>”</a:t>
            </a:r>
            <a:endParaRPr lang="ko-KR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1252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315200" cy="1008112"/>
          </a:xfrm>
        </p:spPr>
        <p:txBody>
          <a:bodyPr/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3. Results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7</a:t>
            </a:fld>
            <a:endParaRPr lang="ko-KR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656936"/>
            <a:ext cx="3005277" cy="19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57633"/>
            <a:ext cx="2736304" cy="194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113" y="1676073"/>
            <a:ext cx="2808312" cy="193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3645024"/>
            <a:ext cx="8568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C00000"/>
                </a:solidFill>
              </a:rPr>
              <a:t>“ </a:t>
            </a:r>
            <a:r>
              <a:rPr lang="ko-KR" altLang="en-US" sz="1600" b="1" dirty="0" smtClean="0">
                <a:solidFill>
                  <a:srgbClr val="C00000"/>
                </a:solidFill>
              </a:rPr>
              <a:t>정밀도가 증가할수록 두 방법의 </a:t>
            </a:r>
            <a:r>
              <a:rPr lang="en-US" altLang="ko-KR" sz="1600" b="1" dirty="0" smtClean="0">
                <a:solidFill>
                  <a:srgbClr val="C00000"/>
                </a:solidFill>
              </a:rPr>
              <a:t>iteration </a:t>
            </a:r>
            <a:r>
              <a:rPr lang="ko-KR" altLang="en-US" sz="1600" b="1" dirty="0" smtClean="0">
                <a:solidFill>
                  <a:srgbClr val="C00000"/>
                </a:solidFill>
              </a:rPr>
              <a:t>수가 급격히 차이 나기 시작</a:t>
            </a:r>
            <a:r>
              <a:rPr lang="en-US" altLang="ko-KR" sz="1600" b="1" dirty="0" smtClean="0">
                <a:solidFill>
                  <a:srgbClr val="C00000"/>
                </a:solidFill>
              </a:rPr>
              <a:t>! “</a:t>
            </a:r>
            <a:endParaRPr lang="ko-KR" altLang="en-US" sz="1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22869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오차범위 감소 </a:t>
            </a:r>
            <a:r>
              <a:rPr lang="en-US" altLang="ko-KR" b="1" dirty="0" smtClean="0">
                <a:sym typeface="Wingdings" pitchFamily="2" charset="2"/>
              </a:rPr>
              <a:t> iteration </a:t>
            </a:r>
            <a:r>
              <a:rPr lang="ko-KR" altLang="en-US" b="1" dirty="0" smtClean="0">
                <a:sym typeface="Wingdings" pitchFamily="2" charset="2"/>
              </a:rPr>
              <a:t>차이</a:t>
            </a:r>
            <a:r>
              <a:rPr lang="en-US" altLang="ko-KR" b="1" dirty="0">
                <a:sym typeface="Wingdings" pitchFamily="2" charset="2"/>
              </a:rPr>
              <a:t> </a:t>
            </a:r>
            <a:r>
              <a:rPr lang="ko-KR" altLang="en-US" b="1" dirty="0" smtClean="0">
                <a:sym typeface="Wingdings" pitchFamily="2" charset="2"/>
              </a:rPr>
              <a:t>증가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41474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초기 구간에 따른 </a:t>
            </a:r>
            <a:r>
              <a:rPr lang="en-US" altLang="ko-KR" b="1" dirty="0" smtClean="0">
                <a:sym typeface="Wingdings" pitchFamily="2" charset="2"/>
              </a:rPr>
              <a:t>iteration </a:t>
            </a:r>
            <a:r>
              <a:rPr lang="ko-KR" altLang="en-US" b="1" dirty="0" smtClean="0">
                <a:sym typeface="Wingdings" pitchFamily="2" charset="2"/>
              </a:rPr>
              <a:t>차이</a:t>
            </a:r>
            <a:endParaRPr lang="ko-KR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232" y="4559620"/>
            <a:ext cx="282892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59898" y="5977852"/>
            <a:ext cx="3008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+mj-ea"/>
                <a:ea typeface="+mj-ea"/>
              </a:rPr>
              <a:t>( </a:t>
            </a:r>
            <a:r>
              <a:rPr lang="ko-KR" altLang="en-US" sz="1400" dirty="0" smtClean="0">
                <a:latin typeface="+mj-ea"/>
                <a:ea typeface="+mj-ea"/>
              </a:rPr>
              <a:t>초기구간 </a:t>
            </a:r>
            <a:r>
              <a:rPr lang="en-US" altLang="ko-KR" sz="1400" dirty="0" smtClean="0">
                <a:latin typeface="+mj-ea"/>
                <a:ea typeface="+mj-ea"/>
              </a:rPr>
              <a:t>: 100-600, </a:t>
            </a:r>
            <a:r>
              <a:rPr lang="ko-KR" altLang="en-US" sz="1400" dirty="0" smtClean="0">
                <a:latin typeface="+mj-ea"/>
                <a:ea typeface="+mj-ea"/>
              </a:rPr>
              <a:t>오차 </a:t>
            </a:r>
            <a:r>
              <a:rPr lang="en-US" altLang="ko-KR" sz="1400" dirty="0" smtClean="0">
                <a:latin typeface="+mj-ea"/>
                <a:ea typeface="+mj-ea"/>
              </a:rPr>
              <a:t>0.1 )</a:t>
            </a:r>
            <a:endParaRPr lang="ko-KR" altLang="en-US" sz="1400" dirty="0">
              <a:latin typeface="+mj-ea"/>
              <a:ea typeface="+mj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1400" y="5999875"/>
            <a:ext cx="3008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+mj-ea"/>
                <a:ea typeface="+mj-ea"/>
              </a:rPr>
              <a:t>( </a:t>
            </a:r>
            <a:r>
              <a:rPr lang="ko-KR" altLang="en-US" sz="1400" dirty="0" smtClean="0">
                <a:latin typeface="+mj-ea"/>
                <a:ea typeface="+mj-ea"/>
              </a:rPr>
              <a:t>초기구간 </a:t>
            </a:r>
            <a:r>
              <a:rPr lang="en-US" altLang="ko-KR" sz="1400" dirty="0" smtClean="0">
                <a:latin typeface="+mj-ea"/>
                <a:ea typeface="+mj-ea"/>
              </a:rPr>
              <a:t>: 200-400, </a:t>
            </a:r>
            <a:r>
              <a:rPr lang="ko-KR" altLang="en-US" sz="1400" dirty="0" smtClean="0">
                <a:latin typeface="+mj-ea"/>
                <a:ea typeface="+mj-ea"/>
              </a:rPr>
              <a:t>오차 </a:t>
            </a:r>
            <a:r>
              <a:rPr lang="en-US" altLang="ko-KR" sz="1400" dirty="0" smtClean="0">
                <a:latin typeface="+mj-ea"/>
                <a:ea typeface="+mj-ea"/>
              </a:rPr>
              <a:t>0.1 )</a:t>
            </a:r>
            <a:endParaRPr lang="ko-KR" altLang="en-US" sz="1400" dirty="0">
              <a:latin typeface="+mj-ea"/>
              <a:ea typeface="+mj-ea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49" y="4521520"/>
            <a:ext cx="28194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61658" y="6285629"/>
            <a:ext cx="8568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C00000"/>
                </a:solidFill>
              </a:rPr>
              <a:t>“ </a:t>
            </a:r>
            <a:r>
              <a:rPr lang="ko-KR" altLang="en-US" sz="1600" b="1" dirty="0" smtClean="0">
                <a:solidFill>
                  <a:srgbClr val="C00000"/>
                </a:solidFill>
              </a:rPr>
              <a:t>초기 구간 지정에 따라 </a:t>
            </a:r>
            <a:r>
              <a:rPr lang="en-US" altLang="ko-KR" sz="1600" b="1" dirty="0" smtClean="0">
                <a:solidFill>
                  <a:srgbClr val="C00000"/>
                </a:solidFill>
              </a:rPr>
              <a:t>iteration</a:t>
            </a:r>
            <a:r>
              <a:rPr lang="ko-KR" altLang="en-US" sz="1600" b="1" dirty="0" smtClean="0">
                <a:solidFill>
                  <a:srgbClr val="C00000"/>
                </a:solidFill>
              </a:rPr>
              <a:t>이 달라진다</a:t>
            </a:r>
            <a:r>
              <a:rPr lang="en-US" altLang="ko-KR" sz="1600" b="1" dirty="0" smtClean="0">
                <a:solidFill>
                  <a:srgbClr val="C00000"/>
                </a:solidFill>
              </a:rPr>
              <a:t>!“</a:t>
            </a:r>
            <a:endParaRPr lang="ko-KR" alt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5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6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90230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4. Discussion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8</a:t>
            </a:fld>
            <a:endParaRPr lang="ko-KR" altLang="en-US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508294"/>
              </p:ext>
            </p:extLst>
          </p:nvPr>
        </p:nvGraphicFramePr>
        <p:xfrm>
          <a:off x="539552" y="2129834"/>
          <a:ext cx="3096344" cy="288334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{616DA210-FB5B-4158-B5E0-FEB733F419BA}</a:tableStyleId>
              </a:tblPr>
              <a:tblGrid>
                <a:gridCol w="942366"/>
                <a:gridCol w="1076989"/>
                <a:gridCol w="1076989"/>
              </a:tblGrid>
              <a:tr h="26212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절대오차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</a:rPr>
                        <a:t>Bisection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</a:rPr>
                        <a:t>Newton's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6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0.1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6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0.001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6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3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6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0.0001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8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4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6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0.00001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13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6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1.0E-5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15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4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6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1.0E-06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20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4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6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1.0E-07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22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5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6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1.0E-08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26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5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6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1.0E-09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26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5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621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1.0E-10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33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5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41277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Method</a:t>
            </a:r>
            <a:r>
              <a:rPr lang="ko-KR" altLang="en-US" b="1" dirty="0" smtClean="0"/>
              <a:t>별로 오차에 따른 </a:t>
            </a:r>
            <a:r>
              <a:rPr lang="en-US" altLang="ko-KR" b="1" dirty="0" smtClean="0"/>
              <a:t>iteration </a:t>
            </a:r>
            <a:r>
              <a:rPr lang="ko-KR" altLang="en-US" b="1" dirty="0" smtClean="0"/>
              <a:t>변화 비교</a:t>
            </a:r>
            <a:endParaRPr lang="ko-KR" altLang="en-US" b="1" dirty="0"/>
          </a:p>
        </p:txBody>
      </p:sp>
      <p:grpSp>
        <p:nvGrpSpPr>
          <p:cNvPr id="9" name="그룹 8"/>
          <p:cNvGrpSpPr/>
          <p:nvPr/>
        </p:nvGrpSpPr>
        <p:grpSpPr>
          <a:xfrm>
            <a:off x="3919780" y="1904749"/>
            <a:ext cx="4756676" cy="3324451"/>
            <a:chOff x="4102411" y="2204864"/>
            <a:chExt cx="4657725" cy="3117719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2411" y="2204864"/>
              <a:ext cx="4657725" cy="31146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839484" y="5043998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 smtClean="0"/>
                <a:t>0.1</a:t>
              </a:r>
              <a:endParaRPr lang="ko-KR" altLang="en-US" sz="105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15548" y="5057929"/>
              <a:ext cx="50405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 smtClean="0"/>
                <a:t>0.001</a:t>
              </a:r>
              <a:endParaRPr lang="ko-KR" altLang="en-US" sz="105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91702" y="5068667"/>
              <a:ext cx="7200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 smtClean="0"/>
                <a:t>0.00001</a:t>
              </a:r>
              <a:endParaRPr lang="ko-KR" altLang="en-US" sz="105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61368" y="5057929"/>
              <a:ext cx="7200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 smtClean="0"/>
                <a:t>1.0E-8</a:t>
              </a:r>
              <a:endParaRPr lang="ko-KR" altLang="en-US" sz="105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39552" y="5373216"/>
            <a:ext cx="81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ko-KR" altLang="en-US" dirty="0" smtClean="0"/>
              <a:t>정밀도가 증가할 때</a:t>
            </a:r>
            <a:r>
              <a:rPr lang="en-US" altLang="ko-KR" dirty="0" smtClean="0"/>
              <a:t>(</a:t>
            </a:r>
            <a:r>
              <a:rPr lang="ko-KR" altLang="en-US" dirty="0" smtClean="0"/>
              <a:t>오차범위가 줄어들수록</a:t>
            </a:r>
            <a:r>
              <a:rPr lang="en-US" altLang="ko-KR" dirty="0" smtClean="0"/>
              <a:t>), Bisection method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iteration</a:t>
            </a:r>
            <a:r>
              <a:rPr lang="ko-KR" altLang="en-US" dirty="0" smtClean="0"/>
              <a:t>횟수가 급격히 증가하는 반면</a:t>
            </a:r>
            <a:r>
              <a:rPr lang="en-US" altLang="ko-KR" dirty="0" smtClean="0"/>
              <a:t>, Newton’s methods</a:t>
            </a:r>
            <a:r>
              <a:rPr lang="ko-KR" altLang="en-US" dirty="0" smtClean="0"/>
              <a:t>는 크게 차이가 나지 않는다</a:t>
            </a:r>
            <a:r>
              <a:rPr lang="en-US" altLang="ko-KR" dirty="0" smtClean="0"/>
              <a:t>. </a:t>
            </a:r>
            <a:endParaRPr lang="en-US" altLang="ko-K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4083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57200" y="1902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4. Discussion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836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Method</a:t>
            </a:r>
            <a:r>
              <a:rPr lang="ko-KR" altLang="en-US" b="1" dirty="0" smtClean="0"/>
              <a:t>별로 초기구간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오차에 따른 </a:t>
            </a:r>
            <a:r>
              <a:rPr lang="en-US" altLang="ko-KR" b="1" dirty="0" smtClean="0"/>
              <a:t>iteration </a:t>
            </a:r>
            <a:r>
              <a:rPr lang="ko-KR" altLang="en-US" b="1" dirty="0" smtClean="0"/>
              <a:t>변화 비교</a:t>
            </a:r>
            <a:endParaRPr lang="ko-KR" altLang="en-US" b="1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973691"/>
              </p:ext>
            </p:extLst>
          </p:nvPr>
        </p:nvGraphicFramePr>
        <p:xfrm>
          <a:off x="467544" y="2276872"/>
          <a:ext cx="3744417" cy="187221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23325"/>
                <a:gridCol w="898660"/>
                <a:gridCol w="823772"/>
                <a:gridCol w="898660"/>
              </a:tblGrid>
              <a:tr h="3120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구간</a:t>
                      </a:r>
                      <a:r>
                        <a:rPr lang="en-US" altLang="ko-KR" sz="1400" dirty="0" smtClean="0"/>
                        <a:t>/</a:t>
                      </a:r>
                      <a:r>
                        <a:rPr lang="ko-KR" altLang="en-US" sz="1400" dirty="0" smtClean="0"/>
                        <a:t>오차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0.01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0.0001</a:t>
                      </a:r>
                      <a:endParaRPr lang="ko-KR" altLang="en-US" sz="1400" dirty="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100-700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</a:t>
                      </a:r>
                      <a:endParaRPr lang="ko-KR" altLang="en-US" sz="1400" dirty="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200-500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14</a:t>
                      </a:r>
                      <a:endParaRPr lang="ko-KR" altLang="en-US" sz="1400" dirty="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300-400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</a:t>
                      </a:r>
                      <a:endParaRPr lang="ko-KR" altLang="en-US" sz="1400" dirty="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300-350</a:t>
                      </a:r>
                      <a:endParaRPr lang="ko-KR" altLang="en-US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error</a:t>
                      </a:r>
                      <a:endParaRPr lang="ko-KR" altLang="en-US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error</a:t>
                      </a:r>
                      <a:endParaRPr lang="ko-KR" altLang="en-US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error</a:t>
                      </a:r>
                      <a:endParaRPr lang="ko-KR" altLang="en-US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350-400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11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7504" y="4205352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&lt; Bisection method &gt;</a:t>
            </a:r>
            <a:endParaRPr lang="ko-KR" altLang="en-US" sz="1600" b="1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665796"/>
              </p:ext>
            </p:extLst>
          </p:nvPr>
        </p:nvGraphicFramePr>
        <p:xfrm>
          <a:off x="4716016" y="2284288"/>
          <a:ext cx="3744417" cy="187221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23325"/>
                <a:gridCol w="898660"/>
                <a:gridCol w="823772"/>
                <a:gridCol w="898660"/>
              </a:tblGrid>
              <a:tr h="3120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구간</a:t>
                      </a:r>
                      <a:r>
                        <a:rPr lang="en-US" altLang="ko-KR" sz="1400" dirty="0" smtClean="0"/>
                        <a:t>/</a:t>
                      </a:r>
                      <a:r>
                        <a:rPr lang="ko-KR" altLang="en-US" sz="1400" dirty="0" smtClean="0"/>
                        <a:t>오차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0.01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0.0001</a:t>
                      </a:r>
                      <a:endParaRPr lang="ko-KR" altLang="en-US" sz="1400" dirty="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100-700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 dirty="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200-500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300-400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300-350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350-400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427984" y="4221088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/>
              <a:t>&lt; Newton’s method &gt;</a:t>
            </a:r>
            <a:endParaRPr lang="ko-KR" alt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6064" y="4881934"/>
            <a:ext cx="81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ko-KR" altLang="en-US" dirty="0" smtClean="0"/>
              <a:t>구간 길이에 대한 </a:t>
            </a:r>
            <a:r>
              <a:rPr lang="en-US" altLang="ko-KR" dirty="0" smtClean="0"/>
              <a:t>dependence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Newton’s method</a:t>
            </a:r>
            <a:r>
              <a:rPr lang="ko-KR" altLang="en-US" dirty="0" smtClean="0"/>
              <a:t>가 더 크다</a:t>
            </a:r>
            <a:endParaRPr lang="en-US" altLang="ko-KR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altLang="ko-KR" dirty="0" smtClean="0"/>
              <a:t>Bisection method</a:t>
            </a:r>
            <a:r>
              <a:rPr lang="ko-KR" altLang="en-US" dirty="0" smtClean="0"/>
              <a:t>는 처음 구간에 반드시 해가 있어야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이 방법은 해에 대한 정보가 있어야 사용가능</a:t>
            </a:r>
            <a:endParaRPr lang="en-US" altLang="ko-K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7489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4501</TotalTime>
  <Words>809</Words>
  <Application>Microsoft Office PowerPoint</Application>
  <PresentationFormat>화면 슬라이드 쇼(4:3)</PresentationFormat>
  <Paragraphs>176</Paragraphs>
  <Slides>11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1변수 방정식 HW#3</vt:lpstr>
      <vt:lpstr>Homework#3</vt:lpstr>
      <vt:lpstr>1. Bisection method</vt:lpstr>
      <vt:lpstr>Key Code : Bisection Method</vt:lpstr>
      <vt:lpstr>2. Newton’s method</vt:lpstr>
      <vt:lpstr>Key Code : Newton’s Method</vt:lpstr>
      <vt:lpstr>3. Results</vt:lpstr>
      <vt:lpstr>4. Discussion</vt:lpstr>
      <vt:lpstr>PowerPoint 프레젠테이션</vt:lpstr>
      <vt:lpstr>PowerPoint 프레젠테이션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 with Finite Element Method(FEM) ( using Abaqus )</dc:title>
  <dc:creator>kang ji-yun</dc:creator>
  <cp:lastModifiedBy>jiyun</cp:lastModifiedBy>
  <cp:revision>68</cp:revision>
  <cp:lastPrinted>2012-09-11T00:10:53Z</cp:lastPrinted>
  <dcterms:created xsi:type="dcterms:W3CDTF">2012-06-08T06:24:52Z</dcterms:created>
  <dcterms:modified xsi:type="dcterms:W3CDTF">2012-09-18T00:12:21Z</dcterms:modified>
</cp:coreProperties>
</file>