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1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ko-KR" altLang="en-US" sz="4800" dirty="0" smtClean="0"/>
              <a:t>소재수치해석 </a:t>
            </a:r>
            <a:r>
              <a:rPr lang="en-US" altLang="ko-KR" sz="4800" dirty="0" err="1" smtClean="0"/>
              <a:t>hw</a:t>
            </a:r>
            <a:r>
              <a:rPr lang="en-US" altLang="ko-KR" sz="4800" dirty="0" smtClean="0"/>
              <a:t> 1</a:t>
            </a:r>
            <a:endParaRPr lang="ko-KR" altLang="en-US" sz="48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581194" y="2292439"/>
            <a:ext cx="10993546" cy="914399"/>
          </a:xfrm>
        </p:spPr>
        <p:txBody>
          <a:bodyPr>
            <a:normAutofit lnSpcReduction="10000"/>
          </a:bodyPr>
          <a:lstStyle/>
          <a:p>
            <a:endParaRPr lang="en-US" altLang="ko-KR" dirty="0" smtClean="0"/>
          </a:p>
          <a:p>
            <a:r>
              <a:rPr lang="en-US" altLang="ko-KR" sz="2800" dirty="0" smtClean="0"/>
              <a:t>20100091 </a:t>
            </a:r>
            <a:r>
              <a:rPr lang="ko-KR" altLang="en-US" sz="2800" dirty="0" smtClean="0"/>
              <a:t>서</a:t>
            </a:r>
            <a:r>
              <a:rPr lang="en-US" altLang="ko-KR" sz="2800" dirty="0"/>
              <a:t> </a:t>
            </a:r>
            <a:r>
              <a:rPr lang="ko-KR" altLang="en-US" sz="2800" dirty="0" smtClean="0"/>
              <a:t>현 선</a:t>
            </a: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890299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Q1. 0.00001</a:t>
            </a:r>
            <a:r>
              <a:rPr lang="ko-KR" altLang="en-US" dirty="0" smtClean="0"/>
              <a:t>을 백만 번 더하면서 매 십만 번째마다 결과를 출력하시오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372" y="1929235"/>
            <a:ext cx="4080960" cy="4928765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3924" y="2704865"/>
            <a:ext cx="1813842" cy="337749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534141" y="2923806"/>
            <a:ext cx="381214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smtClean="0">
                <a:solidFill>
                  <a:srgbClr val="FF0000"/>
                </a:solidFill>
              </a:rPr>
              <a:t>Computer</a:t>
            </a:r>
            <a:r>
              <a:rPr lang="ko-KR" altLang="en-US" sz="2800" dirty="0" smtClean="0">
                <a:solidFill>
                  <a:srgbClr val="FF0000"/>
                </a:solidFill>
              </a:rPr>
              <a:t>에서 수를 표현하는 방법상의 한계로 인해 </a:t>
            </a:r>
            <a:r>
              <a:rPr lang="en-US" altLang="ko-KR" sz="2800" dirty="0" smtClean="0">
                <a:solidFill>
                  <a:srgbClr val="FF0000"/>
                </a:solidFill>
              </a:rPr>
              <a:t>0.00001</a:t>
            </a:r>
            <a:r>
              <a:rPr lang="ko-KR" altLang="en-US" sz="2800" dirty="0" smtClean="0">
                <a:solidFill>
                  <a:srgbClr val="FF0000"/>
                </a:solidFill>
              </a:rPr>
              <a:t>을 더하는 계산을 반복할수록 점점 오차가 커지는 것을 확인할 수 있다</a:t>
            </a:r>
            <a:r>
              <a:rPr lang="en-US" altLang="ko-KR" sz="2800" dirty="0" smtClean="0">
                <a:solidFill>
                  <a:srgbClr val="FF0000"/>
                </a:solidFill>
              </a:rPr>
              <a:t>.</a:t>
            </a:r>
            <a:endParaRPr lang="ko-KR" alt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6202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Q2. 1</a:t>
            </a:r>
            <a:r>
              <a:rPr lang="ko-KR" altLang="en-US" dirty="0" smtClean="0"/>
              <a:t>을 백만 번 더하면서 매 십만 번째마다 결과</a:t>
            </a:r>
            <a:r>
              <a:rPr lang="en-US" altLang="ko-KR" dirty="0" smtClean="0"/>
              <a:t>/100000 </a:t>
            </a:r>
            <a:r>
              <a:rPr lang="ko-KR" altLang="en-US" dirty="0" smtClean="0"/>
              <a:t>을 출력하시오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366" y="1924990"/>
            <a:ext cx="3606083" cy="4723659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9531" y="2713751"/>
            <a:ext cx="1942146" cy="332644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534141" y="3116989"/>
            <a:ext cx="381214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 smtClean="0">
                <a:solidFill>
                  <a:srgbClr val="FF0000"/>
                </a:solidFill>
              </a:rPr>
              <a:t>앞의 경우와는 달리</a:t>
            </a:r>
            <a:r>
              <a:rPr lang="en-US" altLang="ko-KR" sz="2800" dirty="0" smtClean="0">
                <a:solidFill>
                  <a:srgbClr val="FF0000"/>
                </a:solidFill>
              </a:rPr>
              <a:t>, Computer</a:t>
            </a:r>
            <a:r>
              <a:rPr lang="ko-KR" altLang="en-US" sz="2800" dirty="0" smtClean="0">
                <a:solidFill>
                  <a:srgbClr val="FF0000"/>
                </a:solidFill>
              </a:rPr>
              <a:t>에서도 정수 </a:t>
            </a:r>
            <a:r>
              <a:rPr lang="en-US" altLang="ko-KR" sz="2800" dirty="0" smtClean="0">
                <a:solidFill>
                  <a:srgbClr val="FF0000"/>
                </a:solidFill>
              </a:rPr>
              <a:t>1</a:t>
            </a:r>
            <a:r>
              <a:rPr lang="ko-KR" altLang="en-US" sz="2800" dirty="0" smtClean="0">
                <a:solidFill>
                  <a:srgbClr val="FF0000"/>
                </a:solidFill>
              </a:rPr>
              <a:t>은 오차 없이 정확히 표현가능하기 때문에 계산을 반복하더라도 정확한 참값이 나온다</a:t>
            </a:r>
            <a:r>
              <a:rPr lang="en-US" altLang="ko-KR" sz="2800" dirty="0" smtClean="0">
                <a:solidFill>
                  <a:srgbClr val="FF0000"/>
                </a:solidFill>
              </a:rPr>
              <a:t>.</a:t>
            </a:r>
            <a:r>
              <a:rPr lang="ko-KR" altLang="en-US" sz="2800" dirty="0" smtClean="0">
                <a:solidFill>
                  <a:srgbClr val="FF0000"/>
                </a:solidFill>
              </a:rPr>
              <a:t> </a:t>
            </a:r>
            <a:endParaRPr lang="ko-KR" alt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1333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00886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/>
              <a:t>Q3. </a:t>
            </a:r>
            <a:r>
              <a:rPr lang="ko-KR" altLang="en-US" dirty="0" smtClean="0"/>
              <a:t>현재 사용하고 있는 컴퓨터가 </a:t>
            </a:r>
            <a:r>
              <a:rPr lang="en-US" altLang="ko-KR" dirty="0" smtClean="0"/>
              <a:t>single PRECISION</a:t>
            </a:r>
            <a:r>
              <a:rPr lang="ko-KR" altLang="en-US" dirty="0" smtClean="0"/>
              <a:t>에서 구분할 수 있는 수의 정밀도가 어느 정도인지 프로그램을 짜서 확인하고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이 </a:t>
            </a:r>
            <a:r>
              <a:rPr lang="en-US" altLang="ko-KR" dirty="0" smtClean="0"/>
              <a:t>SYSTEM</a:t>
            </a:r>
            <a:r>
              <a:rPr lang="ko-KR" altLang="en-US" dirty="0" smtClean="0"/>
              <a:t>이 몇 개의 </a:t>
            </a:r>
            <a:r>
              <a:rPr lang="en-US" altLang="ko-KR" dirty="0" smtClean="0"/>
              <a:t>BIT</a:t>
            </a:r>
            <a:r>
              <a:rPr lang="ko-KR" altLang="en-US" dirty="0" smtClean="0"/>
              <a:t>로 가수</a:t>
            </a:r>
            <a:r>
              <a:rPr lang="en-US" altLang="ko-KR" dirty="0" smtClean="0"/>
              <a:t>(MANTISSA)</a:t>
            </a:r>
            <a:r>
              <a:rPr lang="ko-KR" altLang="en-US" dirty="0" smtClean="0"/>
              <a:t>를 표현하는지 판정하시오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581192" y="2180496"/>
                <a:ext cx="11029615" cy="2142121"/>
              </a:xfrm>
            </p:spPr>
            <p:txBody>
              <a:bodyPr>
                <a:normAutofit/>
              </a:bodyPr>
              <a:lstStyle/>
              <a:p>
                <a:r>
                  <a:rPr lang="en-US" altLang="ko-KR" sz="2400" dirty="0" smtClean="0"/>
                  <a:t>Computer </a:t>
                </a:r>
                <a:r>
                  <a:rPr lang="ko-KR" altLang="en-US" sz="2400" dirty="0" smtClean="0"/>
                  <a:t>에서의 수의 체계 </a:t>
                </a:r>
                <a:r>
                  <a:rPr lang="en-US" altLang="ko-KR" sz="2400" dirty="0" smtClean="0"/>
                  <a:t>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2400" b="0" i="1" smtClean="0">
                            <a:latin typeface="Cambria Math" panose="02040503050406030204" pitchFamily="18" charset="0"/>
                          </a:rPr>
                          <m:t>(−1)</m:t>
                        </m:r>
                      </m:e>
                      <m:sup>
                        <m:r>
                          <a:rPr lang="en-US" altLang="ko-KR" sz="2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p>
                    </m:sSup>
                    <m:r>
                      <a:rPr lang="en-US" altLang="ko-KR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ko-K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 </m:t>
                    </m:r>
                    <m:sSup>
                      <m:sSupPr>
                        <m:ctrlPr>
                          <a:rPr lang="en-US" altLang="ko-K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altLang="ko-K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  <m:r>
                          <a:rPr lang="en-US" altLang="ko-K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−1023</m:t>
                        </m:r>
                      </m:sup>
                    </m:sSup>
                    <m:r>
                      <a:rPr lang="en-US" altLang="ko-K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×</m:t>
                    </m:r>
                    <m:d>
                      <m:dPr>
                        <m:ctrlPr>
                          <a:rPr lang="en-US" altLang="ko-K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1+</m:t>
                        </m:r>
                        <m:r>
                          <a:rPr lang="en-US" altLang="ko-K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e>
                    </m:d>
                  </m:oMath>
                </a14:m>
                <a:endParaRPr lang="en-US" altLang="ko-KR" sz="2400" b="0" dirty="0" smtClean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altLang="ko-KR" sz="2400" b="0" dirty="0" smtClean="0">
                    <a:ea typeface="Cambria Math" panose="02040503050406030204" pitchFamily="18" charset="0"/>
                  </a:rPr>
                  <a:t>                                              s : sign indicator</a:t>
                </a:r>
              </a:p>
              <a:p>
                <a:pPr marL="0" indent="0">
                  <a:buNone/>
                </a:pPr>
                <a:r>
                  <a:rPr lang="en-US" altLang="ko-KR" sz="2400" dirty="0">
                    <a:ea typeface="Cambria Math" panose="02040503050406030204" pitchFamily="18" charset="0"/>
                  </a:rPr>
                  <a:t> </a:t>
                </a:r>
                <a:r>
                  <a:rPr lang="en-US" altLang="ko-KR" sz="2400" dirty="0" smtClean="0">
                    <a:ea typeface="Cambria Math" panose="02040503050406030204" pitchFamily="18" charset="0"/>
                  </a:rPr>
                  <a:t>                                             c : exponent</a:t>
                </a:r>
              </a:p>
              <a:p>
                <a:pPr marL="0" indent="0">
                  <a:buNone/>
                </a:pPr>
                <a:r>
                  <a:rPr lang="en-US" altLang="ko-KR" sz="2400" b="0" dirty="0">
                    <a:ea typeface="Cambria Math" panose="02040503050406030204" pitchFamily="18" charset="0"/>
                  </a:rPr>
                  <a:t> </a:t>
                </a:r>
                <a:r>
                  <a:rPr lang="en-US" altLang="ko-KR" sz="2400" b="0" dirty="0" smtClean="0">
                    <a:ea typeface="Cambria Math" panose="02040503050406030204" pitchFamily="18" charset="0"/>
                  </a:rPr>
                  <a:t>                                             f : mantissa</a:t>
                </a:r>
              </a:p>
            </p:txBody>
          </p:sp>
        </mc:Choice>
        <mc:Fallback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81192" y="2180496"/>
                <a:ext cx="11029615" cy="2142121"/>
              </a:xfrm>
              <a:blipFill rotWithShape="0">
                <a:blip r:embed="rId2"/>
                <a:stretch>
                  <a:fillRect l="-552" b="-3419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3120979" y="4609919"/>
                <a:ext cx="5950039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sz="2800" dirty="0" smtClean="0">
                    <a:solidFill>
                      <a:srgbClr val="FF0000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∴ </a:t>
                </a:r>
                <a:r>
                  <a:rPr lang="en-US" altLang="ko-KR" sz="2800" dirty="0" smtClean="0">
                    <a:solidFill>
                      <a:srgbClr val="FF0000"/>
                    </a:solidFill>
                    <a:latin typeface="+mn-ea"/>
                  </a:rPr>
                  <a:t>Computer</a:t>
                </a:r>
                <a:r>
                  <a:rPr lang="ko-KR" altLang="en-US" sz="2800" dirty="0" smtClean="0">
                    <a:solidFill>
                      <a:srgbClr val="FF0000"/>
                    </a:solidFill>
                    <a:latin typeface="+mn-ea"/>
                  </a:rPr>
                  <a:t>가 표현 가능한 최소의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sz="2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맑은 고딕" panose="020B0503020000020004" pitchFamily="50" charset="-127"/>
                          </a:rPr>
                        </m:ctrlPr>
                      </m:sSupPr>
                      <m:e>
                        <m:r>
                          <a:rPr lang="en-US" altLang="ko-KR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맑은 고딕" panose="020B0503020000020004" pitchFamily="50" charset="-127"/>
                          </a:rPr>
                          <m:t>2</m:t>
                        </m:r>
                      </m:e>
                      <m:sup>
                        <m:r>
                          <a:rPr lang="en-US" altLang="ko-KR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맑은 고딕" panose="020B0503020000020004" pitchFamily="50" charset="-127"/>
                          </a:rPr>
                          <m:t>−</m:t>
                        </m:r>
                        <m:r>
                          <a:rPr lang="en-US" altLang="ko-KR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맑은 고딕" panose="020B0503020000020004" pitchFamily="50" charset="-127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ko-KR" altLang="en-US" sz="2800" dirty="0" smtClean="0">
                    <a:solidFill>
                      <a:srgbClr val="FF0000"/>
                    </a:solidFill>
                  </a:rPr>
                  <a:t> 값일 때의 </a:t>
                </a:r>
                <a:r>
                  <a:rPr lang="en-US" altLang="ko-KR" sz="2800" dirty="0" smtClean="0">
                    <a:solidFill>
                      <a:srgbClr val="FF0000"/>
                    </a:solidFill>
                  </a:rPr>
                  <a:t>n</a:t>
                </a:r>
                <a:r>
                  <a:rPr lang="ko-KR" altLang="en-US" sz="2800" dirty="0" smtClean="0">
                    <a:solidFill>
                      <a:srgbClr val="FF0000"/>
                    </a:solidFill>
                  </a:rPr>
                  <a:t>의 값을 구함으로써 수의 정밀도 및 가수를 표현하는 </a:t>
                </a:r>
                <a:r>
                  <a:rPr lang="en-US" altLang="ko-KR" sz="2800" dirty="0" smtClean="0">
                    <a:solidFill>
                      <a:srgbClr val="FF0000"/>
                    </a:solidFill>
                  </a:rPr>
                  <a:t>BIT </a:t>
                </a:r>
                <a:r>
                  <a:rPr lang="ko-KR" altLang="en-US" sz="2800" dirty="0" smtClean="0">
                    <a:solidFill>
                      <a:srgbClr val="FF0000"/>
                    </a:solidFill>
                  </a:rPr>
                  <a:t>수 판별 가능</a:t>
                </a:r>
                <a:r>
                  <a:rPr lang="en-US" altLang="ko-KR" sz="2800" dirty="0" smtClean="0">
                    <a:solidFill>
                      <a:srgbClr val="FF0000"/>
                    </a:solidFill>
                  </a:rPr>
                  <a:t>!</a:t>
                </a:r>
                <a:endParaRPr lang="ko-KR" alt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0979" y="4609919"/>
                <a:ext cx="5950039" cy="1384995"/>
              </a:xfrm>
              <a:prstGeom prst="rect">
                <a:avLst/>
              </a:prstGeom>
              <a:blipFill rotWithShape="0">
                <a:blip r:embed="rId3"/>
                <a:stretch>
                  <a:fillRect l="-2152" t="-5727" b="-11894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59244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00886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/>
              <a:t>Q3. </a:t>
            </a:r>
            <a:r>
              <a:rPr lang="ko-KR" altLang="en-US" dirty="0" smtClean="0"/>
              <a:t>현재 사용하고 있는 컴퓨터가 </a:t>
            </a:r>
            <a:r>
              <a:rPr lang="en-US" altLang="ko-KR" dirty="0" smtClean="0"/>
              <a:t>single PRECISION</a:t>
            </a:r>
            <a:r>
              <a:rPr lang="ko-KR" altLang="en-US" dirty="0" smtClean="0"/>
              <a:t>에서 구분할 수 있는 수의 정밀도가 어느 정도인지 프로그램을 짜서 확인하고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이 </a:t>
            </a:r>
            <a:r>
              <a:rPr lang="en-US" altLang="ko-KR" dirty="0" smtClean="0"/>
              <a:t>SYSTEM</a:t>
            </a:r>
            <a:r>
              <a:rPr lang="ko-KR" altLang="en-US" dirty="0" smtClean="0"/>
              <a:t>이 몇 개의 </a:t>
            </a:r>
            <a:r>
              <a:rPr lang="en-US" altLang="ko-KR" dirty="0" smtClean="0"/>
              <a:t>BIT</a:t>
            </a:r>
            <a:r>
              <a:rPr lang="ko-KR" altLang="en-US" dirty="0" smtClean="0"/>
              <a:t>로 가수</a:t>
            </a:r>
            <a:r>
              <a:rPr lang="en-US" altLang="ko-KR" dirty="0" smtClean="0"/>
              <a:t>(MANTISSA)</a:t>
            </a:r>
            <a:r>
              <a:rPr lang="ko-KR" altLang="en-US" dirty="0" smtClean="0"/>
              <a:t>를 표현하는지 판정하시오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581192" y="1643645"/>
                <a:ext cx="11029615" cy="1576073"/>
              </a:xfrm>
            </p:spPr>
            <p:txBody>
              <a:bodyPr>
                <a:normAutofit/>
              </a:bodyPr>
              <a:lstStyle/>
              <a:p>
                <a:r>
                  <a:rPr lang="ko-KR" altLang="en-US" sz="2400" dirty="0" smtClean="0"/>
                  <a:t>방법</a:t>
                </a:r>
                <a:r>
                  <a:rPr lang="en-US" altLang="ko-KR" sz="2400" dirty="0"/>
                  <a:t> </a:t>
                </a:r>
                <a:r>
                  <a:rPr lang="en-US" altLang="ko-KR" sz="2400" dirty="0" smtClean="0"/>
                  <a:t>1.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altLang="ko-K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altLang="ko-K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altLang="ko-K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 </m:t>
                    </m:r>
                  </m:oMath>
                </a14:m>
                <a:r>
                  <a:rPr lang="ko-KR" altLang="en-US" sz="2400" b="0" dirty="0" smtClean="0">
                    <a:ea typeface="Cambria Math" panose="02040503050406030204" pitchFamily="18" charset="0"/>
                  </a:rPr>
                  <a:t>으로 인식되는 </a:t>
                </a:r>
                <a:r>
                  <a:rPr lang="en-US" altLang="ko-KR" sz="2400" b="0" dirty="0" smtClean="0">
                    <a:ea typeface="Cambria Math" panose="02040503050406030204" pitchFamily="18" charset="0"/>
                  </a:rPr>
                  <a:t>n </a:t>
                </a:r>
                <a:r>
                  <a:rPr lang="ko-KR" altLang="en-US" sz="2400" b="0" dirty="0" smtClean="0">
                    <a:ea typeface="Cambria Math" panose="02040503050406030204" pitchFamily="18" charset="0"/>
                  </a:rPr>
                  <a:t>찾기</a:t>
                </a:r>
                <a:r>
                  <a:rPr lang="en-US" altLang="ko-KR" sz="2400" b="0" dirty="0" smtClean="0">
                    <a:ea typeface="Cambria Math" panose="02040503050406030204" pitchFamily="18" charset="0"/>
                  </a:rPr>
                  <a:t>.</a:t>
                </a:r>
              </a:p>
            </p:txBody>
          </p:sp>
        </mc:Choice>
        <mc:Fallback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81192" y="1643645"/>
                <a:ext cx="11029615" cy="1576073"/>
              </a:xfrm>
              <a:blipFill rotWithShape="0">
                <a:blip r:embed="rId2"/>
                <a:stretch>
                  <a:fillRect l="-552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2036" y="1977175"/>
            <a:ext cx="3537868" cy="4680448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7787426" y="3487552"/>
                <a:ext cx="4700788" cy="18555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sz="2800" dirty="0" smtClean="0">
                    <a:solidFill>
                      <a:srgbClr val="FF0000"/>
                    </a:solidFill>
                    <a:latin typeface="+mn-ea"/>
                  </a:rPr>
                  <a:t>∴ </a:t>
                </a:r>
                <a:r>
                  <a:rPr lang="en-US" altLang="ko-KR" sz="2800" dirty="0" smtClean="0">
                    <a:solidFill>
                      <a:srgbClr val="FF0000"/>
                    </a:solidFill>
                    <a:latin typeface="+mn-ea"/>
                  </a:rPr>
                  <a:t>n=150</a:t>
                </a:r>
                <a:r>
                  <a:rPr lang="ko-KR" altLang="en-US" sz="2800" dirty="0" smtClean="0">
                    <a:solidFill>
                      <a:srgbClr val="FF0000"/>
                    </a:solidFill>
                    <a:latin typeface="+mn-ea"/>
                  </a:rPr>
                  <a:t>일 때부터 </a:t>
                </a:r>
                <a:r>
                  <a:rPr lang="en-US" altLang="ko-KR" sz="2800" dirty="0" smtClean="0">
                    <a:solidFill>
                      <a:srgbClr val="FF0000"/>
                    </a:solidFill>
                    <a:latin typeface="+mn-ea"/>
                  </a:rPr>
                  <a:t>0</a:t>
                </a:r>
                <a:r>
                  <a:rPr lang="ko-KR" altLang="en-US" sz="2800" dirty="0" smtClean="0">
                    <a:solidFill>
                      <a:srgbClr val="FF0000"/>
                    </a:solidFill>
                    <a:latin typeface="+mn-ea"/>
                  </a:rPr>
                  <a:t>으로 인식되므로 수의 정밀도는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sz="2800" i="1" smtClean="0">
                            <a:solidFill>
                              <a:srgbClr val="FF0000"/>
                            </a:solidFill>
                            <a:latin typeface="+mn-ea"/>
                          </a:rPr>
                        </m:ctrlPr>
                      </m:sSupPr>
                      <m:e>
                        <m:r>
                          <a:rPr lang="en-US" altLang="ko-KR" sz="2800" b="0" i="1" smtClean="0">
                            <a:solidFill>
                              <a:srgbClr val="FF0000"/>
                            </a:solidFill>
                            <a:latin typeface="+mn-ea"/>
                          </a:rPr>
                          <m:t>2</m:t>
                        </m:r>
                      </m:e>
                      <m:sup>
                        <m:r>
                          <a:rPr lang="en-US" altLang="ko-KR" sz="2800" b="0" i="1" smtClean="0">
                            <a:solidFill>
                              <a:srgbClr val="FF0000"/>
                            </a:solidFill>
                            <a:latin typeface="+mn-ea"/>
                          </a:rPr>
                          <m:t>−149</m:t>
                        </m:r>
                      </m:sup>
                    </m:sSup>
                  </m:oMath>
                </a14:m>
                <a:r>
                  <a:rPr lang="ko-KR" altLang="en-US" sz="2800" dirty="0" smtClean="0">
                    <a:solidFill>
                      <a:srgbClr val="FF0000"/>
                    </a:solidFill>
                    <a:latin typeface="+mn-ea"/>
                  </a:rPr>
                  <a:t> </a:t>
                </a:r>
                <a:r>
                  <a:rPr lang="ko-KR" altLang="en-US" sz="2800" dirty="0" smtClean="0">
                    <a:solidFill>
                      <a:srgbClr val="FF0000"/>
                    </a:solidFill>
                    <a:latin typeface="+mn-ea"/>
                  </a:rPr>
                  <a:t>이며</a:t>
                </a:r>
                <a:r>
                  <a:rPr lang="en-US" altLang="ko-KR" sz="2800" dirty="0" smtClean="0">
                    <a:solidFill>
                      <a:srgbClr val="FF0000"/>
                    </a:solidFill>
                    <a:latin typeface="+mn-ea"/>
                  </a:rPr>
                  <a:t>, 149</a:t>
                </a:r>
                <a:r>
                  <a:rPr lang="ko-KR" altLang="en-US" sz="2800" dirty="0" smtClean="0">
                    <a:solidFill>
                      <a:srgbClr val="FF0000"/>
                    </a:solidFill>
                    <a:latin typeface="+mn-ea"/>
                  </a:rPr>
                  <a:t>개의 </a:t>
                </a:r>
                <a:r>
                  <a:rPr lang="en-US" altLang="ko-KR" sz="2800" dirty="0" smtClean="0">
                    <a:solidFill>
                      <a:srgbClr val="FF0000"/>
                    </a:solidFill>
                    <a:latin typeface="+mn-ea"/>
                  </a:rPr>
                  <a:t>BIT</a:t>
                </a:r>
                <a:r>
                  <a:rPr lang="ko-KR" altLang="en-US" sz="2800" dirty="0" smtClean="0">
                    <a:solidFill>
                      <a:srgbClr val="FF0000"/>
                    </a:solidFill>
                    <a:latin typeface="+mn-ea"/>
                  </a:rPr>
                  <a:t>로 가수를 표현함을 알 수 있다</a:t>
                </a:r>
                <a:r>
                  <a:rPr lang="en-US" altLang="ko-KR" sz="2800" dirty="0" smtClean="0">
                    <a:solidFill>
                      <a:srgbClr val="FF0000"/>
                    </a:solidFill>
                    <a:latin typeface="+mn-ea"/>
                  </a:rPr>
                  <a:t>.</a:t>
                </a:r>
                <a:endParaRPr lang="ko-KR" altLang="en-US" sz="28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7426" y="3487552"/>
                <a:ext cx="4700788" cy="1855573"/>
              </a:xfrm>
              <a:prstGeom prst="rect">
                <a:avLst/>
              </a:prstGeom>
              <a:blipFill rotWithShape="0">
                <a:blip r:embed="rId4"/>
                <a:stretch>
                  <a:fillRect l="-2591" t="-3289" b="-8224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그림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5916" y="3394772"/>
            <a:ext cx="3091132" cy="3034930"/>
          </a:xfrm>
          <a:prstGeom prst="rect">
            <a:avLst/>
          </a:prstGeom>
        </p:spPr>
      </p:pic>
      <p:sp>
        <p:nvSpPr>
          <p:cNvPr id="10" name="곱셈 기호 9"/>
          <p:cNvSpPr/>
          <p:nvPr/>
        </p:nvSpPr>
        <p:spPr>
          <a:xfrm>
            <a:off x="965916" y="2245009"/>
            <a:ext cx="10380372" cy="4056845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965916" y="6091707"/>
            <a:ext cx="3091132" cy="337995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88372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00886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/>
              <a:t>Q3. </a:t>
            </a:r>
            <a:r>
              <a:rPr lang="ko-KR" altLang="en-US" dirty="0" smtClean="0"/>
              <a:t>현재 사용하고 있는 컴퓨터가 </a:t>
            </a:r>
            <a:r>
              <a:rPr lang="en-US" altLang="ko-KR" dirty="0" smtClean="0"/>
              <a:t>single PRECISION</a:t>
            </a:r>
            <a:r>
              <a:rPr lang="ko-KR" altLang="en-US" dirty="0" smtClean="0"/>
              <a:t>에서 구분할 수 있는 수의 정밀도가 어느 정도인지 프로그램을 짜서 확인하고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이 </a:t>
            </a:r>
            <a:r>
              <a:rPr lang="en-US" altLang="ko-KR" dirty="0" smtClean="0"/>
              <a:t>SYSTEM</a:t>
            </a:r>
            <a:r>
              <a:rPr lang="ko-KR" altLang="en-US" dirty="0" smtClean="0"/>
              <a:t>이 몇 개의 </a:t>
            </a:r>
            <a:r>
              <a:rPr lang="en-US" altLang="ko-KR" dirty="0" smtClean="0"/>
              <a:t>BIT</a:t>
            </a:r>
            <a:r>
              <a:rPr lang="ko-KR" altLang="en-US" dirty="0" smtClean="0"/>
              <a:t>로 가수</a:t>
            </a:r>
            <a:r>
              <a:rPr lang="en-US" altLang="ko-KR" dirty="0" smtClean="0"/>
              <a:t>(MANTISSA)</a:t>
            </a:r>
            <a:r>
              <a:rPr lang="ko-KR" altLang="en-US" dirty="0" smtClean="0"/>
              <a:t>를 표현하는지 판정하시오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581192" y="1643645"/>
                <a:ext cx="11029615" cy="1576073"/>
              </a:xfrm>
            </p:spPr>
            <p:txBody>
              <a:bodyPr>
                <a:normAutofit/>
              </a:bodyPr>
              <a:lstStyle/>
              <a:p>
                <a:r>
                  <a:rPr lang="ko-KR" altLang="en-US" sz="2400" dirty="0" smtClean="0"/>
                  <a:t>방법</a:t>
                </a:r>
                <a:r>
                  <a:rPr lang="en-US" altLang="ko-KR" sz="2400" dirty="0"/>
                  <a:t> 2</a:t>
                </a:r>
                <a:r>
                  <a:rPr lang="en-US" altLang="ko-KR" sz="2400" dirty="0" smtClean="0"/>
                  <a:t>.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1+ 2</m:t>
                        </m:r>
                      </m:e>
                      <m:sup>
                        <m:r>
                          <a:rPr lang="en-US" altLang="ko-K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altLang="ko-K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altLang="ko-K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 </m:t>
                    </m:r>
                  </m:oMath>
                </a14:m>
                <a:r>
                  <a:rPr lang="ko-KR" altLang="en-US" sz="2400" b="0" dirty="0" smtClean="0">
                    <a:ea typeface="Cambria Math" panose="02040503050406030204" pitchFamily="18" charset="0"/>
                  </a:rPr>
                  <a:t>으로 인식되는 </a:t>
                </a:r>
                <a:r>
                  <a:rPr lang="en-US" altLang="ko-KR" sz="2400" b="0" dirty="0" smtClean="0">
                    <a:ea typeface="Cambria Math" panose="02040503050406030204" pitchFamily="18" charset="0"/>
                  </a:rPr>
                  <a:t>n </a:t>
                </a:r>
                <a:r>
                  <a:rPr lang="ko-KR" altLang="en-US" sz="2400" b="0" dirty="0" smtClean="0">
                    <a:ea typeface="Cambria Math" panose="02040503050406030204" pitchFamily="18" charset="0"/>
                  </a:rPr>
                  <a:t>찾기</a:t>
                </a:r>
                <a:r>
                  <a:rPr lang="en-US" altLang="ko-KR" sz="2400" b="0" dirty="0" smtClean="0">
                    <a:ea typeface="Cambria Math" panose="02040503050406030204" pitchFamily="18" charset="0"/>
                  </a:rPr>
                  <a:t>.</a:t>
                </a:r>
              </a:p>
            </p:txBody>
          </p:sp>
        </mc:Choice>
        <mc:Fallback>
          <p:sp>
            <p:nvSpPr>
              <p:cNvPr id="5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81192" y="1643645"/>
                <a:ext cx="11029615" cy="1576073"/>
              </a:xfrm>
              <a:blipFill rotWithShape="0">
                <a:blip r:embed="rId2"/>
                <a:stretch>
                  <a:fillRect l="-552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9240" y="2035599"/>
            <a:ext cx="3291425" cy="4687945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39402" y="3322749"/>
            <a:ext cx="2717443" cy="2827017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7881870" y="3487552"/>
                <a:ext cx="4185634" cy="14246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sz="2800" dirty="0" smtClean="0">
                    <a:solidFill>
                      <a:srgbClr val="FF0000"/>
                    </a:solidFill>
                    <a:latin typeface="+mn-ea"/>
                  </a:rPr>
                  <a:t>∴ </a:t>
                </a:r>
                <a:r>
                  <a:rPr lang="en-US" altLang="ko-KR" sz="2800" dirty="0" smtClean="0">
                    <a:solidFill>
                      <a:srgbClr val="FF0000"/>
                    </a:solidFill>
                    <a:latin typeface="+mn-ea"/>
                  </a:rPr>
                  <a:t>n=24</a:t>
                </a:r>
                <a:r>
                  <a:rPr lang="ko-KR" altLang="en-US" sz="2800" dirty="0" smtClean="0">
                    <a:solidFill>
                      <a:srgbClr val="FF0000"/>
                    </a:solidFill>
                    <a:latin typeface="+mn-ea"/>
                  </a:rPr>
                  <a:t>일 때부터 </a:t>
                </a:r>
                <a:r>
                  <a:rPr lang="en-US" altLang="ko-KR" sz="2800" dirty="0" smtClean="0">
                    <a:solidFill>
                      <a:srgbClr val="FF0000"/>
                    </a:solidFill>
                    <a:latin typeface="+mn-ea"/>
                  </a:rPr>
                  <a:t>1</a:t>
                </a:r>
                <a:r>
                  <a:rPr lang="ko-KR" altLang="en-US" sz="2800" dirty="0" smtClean="0">
                    <a:solidFill>
                      <a:srgbClr val="FF0000"/>
                    </a:solidFill>
                    <a:latin typeface="+mn-ea"/>
                  </a:rPr>
                  <a:t>로 인식되므로 수의 정밀도는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sz="2800" i="1" smtClean="0">
                            <a:solidFill>
                              <a:srgbClr val="FF0000"/>
                            </a:solidFill>
                            <a:latin typeface="+mn-ea"/>
                          </a:rPr>
                        </m:ctrlPr>
                      </m:sSupPr>
                      <m:e>
                        <m:r>
                          <a:rPr lang="en-US" altLang="ko-KR" sz="2800" b="0" i="1" smtClean="0">
                            <a:solidFill>
                              <a:srgbClr val="FF0000"/>
                            </a:solidFill>
                            <a:latin typeface="+mn-ea"/>
                          </a:rPr>
                          <m:t>2</m:t>
                        </m:r>
                      </m:e>
                      <m:sup>
                        <m:r>
                          <a:rPr lang="en-US" altLang="ko-KR" sz="2800" b="0" i="1" smtClean="0">
                            <a:solidFill>
                              <a:srgbClr val="FF0000"/>
                            </a:solidFill>
                            <a:latin typeface="+mn-ea"/>
                          </a:rPr>
                          <m:t>−</m:t>
                        </m:r>
                        <m:r>
                          <a:rPr lang="en-US" altLang="ko-KR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23</m:t>
                        </m:r>
                      </m:sup>
                    </m:sSup>
                  </m:oMath>
                </a14:m>
                <a:r>
                  <a:rPr lang="ko-KR" altLang="en-US" sz="2800" dirty="0" smtClean="0">
                    <a:solidFill>
                      <a:srgbClr val="FF0000"/>
                    </a:solidFill>
                    <a:latin typeface="+mn-ea"/>
                  </a:rPr>
                  <a:t> </a:t>
                </a:r>
                <a:r>
                  <a:rPr lang="ko-KR" altLang="en-US" sz="2800" dirty="0" smtClean="0">
                    <a:solidFill>
                      <a:srgbClr val="FF0000"/>
                    </a:solidFill>
                    <a:latin typeface="+mn-ea"/>
                  </a:rPr>
                  <a:t>이며</a:t>
                </a:r>
                <a:r>
                  <a:rPr lang="en-US" altLang="ko-KR" sz="2800" dirty="0" smtClean="0">
                    <a:solidFill>
                      <a:srgbClr val="FF0000"/>
                    </a:solidFill>
                    <a:latin typeface="+mn-ea"/>
                  </a:rPr>
                  <a:t>, </a:t>
                </a:r>
                <a:r>
                  <a:rPr lang="ko-KR" altLang="en-US" sz="2800" dirty="0" smtClean="0">
                    <a:solidFill>
                      <a:srgbClr val="FF0000"/>
                    </a:solidFill>
                    <a:latin typeface="+mn-ea"/>
                  </a:rPr>
                  <a:t>가수는 </a:t>
                </a:r>
                <a:r>
                  <a:rPr lang="en-US" altLang="ko-KR" sz="2800" dirty="0" smtClean="0">
                    <a:solidFill>
                      <a:srgbClr val="FF0000"/>
                    </a:solidFill>
                    <a:latin typeface="+mn-ea"/>
                  </a:rPr>
                  <a:t>23</a:t>
                </a:r>
                <a:r>
                  <a:rPr lang="ko-KR" altLang="en-US" sz="2800" dirty="0">
                    <a:solidFill>
                      <a:srgbClr val="FF0000"/>
                    </a:solidFill>
                    <a:latin typeface="+mn-ea"/>
                  </a:rPr>
                  <a:t>이</a:t>
                </a:r>
                <a:r>
                  <a:rPr lang="ko-KR" altLang="en-US" sz="2800" dirty="0" smtClean="0">
                    <a:solidFill>
                      <a:srgbClr val="FF0000"/>
                    </a:solidFill>
                    <a:latin typeface="+mn-ea"/>
                  </a:rPr>
                  <a:t> 된다</a:t>
                </a:r>
                <a:r>
                  <a:rPr lang="en-US" altLang="ko-KR" sz="2800" dirty="0" smtClean="0">
                    <a:solidFill>
                      <a:srgbClr val="FF0000"/>
                    </a:solidFill>
                    <a:latin typeface="+mn-ea"/>
                  </a:rPr>
                  <a:t>.</a:t>
                </a:r>
                <a:endParaRPr lang="ko-KR" altLang="en-US" sz="28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1870" y="3487552"/>
                <a:ext cx="4185634" cy="1424685"/>
              </a:xfrm>
              <a:prstGeom prst="rect">
                <a:avLst/>
              </a:prstGeom>
              <a:blipFill rotWithShape="0">
                <a:blip r:embed="rId5"/>
                <a:stretch>
                  <a:fillRect l="-3057" t="-4274" b="-10256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직사각형 8"/>
          <p:cNvSpPr/>
          <p:nvPr/>
        </p:nvSpPr>
        <p:spPr>
          <a:xfrm>
            <a:off x="1339401" y="5811771"/>
            <a:ext cx="2717443" cy="337995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3129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00886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/>
              <a:t>Q3. </a:t>
            </a:r>
            <a:r>
              <a:rPr lang="ko-KR" altLang="en-US" dirty="0" smtClean="0"/>
              <a:t>현재 사용하고 있는 컴퓨터가 </a:t>
            </a:r>
            <a:r>
              <a:rPr lang="en-US" altLang="ko-KR" dirty="0" smtClean="0"/>
              <a:t>single PRECISION</a:t>
            </a:r>
            <a:r>
              <a:rPr lang="ko-KR" altLang="en-US" dirty="0" smtClean="0"/>
              <a:t>에서 구분할 수 있는 수의 정밀도가 어느 정도인지 프로그램을 짜서 확인하고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이 </a:t>
            </a:r>
            <a:r>
              <a:rPr lang="en-US" altLang="ko-KR" dirty="0" smtClean="0"/>
              <a:t>SYSTEM</a:t>
            </a:r>
            <a:r>
              <a:rPr lang="ko-KR" altLang="en-US" dirty="0" smtClean="0"/>
              <a:t>이 몇 개의 </a:t>
            </a:r>
            <a:r>
              <a:rPr lang="en-US" altLang="ko-KR" dirty="0" smtClean="0"/>
              <a:t>BIT</a:t>
            </a:r>
            <a:r>
              <a:rPr lang="ko-KR" altLang="en-US" dirty="0" smtClean="0"/>
              <a:t>로 가수</a:t>
            </a:r>
            <a:r>
              <a:rPr lang="en-US" altLang="ko-KR" dirty="0" smtClean="0"/>
              <a:t>(MANTISSA)</a:t>
            </a:r>
            <a:r>
              <a:rPr lang="ko-KR" altLang="en-US" dirty="0" smtClean="0"/>
              <a:t>를 표현하는지 판정하시오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581192" y="1803042"/>
                <a:ext cx="11029615" cy="1576073"/>
              </a:xfrm>
            </p:spPr>
            <p:txBody>
              <a:bodyPr>
                <a:normAutofit/>
              </a:bodyPr>
              <a:lstStyle/>
              <a:p>
                <a:r>
                  <a:rPr lang="ko-KR" altLang="en-US" sz="2400" dirty="0" smtClean="0"/>
                  <a:t>방법</a:t>
                </a:r>
                <a:r>
                  <a:rPr lang="en-US" altLang="ko-KR" sz="2400" dirty="0"/>
                  <a:t> </a:t>
                </a:r>
                <a:r>
                  <a:rPr lang="en-US" altLang="ko-KR" sz="2400" dirty="0" smtClean="0"/>
                  <a:t>3.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altLang="ko-KR" sz="2400" b="0" i="1" smtClean="0">
                        <a:latin typeface="+mn-ea"/>
                      </a:rPr>
                      <m:t>1+ </m:t>
                    </m:r>
                    <m:sSup>
                      <m:sSupPr>
                        <m:ctrlPr>
                          <a:rPr lang="en-US" altLang="ko-KR" sz="2400" b="0" i="1" smtClean="0">
                            <a:latin typeface="+mn-ea"/>
                          </a:rPr>
                        </m:ctrlPr>
                      </m:sSupPr>
                      <m:e>
                        <m:r>
                          <a:rPr lang="en-US" altLang="ko-KR" sz="2400" b="0" i="1" smtClean="0">
                            <a:latin typeface="+mn-ea"/>
                          </a:rPr>
                          <m:t>2</m:t>
                        </m:r>
                      </m:e>
                      <m:sup>
                        <m:r>
                          <a:rPr lang="en-US" altLang="ko-KR" sz="2400" b="0" i="1" smtClean="0">
                            <a:latin typeface="+mn-ea"/>
                          </a:rPr>
                          <m:t>−1</m:t>
                        </m:r>
                      </m:sup>
                    </m:sSup>
                    <m:r>
                      <a:rPr lang="en-US" altLang="ko-KR" sz="2400" b="0" i="1" smtClean="0">
                        <a:latin typeface="+mn-ea"/>
                      </a:rPr>
                      <m:t>+</m:t>
                    </m:r>
                    <m:sSup>
                      <m:sSupPr>
                        <m:ctrlPr>
                          <a:rPr lang="en-US" altLang="ko-KR" sz="2400" b="0" i="1" smtClean="0">
                            <a:latin typeface="+mn-ea"/>
                          </a:rPr>
                        </m:ctrlPr>
                      </m:sSupPr>
                      <m:e>
                        <m:r>
                          <a:rPr lang="en-US" altLang="ko-KR" sz="2400" b="0" i="1" smtClean="0">
                            <a:latin typeface="+mn-ea"/>
                          </a:rPr>
                          <m:t>2</m:t>
                        </m:r>
                      </m:e>
                      <m:sup>
                        <m:r>
                          <a:rPr lang="en-US" altLang="ko-KR" sz="2400" b="0" i="1" smtClean="0">
                            <a:latin typeface="+mn-ea"/>
                          </a:rPr>
                          <m:t>−2</m:t>
                        </m:r>
                      </m:sup>
                    </m:sSup>
                    <m:r>
                      <a:rPr lang="en-US" altLang="ko-KR" sz="2400" b="0" i="1" smtClean="0">
                        <a:latin typeface="+mn-ea"/>
                      </a:rPr>
                      <m:t>+⋯+</m:t>
                    </m:r>
                    <m:sSup>
                      <m:sSupPr>
                        <m:ctrlPr>
                          <a:rPr lang="en-US" altLang="ko-KR" sz="2400" b="0" i="1" smtClean="0">
                            <a:latin typeface="+mn-ea"/>
                          </a:rPr>
                        </m:ctrlPr>
                      </m:sSupPr>
                      <m:e>
                        <m:r>
                          <a:rPr lang="en-US" altLang="ko-KR" sz="2400" b="0" i="1" smtClean="0">
                            <a:latin typeface="+mn-ea"/>
                          </a:rPr>
                          <m:t>2</m:t>
                        </m:r>
                      </m:e>
                      <m:sup>
                        <m:r>
                          <a:rPr lang="en-US" altLang="ko-KR" sz="2400" b="0" i="1" smtClean="0">
                            <a:latin typeface="+mn-ea"/>
                          </a:rPr>
                          <m:t>−</m:t>
                        </m:r>
                        <m:r>
                          <a:rPr lang="en-US" altLang="ko-KR" sz="2400" b="0" i="1" smtClean="0">
                            <a:latin typeface="+mn-ea"/>
                          </a:rPr>
                          <m:t>𝑛</m:t>
                        </m:r>
                      </m:sup>
                    </m:sSup>
                    <m:r>
                      <a:rPr lang="en-US" altLang="ko-KR" sz="2400" b="0" i="1" smtClean="0">
                        <a:latin typeface="+mn-ea"/>
                      </a:rPr>
                      <m:t>=2 </m:t>
                    </m:r>
                  </m:oMath>
                </a14:m>
                <a:r>
                  <a:rPr lang="ko-KR" altLang="en-US" sz="2400" b="0" dirty="0" smtClean="0">
                    <a:latin typeface="+mn-ea"/>
                  </a:rPr>
                  <a:t>으로 </a:t>
                </a:r>
                <a:endParaRPr lang="en-US" altLang="ko-KR" sz="2400" b="0" dirty="0" smtClean="0">
                  <a:latin typeface="+mn-ea"/>
                </a:endParaRPr>
              </a:p>
              <a:p>
                <a:pPr marL="0" indent="0">
                  <a:buNone/>
                </a:pPr>
                <a:r>
                  <a:rPr lang="ko-KR" altLang="en-US" sz="2400" b="0" dirty="0" smtClean="0">
                    <a:latin typeface="+mn-ea"/>
                  </a:rPr>
                  <a:t>인식되는 </a:t>
                </a:r>
                <a:r>
                  <a:rPr lang="en-US" altLang="ko-KR" sz="2400" b="0" dirty="0" smtClean="0">
                    <a:latin typeface="+mn-ea"/>
                  </a:rPr>
                  <a:t>n </a:t>
                </a:r>
                <a:r>
                  <a:rPr lang="ko-KR" altLang="en-US" sz="2400" b="0" dirty="0" smtClean="0">
                    <a:latin typeface="+mn-ea"/>
                  </a:rPr>
                  <a:t>찾기</a:t>
                </a:r>
                <a:r>
                  <a:rPr lang="en-US" altLang="ko-KR" sz="2400" b="0" dirty="0" smtClean="0">
                    <a:latin typeface="+mn-ea"/>
                  </a:rPr>
                  <a:t>.</a:t>
                </a:r>
              </a:p>
            </p:txBody>
          </p:sp>
        </mc:Choice>
        <mc:Fallback>
          <p:sp>
            <p:nvSpPr>
              <p:cNvPr id="5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81192" y="1803042"/>
                <a:ext cx="11029615" cy="1576073"/>
              </a:xfrm>
              <a:blipFill rotWithShape="0">
                <a:blip r:embed="rId2"/>
                <a:stretch>
                  <a:fillRect l="-829" t="-2713" b="-7364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그림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9934" y="2195619"/>
            <a:ext cx="3889823" cy="4568763"/>
          </a:xfrm>
          <a:prstGeom prst="rect">
            <a:avLst/>
          </a:prstGeom>
        </p:spPr>
      </p:pic>
      <p:pic>
        <p:nvPicPr>
          <p:cNvPr id="4" name="그림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2775" y="3588461"/>
            <a:ext cx="2764140" cy="2743200"/>
          </a:xfrm>
          <a:prstGeom prst="rect">
            <a:avLst/>
          </a:prstGeom>
        </p:spPr>
      </p:pic>
      <p:sp>
        <p:nvSpPr>
          <p:cNvPr id="9" name="직사각형 8"/>
          <p:cNvSpPr/>
          <p:nvPr/>
        </p:nvSpPr>
        <p:spPr>
          <a:xfrm>
            <a:off x="1109472" y="5945295"/>
            <a:ext cx="2717443" cy="386366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TextBox 7"/>
          <p:cNvSpPr txBox="1"/>
          <p:nvPr/>
        </p:nvSpPr>
        <p:spPr>
          <a:xfrm>
            <a:off x="8297465" y="3956780"/>
            <a:ext cx="41856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 smtClean="0">
                <a:solidFill>
                  <a:srgbClr val="FF0000"/>
                </a:solidFill>
                <a:latin typeface="+mn-ea"/>
              </a:rPr>
              <a:t>방법</a:t>
            </a:r>
            <a:r>
              <a:rPr lang="en-US" altLang="ko-KR" sz="2800" dirty="0" smtClean="0">
                <a:solidFill>
                  <a:srgbClr val="FF0000"/>
                </a:solidFill>
                <a:latin typeface="+mn-ea"/>
              </a:rPr>
              <a:t>2</a:t>
            </a:r>
            <a:r>
              <a:rPr lang="ko-KR" altLang="en-US" sz="2800" dirty="0" smtClean="0">
                <a:solidFill>
                  <a:srgbClr val="FF0000"/>
                </a:solidFill>
                <a:latin typeface="+mn-ea"/>
              </a:rPr>
              <a:t>와 마찬가지 결과</a:t>
            </a:r>
            <a:r>
              <a:rPr lang="en-US" altLang="ko-KR" sz="2800" dirty="0" smtClean="0">
                <a:solidFill>
                  <a:srgbClr val="FF0000"/>
                </a:solidFill>
                <a:latin typeface="+mn-ea"/>
              </a:rPr>
              <a:t>!</a:t>
            </a:r>
            <a:endParaRPr lang="ko-KR" altLang="en-US" sz="2800" dirty="0">
              <a:solidFill>
                <a:srgbClr val="FF000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944251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00886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/>
              <a:t>Q3. </a:t>
            </a:r>
            <a:r>
              <a:rPr lang="ko-KR" altLang="en-US" dirty="0" smtClean="0"/>
              <a:t>현재 사용하고 있는 컴퓨터가 </a:t>
            </a:r>
            <a:r>
              <a:rPr lang="en-US" altLang="ko-KR" dirty="0" smtClean="0"/>
              <a:t>single PRECISION</a:t>
            </a:r>
            <a:r>
              <a:rPr lang="ko-KR" altLang="en-US" dirty="0" smtClean="0"/>
              <a:t>에서 구분할 수 있는 수의 정밀도가 어느 정도인지 프로그램을 짜서 확인하고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이 </a:t>
            </a:r>
            <a:r>
              <a:rPr lang="en-US" altLang="ko-KR" dirty="0" smtClean="0"/>
              <a:t>SYSTEM</a:t>
            </a:r>
            <a:r>
              <a:rPr lang="ko-KR" altLang="en-US" dirty="0" smtClean="0"/>
              <a:t>이 몇 개의 </a:t>
            </a:r>
            <a:r>
              <a:rPr lang="en-US" altLang="ko-KR" dirty="0" smtClean="0"/>
              <a:t>BIT</a:t>
            </a:r>
            <a:r>
              <a:rPr lang="ko-KR" altLang="en-US" dirty="0" smtClean="0"/>
              <a:t>로 가수</a:t>
            </a:r>
            <a:r>
              <a:rPr lang="en-US" altLang="ko-KR" dirty="0" smtClean="0"/>
              <a:t>(MANTISSA)</a:t>
            </a:r>
            <a:r>
              <a:rPr lang="ko-KR" altLang="en-US" dirty="0" smtClean="0"/>
              <a:t>를 표현하는지 판정하시오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581192" y="1803042"/>
                <a:ext cx="11029615" cy="3245476"/>
              </a:xfrm>
            </p:spPr>
            <p:txBody>
              <a:bodyPr>
                <a:normAutofit/>
              </a:bodyPr>
              <a:lstStyle/>
              <a:p>
                <a:r>
                  <a:rPr lang="ko-KR" altLang="en-US" sz="2400" dirty="0" smtClean="0"/>
                  <a:t>결론</a:t>
                </a:r>
                <a:endParaRPr lang="en-US" altLang="ko-KR" sz="2400" dirty="0" smtClean="0"/>
              </a:p>
              <a:p>
                <a:pPr marL="0" indent="0">
                  <a:buNone/>
                </a:pPr>
                <a:r>
                  <a:rPr lang="en-US" altLang="ko-KR" sz="2400" dirty="0" smtClean="0">
                    <a:latin typeface="+mn-ea"/>
                  </a:rPr>
                  <a:t>Single precision</a:t>
                </a:r>
                <a:r>
                  <a:rPr lang="ko-KR" altLang="en-US" sz="2400" dirty="0" smtClean="0">
                    <a:latin typeface="+mn-ea"/>
                  </a:rPr>
                  <a:t>에서 구분할 수 있는 수의 정밀도는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altLang="ko-KR" sz="2400" b="0" i="1" smtClean="0">
                            <a:latin typeface="Cambria Math" panose="02040503050406030204" pitchFamily="18" charset="0"/>
                          </a:rPr>
                          <m:t>−23</m:t>
                        </m:r>
                      </m:sup>
                    </m:sSup>
                  </m:oMath>
                </a14:m>
                <a:r>
                  <a:rPr lang="ko-KR" altLang="en-US" sz="2400" dirty="0" smtClean="0">
                    <a:latin typeface="+mn-ea"/>
                  </a:rPr>
                  <a:t>이며</a:t>
                </a:r>
                <a:r>
                  <a:rPr lang="en-US" altLang="ko-KR" sz="2400" dirty="0" smtClean="0">
                    <a:latin typeface="+mn-ea"/>
                  </a:rPr>
                  <a:t>, </a:t>
                </a:r>
                <a:r>
                  <a:rPr lang="ko-KR" altLang="en-US" sz="2400" dirty="0" smtClean="0">
                    <a:latin typeface="+mn-ea"/>
                  </a:rPr>
                  <a:t>이 </a:t>
                </a:r>
                <a:r>
                  <a:rPr lang="en-US" altLang="ko-KR" sz="2400" dirty="0" smtClean="0">
                    <a:latin typeface="+mn-ea"/>
                  </a:rPr>
                  <a:t>system</a:t>
                </a:r>
                <a:r>
                  <a:rPr lang="ko-KR" altLang="en-US" sz="2400" dirty="0" smtClean="0">
                    <a:latin typeface="+mn-ea"/>
                  </a:rPr>
                  <a:t>은 </a:t>
                </a:r>
                <a:r>
                  <a:rPr lang="en-US" altLang="ko-KR" sz="2400" dirty="0" smtClean="0">
                    <a:latin typeface="+mn-ea"/>
                  </a:rPr>
                  <a:t>23</a:t>
                </a:r>
                <a:r>
                  <a:rPr lang="ko-KR" altLang="en-US" sz="2400" dirty="0" smtClean="0">
                    <a:latin typeface="+mn-ea"/>
                  </a:rPr>
                  <a:t>개의 </a:t>
                </a:r>
                <a:r>
                  <a:rPr lang="en-US" altLang="ko-KR" sz="2400" dirty="0" smtClean="0">
                    <a:latin typeface="+mn-ea"/>
                  </a:rPr>
                  <a:t>BIT</a:t>
                </a:r>
                <a:r>
                  <a:rPr lang="ko-KR" altLang="en-US" sz="2400" dirty="0" smtClean="0">
                    <a:latin typeface="+mn-ea"/>
                  </a:rPr>
                  <a:t>로 가수를 표현함을 알 수 있다</a:t>
                </a:r>
                <a:r>
                  <a:rPr lang="en-US" altLang="ko-KR" sz="2400" dirty="0" smtClean="0">
                    <a:latin typeface="+mn-ea"/>
                  </a:rPr>
                  <a:t>!</a:t>
                </a:r>
              </a:p>
              <a:p>
                <a:pPr marL="0" indent="0">
                  <a:buNone/>
                </a:pPr>
                <a:r>
                  <a:rPr lang="en-US" altLang="ko-KR" sz="2400" dirty="0" smtClean="0">
                    <a:latin typeface="+mn-ea"/>
                  </a:rPr>
                  <a:t>(</a:t>
                </a:r>
                <a:r>
                  <a:rPr lang="en-US" altLang="ko-KR" sz="2400" dirty="0" err="1" smtClean="0">
                    <a:latin typeface="+mn-ea"/>
                  </a:rPr>
                  <a:t>cf</a:t>
                </a:r>
                <a:r>
                  <a:rPr lang="en-US" altLang="ko-KR" sz="2400" dirty="0" smtClean="0">
                    <a:latin typeface="+mn-ea"/>
                  </a:rPr>
                  <a:t>) </a:t>
                </a:r>
                <a:r>
                  <a:rPr lang="ko-KR" altLang="en-US" sz="2400" dirty="0" smtClean="0">
                    <a:latin typeface="+mn-ea"/>
                  </a:rPr>
                  <a:t>방법</a:t>
                </a:r>
                <a:r>
                  <a:rPr lang="en-US" altLang="ko-KR" sz="2400" dirty="0" smtClean="0">
                    <a:latin typeface="+mn-ea"/>
                  </a:rPr>
                  <a:t>1</a:t>
                </a:r>
                <a:r>
                  <a:rPr lang="ko-KR" altLang="en-US" sz="2400" dirty="0" smtClean="0">
                    <a:latin typeface="+mn-ea"/>
                  </a:rPr>
                  <a:t>의 경우</a:t>
                </a:r>
                <a:r>
                  <a:rPr lang="en-US" altLang="ko-KR" sz="2400" dirty="0" smtClean="0">
                    <a:latin typeface="+mn-ea"/>
                  </a:rPr>
                  <a:t>, </a:t>
                </a:r>
                <a:r>
                  <a:rPr lang="ko-KR" altLang="en-US" sz="2400" dirty="0" smtClean="0">
                    <a:latin typeface="+mn-ea"/>
                  </a:rPr>
                  <a:t>지표가 </a:t>
                </a:r>
                <a:r>
                  <a:rPr lang="en-US" altLang="ko-KR" sz="2400" dirty="0" smtClean="0">
                    <a:latin typeface="+mn-ea"/>
                  </a:rPr>
                  <a:t>0</a:t>
                </a:r>
                <a:r>
                  <a:rPr lang="ko-KR" altLang="en-US" sz="2400" dirty="0" smtClean="0">
                    <a:latin typeface="+mn-ea"/>
                  </a:rPr>
                  <a:t>이기 때문에 우리가 출력한 결과값은 가수 부분의 영향뿐만 아니라</a:t>
                </a:r>
                <a:r>
                  <a:rPr lang="en-US" altLang="ko-KR" sz="2400" dirty="0" smtClean="0">
                    <a:latin typeface="+mn-ea"/>
                  </a:rPr>
                  <a:t>, exponent </a:t>
                </a:r>
                <a:r>
                  <a:rPr lang="ko-KR" altLang="en-US" sz="2400" dirty="0" smtClean="0">
                    <a:latin typeface="+mn-ea"/>
                  </a:rPr>
                  <a:t>항의 </a:t>
                </a:r>
                <a:r>
                  <a:rPr lang="en-US" altLang="ko-KR" sz="2400" dirty="0" smtClean="0">
                    <a:latin typeface="+mn-ea"/>
                  </a:rPr>
                  <a:t>bit</a:t>
                </a:r>
                <a:r>
                  <a:rPr lang="ko-KR" altLang="en-US" sz="2400" dirty="0" smtClean="0">
                    <a:latin typeface="+mn-ea"/>
                  </a:rPr>
                  <a:t>도 관여하게 되기 때문에 수의 정밀도가 다르게 나오며</a:t>
                </a:r>
                <a:r>
                  <a:rPr lang="en-US" altLang="ko-KR" sz="2400" dirty="0" smtClean="0">
                    <a:latin typeface="+mn-ea"/>
                  </a:rPr>
                  <a:t>, </a:t>
                </a:r>
                <a:r>
                  <a:rPr lang="ko-KR" altLang="en-US" sz="2400" dirty="0" smtClean="0">
                    <a:latin typeface="+mn-ea"/>
                  </a:rPr>
                  <a:t>이를 통해서는 이 </a:t>
                </a:r>
                <a:r>
                  <a:rPr lang="en-US" altLang="ko-KR" sz="2400" dirty="0" smtClean="0">
                    <a:latin typeface="+mn-ea"/>
                  </a:rPr>
                  <a:t>system</a:t>
                </a:r>
                <a:r>
                  <a:rPr lang="ko-KR" altLang="en-US" sz="2400" dirty="0" smtClean="0">
                    <a:latin typeface="+mn-ea"/>
                  </a:rPr>
                  <a:t>에서 가수를 표현하는 </a:t>
                </a:r>
                <a:r>
                  <a:rPr lang="en-US" altLang="ko-KR" sz="2400" dirty="0" smtClean="0">
                    <a:latin typeface="+mn-ea"/>
                  </a:rPr>
                  <a:t>BIT</a:t>
                </a:r>
                <a:r>
                  <a:rPr lang="ko-KR" altLang="en-US" sz="2400" dirty="0" smtClean="0">
                    <a:latin typeface="+mn-ea"/>
                  </a:rPr>
                  <a:t>의 수를 알아낼 수 없다</a:t>
                </a:r>
                <a:r>
                  <a:rPr lang="en-US" altLang="ko-KR" sz="2400" dirty="0" smtClean="0">
                    <a:latin typeface="+mn-ea"/>
                  </a:rPr>
                  <a:t>!</a:t>
                </a:r>
                <a:endParaRPr lang="en-US" altLang="ko-KR" sz="2400" dirty="0">
                  <a:latin typeface="+mn-ea"/>
                </a:endParaRPr>
              </a:p>
            </p:txBody>
          </p:sp>
        </mc:Choice>
        <mc:Fallback>
          <p:sp>
            <p:nvSpPr>
              <p:cNvPr id="5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81192" y="1803042"/>
                <a:ext cx="11029615" cy="3245476"/>
              </a:xfrm>
              <a:blipFill rotWithShape="0">
                <a:blip r:embed="rId2"/>
                <a:stretch>
                  <a:fillRect l="-829" r="-718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5909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81194" y="3879541"/>
            <a:ext cx="10993549" cy="1475013"/>
          </a:xfrm>
        </p:spPr>
        <p:txBody>
          <a:bodyPr>
            <a:noAutofit/>
          </a:bodyPr>
          <a:lstStyle/>
          <a:p>
            <a:pPr algn="ctr"/>
            <a:r>
              <a:rPr lang="en-US" altLang="ko-KR" sz="8800" dirty="0" smtClean="0">
                <a:solidFill>
                  <a:schemeClr val="bg1"/>
                </a:solidFill>
              </a:rPr>
              <a:t>THANK YOU</a:t>
            </a:r>
            <a:endParaRPr lang="ko-KR" altLang="en-US" sz="8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55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분할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분할</Template>
  <TotalTime>260</TotalTime>
  <Words>308</Words>
  <Application>Microsoft Office PowerPoint</Application>
  <PresentationFormat>와이드스크린</PresentationFormat>
  <Paragraphs>31</Paragraphs>
  <Slides>9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5" baseType="lpstr">
      <vt:lpstr>맑은 고딕</vt:lpstr>
      <vt:lpstr>휴먼매직체</vt:lpstr>
      <vt:lpstr>Cambria Math</vt:lpstr>
      <vt:lpstr>Gill Sans MT</vt:lpstr>
      <vt:lpstr>Wingdings 2</vt:lpstr>
      <vt:lpstr>분할</vt:lpstr>
      <vt:lpstr>소재수치해석 hw 1</vt:lpstr>
      <vt:lpstr>Q1. 0.00001을 백만 번 더하면서 매 십만 번째마다 결과를 출력하시오.</vt:lpstr>
      <vt:lpstr>Q2. 1을 백만 번 더하면서 매 십만 번째마다 결과/100000 을 출력하시오.</vt:lpstr>
      <vt:lpstr>Q3. 현재 사용하고 있는 컴퓨터가 single PRECISION에서 구분할 수 있는 수의 정밀도가 어느 정도인지 프로그램을 짜서 확인하고, 이 SYSTEM이 몇 개의 BIT로 가수(MANTISSA)를 표현하는지 판정하시오.</vt:lpstr>
      <vt:lpstr>Q3. 현재 사용하고 있는 컴퓨터가 single PRECISION에서 구분할 수 있는 수의 정밀도가 어느 정도인지 프로그램을 짜서 확인하고, 이 SYSTEM이 몇 개의 BIT로 가수(MANTISSA)를 표현하는지 판정하시오.</vt:lpstr>
      <vt:lpstr>Q3. 현재 사용하고 있는 컴퓨터가 single PRECISION에서 구분할 수 있는 수의 정밀도가 어느 정도인지 프로그램을 짜서 확인하고, 이 SYSTEM이 몇 개의 BIT로 가수(MANTISSA)를 표현하는지 판정하시오.</vt:lpstr>
      <vt:lpstr>Q3. 현재 사용하고 있는 컴퓨터가 single PRECISION에서 구분할 수 있는 수의 정밀도가 어느 정도인지 프로그램을 짜서 확인하고, 이 SYSTEM이 몇 개의 BIT로 가수(MANTISSA)를 표현하는지 판정하시오.</vt:lpstr>
      <vt:lpstr>Q3. 현재 사용하고 있는 컴퓨터가 single PRECISION에서 구분할 수 있는 수의 정밀도가 어느 정도인지 프로그램을 짜서 확인하고, 이 SYSTEM이 몇 개의 BIT로 가수(MANTISSA)를 표현하는지 판정하시오.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소재수치해석 hw 1</dc:title>
  <dc:creator>POSTECH</dc:creator>
  <cp:lastModifiedBy>POSTECH</cp:lastModifiedBy>
  <cp:revision>14</cp:revision>
  <dcterms:created xsi:type="dcterms:W3CDTF">2014-03-10T10:12:02Z</dcterms:created>
  <dcterms:modified xsi:type="dcterms:W3CDTF">2014-03-10T16:16:43Z</dcterms:modified>
</cp:coreProperties>
</file>