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70" r:id="rId11"/>
    <p:sldId id="267" r:id="rId12"/>
    <p:sldId id="27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4" autoAdjust="0"/>
    <p:restoredTop sz="89483" autoAdjust="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&#51116;&#47308;&#49688;&#52824;&#54644;&#49437;\6&#48264;\EM.xlt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Visual%20Studio%202005\Projects\project%206\project%206\AC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Entalphy</a:t>
            </a:r>
            <a:r>
              <a:rPr lang="ko-KR" altLang="en-US"/>
              <a:t>를 선형화 했을 때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EM!$B$1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EM!$A$2:$A$40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EM!$B$2:$B$40</c:f>
              <c:numCache>
                <c:formatCode>General</c:formatCode>
                <c:ptCount val="39"/>
              </c:numCache>
            </c:numRef>
          </c:yVal>
        </c:ser>
        <c:ser>
          <c:idx val="1"/>
          <c:order val="1"/>
          <c:tx>
            <c:strRef>
              <c:f>EM!$C$1</c:f>
              <c:strCache>
                <c:ptCount val="1"/>
                <c:pt idx="0">
                  <c:v>H/X(1-X)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0.28243436681172901"/>
                  <c:y val="0.1039491435779125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 b="1"/>
                  </a:pPr>
                  <a:endParaRPr lang="ko-KR"/>
                </a:p>
              </c:txPr>
            </c:trendlineLbl>
          </c:trendline>
          <c:xVal>
            <c:numRef>
              <c:f>EM!$A$2:$A$40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EM!$C$2:$C$40</c:f>
              <c:numCache>
                <c:formatCode>0.00E+00</c:formatCode>
                <c:ptCount val="39"/>
                <c:pt idx="0">
                  <c:v>14769.23076923077</c:v>
                </c:pt>
                <c:pt idx="1">
                  <c:v>14652.631578947368</c:v>
                </c:pt>
                <c:pt idx="2">
                  <c:v>14529.729729729728</c:v>
                </c:pt>
                <c:pt idx="3">
                  <c:v>14411.111111111111</c:v>
                </c:pt>
                <c:pt idx="4">
                  <c:v>14299.428571428571</c:v>
                </c:pt>
                <c:pt idx="5">
                  <c:v>14172.549019607844</c:v>
                </c:pt>
                <c:pt idx="6">
                  <c:v>14053.679653679656</c:v>
                </c:pt>
                <c:pt idx="7">
                  <c:v>13937.5</c:v>
                </c:pt>
                <c:pt idx="8">
                  <c:v>13815.053763440859</c:v>
                </c:pt>
                <c:pt idx="9">
                  <c:v>13696</c:v>
                </c:pt>
                <c:pt idx="10">
                  <c:v>13577.429467084638</c:v>
                </c:pt>
                <c:pt idx="11">
                  <c:v>13457.142857142859</c:v>
                </c:pt>
                <c:pt idx="12">
                  <c:v>13337.891737891736</c:v>
                </c:pt>
                <c:pt idx="13">
                  <c:v>13217.582417582418</c:v>
                </c:pt>
                <c:pt idx="14">
                  <c:v>13098.666666666668</c:v>
                </c:pt>
                <c:pt idx="15">
                  <c:v>12979.166666666668</c:v>
                </c:pt>
                <c:pt idx="16">
                  <c:v>12857.289002557545</c:v>
                </c:pt>
                <c:pt idx="17">
                  <c:v>12739.393939393938</c:v>
                </c:pt>
                <c:pt idx="18">
                  <c:v>12619.548872180452</c:v>
                </c:pt>
                <c:pt idx="19">
                  <c:v>12500</c:v>
                </c:pt>
                <c:pt idx="20">
                  <c:v>12378.947368421053</c:v>
                </c:pt>
                <c:pt idx="21">
                  <c:v>12258.585858585859</c:v>
                </c:pt>
                <c:pt idx="22">
                  <c:v>12137.084398976982</c:v>
                </c:pt>
                <c:pt idx="23">
                  <c:v>12016.666666666666</c:v>
                </c:pt>
                <c:pt idx="24">
                  <c:v>11899.733333333332</c:v>
                </c:pt>
                <c:pt idx="25">
                  <c:v>11775.824175824175</c:v>
                </c:pt>
                <c:pt idx="26">
                  <c:v>11655.840455840456</c:v>
                </c:pt>
                <c:pt idx="27">
                  <c:v>11538.095238095237</c:v>
                </c:pt>
                <c:pt idx="28">
                  <c:v>11415.673981191223</c:v>
                </c:pt>
                <c:pt idx="29">
                  <c:v>11296</c:v>
                </c:pt>
                <c:pt idx="30">
                  <c:v>11177.060931899643</c:v>
                </c:pt>
                <c:pt idx="31">
                  <c:v>11056.250000000002</c:v>
                </c:pt>
                <c:pt idx="32">
                  <c:v>10936.796536796533</c:v>
                </c:pt>
                <c:pt idx="33">
                  <c:v>10815.686274509802</c:v>
                </c:pt>
                <c:pt idx="34">
                  <c:v>10697.142857142857</c:v>
                </c:pt>
                <c:pt idx="35">
                  <c:v>10580.000000000002</c:v>
                </c:pt>
                <c:pt idx="36">
                  <c:v>10459.099099099105</c:v>
                </c:pt>
                <c:pt idx="37">
                  <c:v>10338.947368421044</c:v>
                </c:pt>
                <c:pt idx="38">
                  <c:v>10219.487179487171</c:v>
                </c:pt>
              </c:numCache>
            </c:numRef>
          </c:yVal>
        </c:ser>
        <c:axId val="96746112"/>
        <c:axId val="96757632"/>
      </c:scatterChart>
      <c:valAx>
        <c:axId val="96746112"/>
        <c:scaling>
          <c:orientation val="minMax"/>
          <c:max val="1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X</a:t>
                </a:r>
                <a:endParaRPr lang="ko-KR" altLang="en-US" sz="1400"/>
              </a:p>
            </c:rich>
          </c:tx>
          <c:layout/>
        </c:title>
        <c:numFmt formatCode="0.00E+0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96757632"/>
        <c:crosses val="autoZero"/>
        <c:crossBetween val="midCat"/>
        <c:majorUnit val="0.5"/>
        <c:minorUnit val="0.2"/>
      </c:valAx>
      <c:valAx>
        <c:axId val="96757632"/>
        <c:scaling>
          <c:orientation val="minMax"/>
          <c:max val="16000"/>
          <c:min val="9000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H/X(1-X)</a:t>
                </a:r>
                <a:endParaRPr lang="ko-KR" altLang="en-US" sz="14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96746112"/>
        <c:crosses val="autoZero"/>
        <c:crossBetween val="midCat"/>
      </c:valAx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en-US"/>
              <a:t>Activity</a:t>
            </a:r>
            <a:r>
              <a:rPr lang="ko-KR" altLang="en-US"/>
              <a:t>를 선형화 했을 때</a:t>
            </a:r>
            <a:endParaRPr lang="en-US" altLang="en-US"/>
          </a:p>
        </c:rich>
      </c:tx>
      <c:layout>
        <c:manualLayout>
          <c:xMode val="edge"/>
          <c:yMode val="edge"/>
          <c:x val="0.22760660211856232"/>
          <c:y val="1.3888888888888888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AC!$B$1</c:f>
              <c:strCache>
                <c:ptCount val="1"/>
                <c:pt idx="0">
                  <c:v>RTln(a/X)/(1-X)^2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>
                <c:manualLayout>
                  <c:x val="0.31440519132969363"/>
                  <c:y val="-1.1977981918926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/>
                  </a:pPr>
                  <a:endParaRPr lang="ko-KR"/>
                </a:p>
              </c:txPr>
            </c:trendlineLbl>
          </c:trendline>
          <c:xVal>
            <c:numRef>
              <c:f>AC!$A$2:$A$40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AC!$B$2:$B$40</c:f>
              <c:numCache>
                <c:formatCode>0.00E+00</c:formatCode>
                <c:ptCount val="39"/>
                <c:pt idx="0">
                  <c:v>2659.7572419711246</c:v>
                </c:pt>
                <c:pt idx="1">
                  <c:v>2419.7512266527769</c:v>
                </c:pt>
                <c:pt idx="2">
                  <c:v>2179.8439194892276</c:v>
                </c:pt>
                <c:pt idx="3">
                  <c:v>1938.8179732482065</c:v>
                </c:pt>
                <c:pt idx="4">
                  <c:v>1699.884083080663</c:v>
                </c:pt>
                <c:pt idx="5">
                  <c:v>1458.9767677149878</c:v>
                </c:pt>
                <c:pt idx="6">
                  <c:v>1219.1397440776466</c:v>
                </c:pt>
                <c:pt idx="7">
                  <c:v>979.46583457202723</c:v>
                </c:pt>
                <c:pt idx="8">
                  <c:v>739.68495541044126</c:v>
                </c:pt>
                <c:pt idx="9">
                  <c:v>499.81472083123288</c:v>
                </c:pt>
                <c:pt idx="10">
                  <c:v>259.13476681873885</c:v>
                </c:pt>
                <c:pt idx="11">
                  <c:v>19.504973028284251</c:v>
                </c:pt>
                <c:pt idx="12">
                  <c:v>-220.69912066635024</c:v>
                </c:pt>
                <c:pt idx="13">
                  <c:v>-460.67048638814782</c:v>
                </c:pt>
                <c:pt idx="14">
                  <c:v>-700.6338562870643</c:v>
                </c:pt>
                <c:pt idx="15">
                  <c:v>-940.1741388454941</c:v>
                </c:pt>
                <c:pt idx="16">
                  <c:v>-1180.0268615075263</c:v>
                </c:pt>
                <c:pt idx="17">
                  <c:v>-1420.392401498279</c:v>
                </c:pt>
                <c:pt idx="18">
                  <c:v>-1660.8844084463442</c:v>
                </c:pt>
                <c:pt idx="19">
                  <c:v>-1900.4080640912848</c:v>
                </c:pt>
                <c:pt idx="20">
                  <c:v>-2140.2324491160989</c:v>
                </c:pt>
                <c:pt idx="21">
                  <c:v>-2380.0415552438199</c:v>
                </c:pt>
                <c:pt idx="22">
                  <c:v>-2619.9076966294265</c:v>
                </c:pt>
                <c:pt idx="23">
                  <c:v>-2860.423628875888</c:v>
                </c:pt>
                <c:pt idx="24">
                  <c:v>-3099.9824640455663</c:v>
                </c:pt>
                <c:pt idx="25">
                  <c:v>-3340.1216931336071</c:v>
                </c:pt>
                <c:pt idx="26">
                  <c:v>-3580.048923485524</c:v>
                </c:pt>
                <c:pt idx="27">
                  <c:v>-3821.2207873621423</c:v>
                </c:pt>
                <c:pt idx="28">
                  <c:v>-4061.9468944230875</c:v>
                </c:pt>
                <c:pt idx="29">
                  <c:v>-4300.1113490187436</c:v>
                </c:pt>
                <c:pt idx="30">
                  <c:v>-4542.5092840304833</c:v>
                </c:pt>
                <c:pt idx="31">
                  <c:v>-4783.2802030549547</c:v>
                </c:pt>
                <c:pt idx="32">
                  <c:v>-5021.0797324919595</c:v>
                </c:pt>
                <c:pt idx="33">
                  <c:v>-5261.0799838302573</c:v>
                </c:pt>
                <c:pt idx="34">
                  <c:v>-5501.0228600439314</c:v>
                </c:pt>
                <c:pt idx="35">
                  <c:v>-5749.8949206868383</c:v>
                </c:pt>
                <c:pt idx="36">
                  <c:v>-6000.1840863028092</c:v>
                </c:pt>
                <c:pt idx="37">
                  <c:v>-6252.5442536884484</c:v>
                </c:pt>
                <c:pt idx="38">
                  <c:v>-6549.9487683461648</c:v>
                </c:pt>
              </c:numCache>
            </c:numRef>
          </c:yVal>
        </c:ser>
        <c:axId val="94790784"/>
        <c:axId val="94793088"/>
      </c:scatterChart>
      <c:valAx>
        <c:axId val="94790784"/>
        <c:scaling>
          <c:orientation val="minMax"/>
          <c:max val="1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X</a:t>
                </a:r>
                <a:endParaRPr lang="ko-KR" altLang="en-US"/>
              </a:p>
            </c:rich>
          </c:tx>
          <c:layout/>
        </c:title>
        <c:numFmt formatCode="0.00E+0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94793088"/>
        <c:crosses val="autoZero"/>
        <c:crossBetween val="midCat"/>
        <c:majorUnit val="0.5"/>
        <c:minorUnit val="0.2"/>
      </c:valAx>
      <c:valAx>
        <c:axId val="94793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1400"/>
                  <a:t>RTln(a/X)/(1-X)^2</a:t>
                </a:r>
                <a:endParaRPr lang="ko-KR" altLang="en-US" sz="1400"/>
              </a:p>
            </c:rich>
          </c:tx>
          <c:layout/>
        </c:title>
        <c:numFmt formatCode="0.00E+00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94790784"/>
        <c:crosses val="autoZero"/>
        <c:crossBetween val="midCat"/>
      </c:valAx>
    </c:plotArea>
    <c:legend>
      <c:legendPos val="r"/>
      <c:legendEntry>
        <c:idx val="-1"/>
        <c:delete val="1"/>
      </c:legendEntry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D3D47-2E9D-4074-B5C0-0D228925BCEF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57353-A518-4045-B499-D45CC871EA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57353-A518-4045-B499-D45CC871EAE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2895-5AF0-45D5-A9D0-E99D1488B19A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8D06-1FA7-407A-9C45-6473C12CC5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숙제 </a:t>
            </a:r>
            <a:r>
              <a:rPr lang="en-US" altLang="ko-KR" sz="3600" dirty="0" smtClean="0"/>
              <a:t>6 </a:t>
            </a:r>
            <a:r>
              <a:rPr lang="ko-KR" altLang="en-US" sz="3600" dirty="0" smtClean="0"/>
              <a:t>액상의 </a:t>
            </a:r>
            <a:r>
              <a:rPr lang="en-US" sz="3600" dirty="0" smtClean="0"/>
              <a:t>Gibbs energy of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mixing </a:t>
            </a:r>
            <a:r>
              <a:rPr lang="ko-KR" altLang="en-US" sz="3600" dirty="0" smtClean="0"/>
              <a:t>표현 완성하기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20071058 </a:t>
            </a:r>
            <a:r>
              <a:rPr lang="ko-KR" altLang="en-US" dirty="0" smtClean="0"/>
              <a:t>최민기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데이터를 </a:t>
            </a:r>
            <a:r>
              <a:rPr lang="ko-KR" altLang="en-US" dirty="0" smtClean="0"/>
              <a:t>바탕으로 그린 그래프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graphicFrame>
        <p:nvGraphicFramePr>
          <p:cNvPr id="7" name="차트 6"/>
          <p:cNvGraphicFramePr/>
          <p:nvPr/>
        </p:nvGraphicFramePr>
        <p:xfrm>
          <a:off x="214282" y="1357298"/>
          <a:ext cx="864399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715140" y="5857892"/>
          <a:ext cx="2071706" cy="758769"/>
        </p:xfrm>
        <a:graphic>
          <a:graphicData uri="http://schemas.openxmlformats.org/presentationml/2006/ole">
            <p:oleObj spid="_x0000_s10242" name="Equation" r:id="rId4" imgW="1320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44939" y="2000240"/>
          <a:ext cx="2798763" cy="1076325"/>
        </p:xfrm>
        <a:graphic>
          <a:graphicData uri="http://schemas.openxmlformats.org/presentationml/2006/ole">
            <p:oleObj spid="_x0000_s7170" name="Equation" r:id="rId3" imgW="1257120" imgH="457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857620" y="3429000"/>
          <a:ext cx="2813050" cy="1030288"/>
        </p:xfrm>
        <a:graphic>
          <a:graphicData uri="http://schemas.openxmlformats.org/presentationml/2006/ole">
            <p:oleObj spid="_x0000_s7171" name="Equation" r:id="rId4" imgW="132048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192880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Enthalpy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3357562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Activity</a:t>
            </a:r>
          </a:p>
          <a:p>
            <a:r>
              <a:rPr lang="en-US" altLang="ko-KR" sz="3200" dirty="0" smtClean="0"/>
              <a:t>T = 1500K</a:t>
            </a:r>
            <a:endParaRPr lang="ko-KR" altLang="en-US" sz="3200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44500" y="1314450"/>
          <a:ext cx="3128963" cy="471488"/>
        </p:xfrm>
        <a:graphic>
          <a:graphicData uri="http://schemas.openxmlformats.org/presentationml/2006/ole">
            <p:oleObj spid="_x0000_s7172" name="Equation" r:id="rId5" imgW="1346040" imgH="2030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00034" y="4786322"/>
          <a:ext cx="5272088" cy="1071562"/>
        </p:xfrm>
        <a:graphic>
          <a:graphicData uri="http://schemas.openxmlformats.org/presentationml/2006/ole">
            <p:oleObj spid="_x0000_s7173" name="Equation" r:id="rId6" imgW="1981080" imgH="4572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28596" y="5786438"/>
          <a:ext cx="5272087" cy="1071562"/>
        </p:xfrm>
        <a:graphic>
          <a:graphicData uri="http://schemas.openxmlformats.org/presentationml/2006/ole">
            <p:oleObj spid="_x0000_s7174" name="Equation" r:id="rId7" imgW="19810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42877" y="3000372"/>
          <a:ext cx="8858279" cy="1384106"/>
        </p:xfrm>
        <a:graphic>
          <a:graphicData uri="http://schemas.openxmlformats.org/presentationml/2006/ole">
            <p:oleObj spid="_x0000_s8194" name="Equation" r:id="rId3" imgW="2984400" imgH="457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68413" y="1357313"/>
          <a:ext cx="4021137" cy="1071562"/>
        </p:xfrm>
        <a:graphic>
          <a:graphicData uri="http://schemas.openxmlformats.org/presentationml/2006/ole">
            <p:oleObj spid="_x0000_s8195" name="Equation" r:id="rId4" imgW="1511280" imgH="4572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28596" y="4643446"/>
          <a:ext cx="8143290" cy="1500198"/>
        </p:xfrm>
        <a:graphic>
          <a:graphicData uri="http://schemas.openxmlformats.org/presentationml/2006/ole">
            <p:oleObj spid="_x0000_s8196" name="Equation" r:id="rId5" imgW="24764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Enthalpy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Activity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500034" y="1549392"/>
          <a:ext cx="3357563" cy="665162"/>
        </p:xfrm>
        <a:graphic>
          <a:graphicData uri="http://schemas.openxmlformats.org/presentationml/2006/ole">
            <p:oleObj spid="_x0000_s1026" name="Equation" r:id="rId3" imgW="121896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1969" y="2786058"/>
          <a:ext cx="4967287" cy="703262"/>
        </p:xfrm>
        <a:graphic>
          <a:graphicData uri="http://schemas.openxmlformats.org/presentationml/2006/ole">
            <p:oleObj spid="_x0000_s1027" name="Equation" r:id="rId4" imgW="180324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7158" y="4000504"/>
          <a:ext cx="7204075" cy="1214446"/>
        </p:xfrm>
        <a:graphic>
          <a:graphicData uri="http://schemas.openxmlformats.org/presentationml/2006/ole">
            <p:oleObj spid="_x0000_s1028" name="Equation" r:id="rId5" imgW="2616120" imgH="431640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357158" y="4857760"/>
          <a:ext cx="5754728" cy="714380"/>
        </p:xfrm>
        <a:graphic>
          <a:graphicData uri="http://schemas.openxmlformats.org/presentationml/2006/ole">
            <p:oleObj spid="_x0000_s1029" name="Equation" r:id="rId6" imgW="184140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46099" y="5643578"/>
          <a:ext cx="7797801" cy="703263"/>
        </p:xfrm>
        <a:graphic>
          <a:graphicData uri="http://schemas.openxmlformats.org/presentationml/2006/ole">
            <p:oleObj spid="_x0000_s1030" name="Equation" r:id="rId7" imgW="2831760" imgH="2412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00034" y="2143116"/>
          <a:ext cx="5754688" cy="714375"/>
        </p:xfrm>
        <a:graphic>
          <a:graphicData uri="http://schemas.openxmlformats.org/presentationml/2006/ole">
            <p:oleObj spid="_x0000_s1031" name="Equation" r:id="rId8" imgW="1841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선형 회귀분석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571612"/>
            <a:ext cx="5572164" cy="399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71538" y="5943622"/>
          <a:ext cx="7064375" cy="628650"/>
        </p:xfrm>
        <a:graphic>
          <a:graphicData uri="http://schemas.openxmlformats.org/presentationml/2006/ole">
            <p:oleObj spid="_x0000_s2051" name="Equation" r:id="rId4" imgW="2565360" imgH="215640" progId="Equation.3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500174"/>
            <a:ext cx="3143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542926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데이터들의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비선형 관계식의 선형화</a:t>
            </a:r>
            <a:endParaRPr lang="ko-KR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63566" y="1571612"/>
          <a:ext cx="2622550" cy="666750"/>
        </p:xfrm>
        <a:graphic>
          <a:graphicData uri="http://schemas.openxmlformats.org/presentationml/2006/ole">
            <p:oleObj spid="_x0000_s3074" name="Equation" r:id="rId3" imgW="95220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85720" y="3857628"/>
          <a:ext cx="7797800" cy="703262"/>
        </p:xfrm>
        <a:graphic>
          <a:graphicData uri="http://schemas.openxmlformats.org/presentationml/2006/ole">
            <p:oleObj spid="_x0000_s3075" name="Equation" r:id="rId4" imgW="283176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4282" y="2928934"/>
          <a:ext cx="3786181" cy="536042"/>
        </p:xfrm>
        <a:graphic>
          <a:graphicData uri="http://schemas.openxmlformats.org/presentationml/2006/ole">
            <p:oleObj spid="_x0000_s3076" name="Equation" r:id="rId5" imgW="1803240" imgH="2412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643570" y="2643182"/>
          <a:ext cx="3308344" cy="1046765"/>
        </p:xfrm>
        <a:graphic>
          <a:graphicData uri="http://schemas.openxmlformats.org/presentationml/2006/ole">
            <p:oleObj spid="_x0000_s3077" name="Equation" r:id="rId6" imgW="1485720" imgH="4442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928794" y="4929198"/>
          <a:ext cx="4614863" cy="1887537"/>
        </p:xfrm>
        <a:graphic>
          <a:graphicData uri="http://schemas.openxmlformats.org/presentationml/2006/ole">
            <p:oleObj spid="_x0000_s3078" name="Equation" r:id="rId7" imgW="1676160" imgH="647640" progId="Equation.3">
              <p:embed/>
            </p:oleObj>
          </a:graphicData>
        </a:graphic>
      </p:graphicFrame>
      <p:cxnSp>
        <p:nvCxnSpPr>
          <p:cNvPr id="13" name="직선 화살표 연결선 12"/>
          <p:cNvCxnSpPr/>
          <p:nvPr/>
        </p:nvCxnSpPr>
        <p:spPr>
          <a:xfrm>
            <a:off x="4000496" y="3214686"/>
            <a:ext cx="171451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rot="5400000">
            <a:off x="3607587" y="517923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1. </a:t>
            </a:r>
            <a:r>
              <a:rPr lang="en-US" altLang="ko-KR" sz="2800" dirty="0" smtClean="0"/>
              <a:t>Enthalpy</a:t>
            </a:r>
            <a:r>
              <a:rPr lang="ko-KR" altLang="en-US" sz="2800" dirty="0" smtClean="0"/>
              <a:t>에 대한 </a:t>
            </a:r>
            <a:r>
              <a:rPr lang="ko-KR" altLang="en-US" sz="2800" dirty="0" smtClean="0"/>
              <a:t>데이터들을 입력 받아서 </a:t>
            </a:r>
            <a:r>
              <a:rPr lang="en-US" altLang="ko-KR" sz="2800" dirty="0" smtClean="0"/>
              <a:t>array</a:t>
            </a:r>
            <a:r>
              <a:rPr lang="ko-KR" altLang="en-US" sz="2800" dirty="0" smtClean="0"/>
              <a:t>에 저장한다</a:t>
            </a:r>
            <a:r>
              <a:rPr lang="en-US" altLang="ko-KR" sz="2800" dirty="0" smtClean="0"/>
              <a:t>.</a:t>
            </a:r>
            <a:endParaRPr lang="en-US" altLang="ko-KR" sz="2800" dirty="0" smtClean="0"/>
          </a:p>
          <a:p>
            <a:r>
              <a:rPr lang="en-US" altLang="ko-KR" sz="2800" dirty="0" smtClean="0"/>
              <a:t>2. </a:t>
            </a:r>
            <a:r>
              <a:rPr lang="en-US" altLang="ko-KR" sz="2800" dirty="0" smtClean="0"/>
              <a:t>x</a:t>
            </a:r>
            <a:r>
              <a:rPr lang="ko-KR" altLang="en-US" sz="2800" dirty="0" smtClean="0"/>
              <a:t>값의 합</a:t>
            </a:r>
            <a:r>
              <a:rPr lang="en-US" altLang="ko-KR" sz="2800" dirty="0" smtClean="0"/>
              <a:t>, y</a:t>
            </a:r>
            <a:r>
              <a:rPr lang="ko-KR" altLang="en-US" sz="2800" dirty="0" smtClean="0"/>
              <a:t>값의 합</a:t>
            </a:r>
            <a:r>
              <a:rPr lang="en-US" altLang="ko-KR" sz="2800" dirty="0" smtClean="0"/>
              <a:t>, </a:t>
            </a:r>
            <a:r>
              <a:rPr lang="en-US" altLang="ko-KR" sz="2800" dirty="0" err="1" smtClean="0"/>
              <a:t>xy</a:t>
            </a:r>
            <a:r>
              <a:rPr lang="ko-KR" altLang="en-US" sz="2800" dirty="0" smtClean="0"/>
              <a:t>값의 합</a:t>
            </a:r>
            <a:r>
              <a:rPr lang="en-US" altLang="ko-KR" sz="2800" dirty="0" smtClean="0"/>
              <a:t>, x^2</a:t>
            </a:r>
            <a:r>
              <a:rPr lang="ko-KR" altLang="en-US" sz="2800" dirty="0" smtClean="0"/>
              <a:t>의 합을 구한다</a:t>
            </a:r>
            <a:r>
              <a:rPr lang="en-US" altLang="ko-KR" sz="2800" dirty="0" smtClean="0"/>
              <a:t>.</a:t>
            </a:r>
          </a:p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연립방정식을 풀기 위해 </a:t>
            </a:r>
            <a:r>
              <a:rPr lang="en-US" altLang="ko-KR" sz="2800" dirty="0" smtClean="0"/>
              <a:t>(2X2)</a:t>
            </a:r>
            <a:r>
              <a:rPr lang="ko-KR" altLang="en-US" sz="2800" dirty="0" smtClean="0"/>
              <a:t>행렬을 만든다</a:t>
            </a:r>
            <a:r>
              <a:rPr lang="en-US" altLang="ko-KR" sz="2800" dirty="0" smtClean="0"/>
              <a:t>.</a:t>
            </a:r>
            <a:endParaRPr lang="en-US" altLang="ko-KR" sz="2800" dirty="0" smtClean="0"/>
          </a:p>
          <a:p>
            <a:r>
              <a:rPr lang="en-US" altLang="ko-KR" sz="2800" dirty="0" smtClean="0"/>
              <a:t>4</a:t>
            </a:r>
            <a:r>
              <a:rPr lang="en-US" altLang="ko-KR" sz="2800" dirty="0" smtClean="0"/>
              <a:t>. </a:t>
            </a:r>
            <a:r>
              <a:rPr lang="ko-KR" altLang="en-US" sz="2800" dirty="0" err="1" smtClean="0"/>
              <a:t>역행렬을</a:t>
            </a:r>
            <a:r>
              <a:rPr lang="ko-KR" altLang="en-US" sz="2800" dirty="0" smtClean="0"/>
              <a:t> 구해서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연립방정식을 푼다</a:t>
            </a:r>
            <a:r>
              <a:rPr lang="en-US" altLang="ko-KR" sz="2800" dirty="0" smtClean="0"/>
              <a:t>. </a:t>
            </a:r>
          </a:p>
          <a:p>
            <a:r>
              <a:rPr lang="en-US" altLang="ko-KR" sz="2800" dirty="0" smtClean="0"/>
              <a:t>5. Activity</a:t>
            </a:r>
            <a:r>
              <a:rPr lang="ko-KR" altLang="en-US" sz="2800" dirty="0" smtClean="0"/>
              <a:t>에 대해서도 같은 방법으로 반복한다</a:t>
            </a:r>
            <a:r>
              <a:rPr lang="en-US" altLang="ko-KR" sz="2800" dirty="0" smtClean="0"/>
              <a:t>.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변수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846" y="1428736"/>
            <a:ext cx="879815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연립방정식 풀기 위해 행렬 만들기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928802"/>
            <a:ext cx="5072098" cy="318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역행렬</a:t>
            </a:r>
            <a:r>
              <a:rPr lang="ko-KR" altLang="en-US" dirty="0" smtClean="0"/>
              <a:t> 구하고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답 구하기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10" y="1428736"/>
            <a:ext cx="44982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25" y="4357694"/>
            <a:ext cx="450297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714876" y="1500174"/>
          <a:ext cx="3308350" cy="1046162"/>
        </p:xfrm>
        <a:graphic>
          <a:graphicData uri="http://schemas.openxmlformats.org/presentationml/2006/ole">
            <p:oleObj spid="_x0000_s6149" name="Equation" r:id="rId5" imgW="1485720" imgH="4442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000628" y="3857628"/>
          <a:ext cx="3571900" cy="1460952"/>
        </p:xfrm>
        <a:graphic>
          <a:graphicData uri="http://schemas.openxmlformats.org/presentationml/2006/ole">
            <p:oleObj spid="_x0000_s6150" name="Equation" r:id="rId6" imgW="1676160" imgH="64764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000628" y="2643182"/>
          <a:ext cx="2798763" cy="1076325"/>
        </p:xfrm>
        <a:graphic>
          <a:graphicData uri="http://schemas.openxmlformats.org/presentationml/2006/ole">
            <p:oleObj spid="_x0000_s6151" name="Equation" r:id="rId7" imgW="1257120" imgH="4572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143504" y="5572140"/>
          <a:ext cx="2813050" cy="1030287"/>
        </p:xfrm>
        <a:graphic>
          <a:graphicData uri="http://schemas.openxmlformats.org/presentationml/2006/ole">
            <p:oleObj spid="_x0000_s6152" name="Equation" r:id="rId8" imgW="1320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</a:t>
            </a:r>
            <a:r>
              <a:rPr lang="ko-KR" altLang="en-US" dirty="0" smtClean="0"/>
              <a:t>터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바탕으로 그린 그래프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285720" y="1357298"/>
          <a:ext cx="842968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059617" y="6000768"/>
          <a:ext cx="1941539" cy="746661"/>
        </p:xfrm>
        <a:graphic>
          <a:graphicData uri="http://schemas.openxmlformats.org/presentationml/2006/ole">
            <p:oleObj spid="_x0000_s9218" name="Equation" r:id="rId4" imgW="1257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123</Words>
  <Application>Microsoft Office PowerPoint</Application>
  <PresentationFormat>화면 슬라이드 쇼(4:3)</PresentationFormat>
  <Paragraphs>39</Paragraphs>
  <Slides>12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Office 테마</vt:lpstr>
      <vt:lpstr>Microsoft Equation 3.0</vt:lpstr>
      <vt:lpstr>숙제 6 액상의 Gibbs energy of  mixing 표현 완성하기.</vt:lpstr>
      <vt:lpstr>Enthalpy와 Activity</vt:lpstr>
      <vt:lpstr>선형 회귀분석</vt:lpstr>
      <vt:lpstr>비선형 관계식의 선형화</vt:lpstr>
      <vt:lpstr>순서</vt:lpstr>
      <vt:lpstr>변수</vt:lpstr>
      <vt:lpstr>연립방정식 풀기 위해 행렬 만들기</vt:lpstr>
      <vt:lpstr>역행렬 구하고, 답 구하기</vt:lpstr>
      <vt:lpstr>데이터를 바탕으로 그린 그래프</vt:lpstr>
      <vt:lpstr>데이터를 바탕으로 그린 그래프</vt:lpstr>
      <vt:lpstr>결과</vt:lpstr>
      <vt:lpstr>결과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숙제 4 역행렬 만들기</dc:title>
  <dc:creator>s081102</dc:creator>
  <cp:lastModifiedBy>s081102</cp:lastModifiedBy>
  <cp:revision>20</cp:revision>
  <dcterms:created xsi:type="dcterms:W3CDTF">2009-09-21T12:09:47Z</dcterms:created>
  <dcterms:modified xsi:type="dcterms:W3CDTF">2009-10-12T12:13:10Z</dcterms:modified>
</cp:coreProperties>
</file>