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91" r:id="rId4"/>
    <p:sldId id="292" r:id="rId5"/>
    <p:sldId id="293" r:id="rId6"/>
    <p:sldId id="288" r:id="rId7"/>
    <p:sldId id="294" r:id="rId8"/>
    <p:sldId id="295" r:id="rId9"/>
    <p:sldId id="296" r:id="rId10"/>
    <p:sldId id="269" r:id="rId11"/>
    <p:sldId id="268" r:id="rId12"/>
    <p:sldId id="270" r:id="rId13"/>
    <p:sldId id="284" r:id="rId14"/>
    <p:sldId id="271" r:id="rId15"/>
    <p:sldId id="285" r:id="rId16"/>
    <p:sldId id="273" r:id="rId17"/>
    <p:sldId id="286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3300"/>
    <a:srgbClr val="E688D2"/>
    <a:srgbClr val="C00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89170" autoAdjust="0"/>
  </p:normalViewPr>
  <p:slideViewPr>
    <p:cSldViewPr>
      <p:cViewPr>
        <p:scale>
          <a:sx n="66" d="100"/>
          <a:sy n="66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4B68-965D-44E1-A61D-EC90D2662AEE}" type="datetimeFigureOut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D33D-4321-4281-9B49-8C37F546B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891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39401-1AF5-4BAB-A379-A56B36468E7D}" type="datetimeFigureOut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6334-6DAF-4C9B-946C-51226548BC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41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6334-6DAF-4C9B-946C-51226548BC0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17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6334-6DAF-4C9B-946C-51226548BC0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38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A9CE0-844F-47A4-9DDA-01425021127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Hello.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6334-6DAF-4C9B-946C-51226548BC0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38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injection</a:t>
            </a:r>
            <a:r>
              <a:rPr lang="en-US" altLang="ko-KR" baseline="0" dirty="0" smtClean="0"/>
              <a:t> eff.</a:t>
            </a:r>
          </a:p>
          <a:p>
            <a:r>
              <a:rPr lang="en-US" altLang="ko-KR" baseline="0" dirty="0" smtClean="0"/>
              <a:t>Low extraction eff.</a:t>
            </a:r>
          </a:p>
          <a:p>
            <a:r>
              <a:rPr lang="en-US" altLang="ko-KR" dirty="0" err="1" smtClean="0"/>
              <a:t>Eff</a:t>
            </a:r>
            <a:r>
              <a:rPr lang="en-US" altLang="ko-KR" baseline="0" dirty="0" smtClean="0"/>
              <a:t> definition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5F-520A-43A6-B9E3-DAB07FB0B88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500-9592-4F42-A57A-370DE60DB1D6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1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3EC4-F7B2-4252-AC6B-FCA58A89BA2C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A398-443E-4CAE-856C-400A6C18371F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3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6" name="Rectangle 241675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1355725" y="4298950"/>
            <a:ext cx="6400800" cy="1752600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>
            <a:lvl1pPr marL="0" indent="0" algn="ctr">
              <a:buNone/>
              <a:defRPr b="1" baseline="0">
                <a:solidFill>
                  <a:srgbClr val="000066">
                    <a:alpha val="100000"/>
                  </a:srgbClr>
                </a:solidFill>
                <a:latin typeface="Times New Roman"/>
              </a:defRPr>
            </a:lvl1pPr>
          </a:lstStyle>
          <a:p>
            <a:r>
              <a:rPr lang="en-US" altLang="ko-KR" dirty="0" err="1" smtClean="0"/>
              <a:t>Nano</a:t>
            </a:r>
            <a:r>
              <a:rPr lang="en-US" altLang="ko-KR" dirty="0" smtClean="0"/>
              <a:t> Photonics &amp;</a:t>
            </a:r>
          </a:p>
          <a:p>
            <a:r>
              <a:rPr lang="en-US" altLang="ko-KR" dirty="0" smtClean="0"/>
              <a:t>Optoelectronics Lab.</a:t>
            </a: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722313" y="2000229"/>
            <a:ext cx="7772400" cy="1362075"/>
          </a:xfrm>
          <a:prstGeom prst="rect">
            <a:avLst/>
          </a:prstGeom>
        </p:spPr>
        <p:txBody>
          <a:bodyPr vert="horz" rtlCol="0"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10" name="Rectangle 2"/>
          <p:cNvSpPr>
            <a:spLocks noGrp="1"/>
          </p:cNvSpPr>
          <p:nvPr>
            <p:ph type="body" idx="10"/>
          </p:nvPr>
        </p:nvSpPr>
        <p:spPr>
          <a:xfrm>
            <a:off x="722313" y="500042"/>
            <a:ext cx="7772400" cy="1500187"/>
          </a:xfrm>
          <a:prstGeom prst="rect">
            <a:avLst/>
          </a:prstGeom>
        </p:spPr>
        <p:txBody>
          <a:bodyPr vert="horz"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  <a:endParaRPr lang="ko-KR"/>
          </a:p>
        </p:txBody>
      </p:sp>
      <p:cxnSp>
        <p:nvCxnSpPr>
          <p:cNvPr id="13" name="직선 연결선 12"/>
          <p:cNvCxnSpPr/>
          <p:nvPr/>
        </p:nvCxnSpPr>
        <p:spPr>
          <a:xfrm>
            <a:off x="466970" y="5864732"/>
            <a:ext cx="8426080" cy="0"/>
          </a:xfrm>
          <a:prstGeom prst="line">
            <a:avLst/>
          </a:prstGeom>
          <a:ln w="63500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 userDrawn="1"/>
        </p:nvSpPr>
        <p:spPr>
          <a:xfrm>
            <a:off x="0" y="0"/>
            <a:ext cx="178579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31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4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9BC6-DA2C-4C98-A6ED-CF3ABF00386D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6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err="1" smtClean="0"/>
              <a:t>fdgfdg</a:t>
            </a:r>
            <a:endParaRPr lang="ko-KR" altLang="en-US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BCFA-BBDC-4DFB-A377-BBC6100C9088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7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4C80-F4EB-4E51-9795-6702302E1C7E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3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44E-E480-4E2D-AE57-69ACBB53EC59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0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BA2A-FD4D-4BAC-B8F6-33E4A5EBBB5E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9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1888-0049-4A00-8C96-3C25FCA20517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9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BB0F-FD49-4FE3-A094-8EA9A1D31810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9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EA7-6AB5-46C1-B595-AE1C2F7B1806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8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6455570"/>
            <a:ext cx="9144000" cy="402924"/>
          </a:xfrm>
          <a:prstGeom prst="rect">
            <a:avLst/>
          </a:prstGeom>
          <a:blipFill>
            <a:blip r:embed="rId15" cstate="print"/>
            <a:tile tx="0" ty="0" sx="100000" sy="100000" flip="none" algn="tl"/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691276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 </a:t>
            </a:r>
            <a:r>
              <a:rPr lang="en-US" altLang="ko-KR" dirty="0" err="1" smtClean="0"/>
              <a:t>sdf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4CE5-719C-4442-9D82-96DD86EE9ECD}" type="datetime1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오른쪽 화살표 8"/>
          <p:cNvSpPr/>
          <p:nvPr userDrawn="1"/>
        </p:nvSpPr>
        <p:spPr>
          <a:xfrm>
            <a:off x="0" y="548680"/>
            <a:ext cx="8316416" cy="258962"/>
          </a:xfrm>
          <a:prstGeom prst="rightArrow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5000">
                <a:schemeClr val="bg2">
                  <a:lumMod val="50000"/>
                </a:schemeClr>
              </a:gs>
              <a:gs pos="91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3" descr="기본형 로고"/>
          <p:cNvPicPr>
            <a:picLocks noChangeAspect="1" noChangeArrowheads="1"/>
          </p:cNvPicPr>
          <p:nvPr userDrawn="1"/>
        </p:nvPicPr>
        <p:blipFill>
          <a:blip r:embed="rId16" cstate="print"/>
          <a:srcRect l="6799" t="57098"/>
          <a:stretch>
            <a:fillRect/>
          </a:stretch>
        </p:blipFill>
        <p:spPr bwMode="auto">
          <a:xfrm>
            <a:off x="6804248" y="6525344"/>
            <a:ext cx="2012233" cy="182059"/>
          </a:xfrm>
          <a:prstGeom prst="rect">
            <a:avLst/>
          </a:prstGeom>
          <a:noFill/>
        </p:spPr>
      </p:pic>
      <p:sp>
        <p:nvSpPr>
          <p:cNvPr id="12" name="오른쪽 화살표 11"/>
          <p:cNvSpPr/>
          <p:nvPr userDrawn="1"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8543C-6996-4566-AE95-27F1368EDE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1" hangingPunct="1">
        <a:spcBef>
          <a:spcPct val="0"/>
        </a:spcBef>
        <a:buFont typeface="Wingdings" pitchFamily="2" charset="2"/>
        <a:buChar char="v"/>
        <a:defRPr sz="2400" b="1" kern="1200">
          <a:solidFill>
            <a:schemeClr val="accent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b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b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400" b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9329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2800" b="1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AMSE 318 Numerical Methods</a:t>
            </a:r>
            <a:endParaRPr lang="ko-KR" altLang="en-US" sz="2800" b="1" i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629621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Final term homework</a:t>
            </a:r>
          </a:p>
          <a:p>
            <a:pPr algn="ctr"/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ko-K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Simulation of </a:t>
            </a:r>
            <a:r>
              <a:rPr lang="en-US" altLang="ko-KR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darken’s</a:t>
            </a:r>
            <a:r>
              <a:rPr lang="en-US" altLang="ko-K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uphill diffusion</a:t>
            </a:r>
            <a:endParaRPr lang="ko-KR" altLang="en-US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200883" y="4665910"/>
            <a:ext cx="1950208" cy="923330"/>
            <a:chOff x="6498316" y="4379117"/>
            <a:chExt cx="1950208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6564073" y="4379117"/>
              <a:ext cx="1884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Forte" pitchFamily="66" charset="0"/>
                </a:rPr>
                <a:t>2013/12/17 </a:t>
              </a:r>
              <a:endParaRPr lang="ko-KR" altLang="en-US" sz="2400" dirty="0">
                <a:latin typeface="Forte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8316" y="4840782"/>
              <a:ext cx="1858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err="1" smtClean="0">
                  <a:latin typeface="Forte" pitchFamily="66" charset="0"/>
                </a:rPr>
                <a:t>Jongwon</a:t>
              </a:r>
              <a:r>
                <a:rPr lang="en-US" altLang="ko-KR" sz="2400" dirty="0" smtClean="0">
                  <a:latin typeface="Forte" pitchFamily="66" charset="0"/>
                </a:rPr>
                <a:t>, Lee</a:t>
              </a:r>
              <a:endParaRPr lang="ko-KR" altLang="en-US" sz="2400" dirty="0">
                <a:latin typeface="Forte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9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85347" y="2924944"/>
            <a:ext cx="7772400" cy="22322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- </a:t>
            </a:r>
            <a:r>
              <a:rPr lang="ko-KR" altLang="en-US" dirty="0" smtClean="0"/>
              <a:t>하면 시간 가는 줄 모를 만큼 재미 있을만한 것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답이 정해져 있는 진부한 문제가 아닌 것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실제로 나중에 유용하게 쓰일 것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내 연구에 대한 자극제가 될 수 있을 만한 것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83568" y="1412776"/>
            <a:ext cx="4087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problem</a:t>
            </a:r>
            <a:endParaRPr lang="ko-KR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2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etings.visitsweden.com/ImageVault/Images/id_322/conversionFormat_13/scope_0/ImageVaultHandler.aspx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3808" y="1340768"/>
            <a:ext cx="477460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led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4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51832"/>
            <a:ext cx="2354458" cy="1765844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543593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 The simulation for light extraction way of DUV LEDs with Al side reflector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772400" cy="12180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44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High efficiency </a:t>
            </a:r>
            <a:br>
              <a:rPr lang="en-US" altLang="ko-KR" sz="44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altLang="ko-KR" sz="44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Deep UV LEDs</a:t>
            </a:r>
            <a:br>
              <a:rPr lang="en-US" altLang="ko-KR" sz="44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altLang="ko-KR" sz="20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ko-KR" sz="20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altLang="ko-KR" sz="20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ko-KR" sz="20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ko-KR" altLang="en-US" sz="200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8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6084168" y="2852936"/>
            <a:ext cx="3059832" cy="1872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Threatens </a:t>
            </a:r>
          </a:p>
          <a:p>
            <a:pPr algn="ctr"/>
            <a:r>
              <a:rPr lang="en-US" altLang="ko-KR" sz="1600" b="1" dirty="0" smtClean="0"/>
              <a:t>for life &amp; health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r="25532"/>
          <a:stretch>
            <a:fillRect/>
          </a:stretch>
        </p:blipFill>
        <p:spPr bwMode="auto">
          <a:xfrm>
            <a:off x="281531" y="1340768"/>
            <a:ext cx="471181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2257042" y="1556792"/>
            <a:ext cx="792088" cy="79208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7" descr="sars-mask-chi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19" y="4740091"/>
            <a:ext cx="3066414" cy="210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277606639_711ec4123f.jpg"/>
          <p:cNvPicPr>
            <a:picLocks noChangeAspect="1" noChangeArrowheads="1"/>
          </p:cNvPicPr>
          <p:nvPr/>
        </p:nvPicPr>
        <p:blipFill>
          <a:blip r:embed="rId4" cstate="print"/>
          <a:srcRect l="14282" r="6245"/>
          <a:stretch>
            <a:fillRect/>
          </a:stretch>
        </p:blipFill>
        <p:spPr bwMode="auto">
          <a:xfrm>
            <a:off x="6116067" y="0"/>
            <a:ext cx="3027933" cy="2847976"/>
          </a:xfrm>
          <a:prstGeom prst="rect">
            <a:avLst/>
          </a:prstGeom>
          <a:noFill/>
        </p:spPr>
      </p:pic>
      <p:pic>
        <p:nvPicPr>
          <p:cNvPr id="7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8722"/>
          <a:stretch>
            <a:fillRect/>
          </a:stretch>
        </p:blipFill>
        <p:spPr bwMode="auto">
          <a:xfrm>
            <a:off x="-468560" y="4155569"/>
            <a:ext cx="6592837" cy="27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134910" y="2890438"/>
            <a:ext cx="3009090" cy="17281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Solution for the problems</a:t>
            </a:r>
          </a:p>
          <a:p>
            <a:pPr algn="ctr"/>
            <a:r>
              <a:rPr lang="en-US" altLang="ko-KR" sz="3200" b="1" dirty="0" smtClean="0"/>
              <a:t>Deep UV light</a:t>
            </a:r>
          </a:p>
        </p:txBody>
      </p:sp>
      <p:pic>
        <p:nvPicPr>
          <p:cNvPr id="69" name="Picture 5" descr="Contaminated-water-chil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156176" cy="434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직사각형 79"/>
          <p:cNvSpPr/>
          <p:nvPr/>
        </p:nvSpPr>
        <p:spPr>
          <a:xfrm>
            <a:off x="-15246" y="4614227"/>
            <a:ext cx="9159246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굴림" pitchFamily="50" charset="-127"/>
              </a:rPr>
              <a:t>LET’S MOVE ON MORE DETAIL OF DUV LED</a:t>
            </a:r>
            <a:endParaRPr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3489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17517 0.1870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9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504" y="83671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Ultraviolet light can be used everywhere</a:t>
            </a:r>
            <a:endParaRPr lang="ko-KR" alt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51520" y="4170566"/>
            <a:ext cx="3024336" cy="2125570"/>
            <a:chOff x="251520" y="4170566"/>
            <a:chExt cx="3024336" cy="21255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94" y="4613148"/>
              <a:ext cx="2335788" cy="15321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모서리가 둥근 직사각형 16"/>
            <p:cNvSpPr/>
            <p:nvPr/>
          </p:nvSpPr>
          <p:spPr>
            <a:xfrm>
              <a:off x="251520" y="4256302"/>
              <a:ext cx="3024336" cy="2039834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4170566"/>
              <a:ext cx="1512168" cy="338554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Light surgery</a:t>
              </a:r>
              <a:endParaRPr lang="ko-KR" alt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345309" y="4170566"/>
            <a:ext cx="2297890" cy="2125570"/>
            <a:chOff x="3345309" y="4170566"/>
            <a:chExt cx="2297890" cy="212557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408" y="4523843"/>
              <a:ext cx="1471692" cy="173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모서리가 둥근 직사각형 17"/>
            <p:cNvSpPr/>
            <p:nvPr/>
          </p:nvSpPr>
          <p:spPr>
            <a:xfrm>
              <a:off x="3345309" y="4256302"/>
              <a:ext cx="2297890" cy="2039834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19872" y="4170566"/>
              <a:ext cx="1512168" cy="338554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Fertilization</a:t>
              </a:r>
              <a:endParaRPr lang="ko-KR" alt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51520" y="1308830"/>
            <a:ext cx="8712968" cy="2810732"/>
            <a:chOff x="251520" y="1308830"/>
            <a:chExt cx="8712968" cy="2810732"/>
          </a:xfrm>
        </p:grpSpPr>
        <p:pic>
          <p:nvPicPr>
            <p:cNvPr id="5" name="Picture 5" descr="Contaminated-water-child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84784"/>
              <a:ext cx="3419872" cy="24154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962" y="2061778"/>
              <a:ext cx="4701367" cy="1838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251520" y="1308830"/>
              <a:ext cx="8712968" cy="2810732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18961" y="1534906"/>
              <a:ext cx="2065207" cy="338554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Water purification</a:t>
              </a:r>
              <a:endParaRPr lang="ko-KR" alt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730494" y="4153689"/>
            <a:ext cx="3233994" cy="2107233"/>
            <a:chOff x="5730494" y="4153689"/>
            <a:chExt cx="3233994" cy="2107233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5730494" y="4221088"/>
              <a:ext cx="3233994" cy="2039834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299" y="4615600"/>
              <a:ext cx="2126030" cy="1598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38437" y="4153689"/>
              <a:ext cx="1512168" cy="338554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Light source</a:t>
              </a:r>
              <a:endParaRPr lang="ko-KR" alt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오른쪽 화살표 2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Introduction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오른쪽 화살표 18"/>
          <p:cNvSpPr/>
          <p:nvPr/>
        </p:nvSpPr>
        <p:spPr bwMode="auto">
          <a:xfrm>
            <a:off x="3169940" y="966193"/>
            <a:ext cx="2899305" cy="1696188"/>
          </a:xfrm>
          <a:prstGeom prst="rightArrow">
            <a:avLst>
              <a:gd name="adj1" fmla="val 50000"/>
              <a:gd name="adj2" fmla="val 61450"/>
            </a:avLst>
          </a:prstGeom>
          <a:gradFill flip="none" rotWithShape="1">
            <a:gsLst>
              <a:gs pos="19000">
                <a:srgbClr val="00B050">
                  <a:alpha val="54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latinLnBrk="0" hangingPunct="0">
              <a:defRPr/>
            </a:pPr>
            <a:endParaRPr lang="ko-KR" altLang="en-US">
              <a:solidFill>
                <a:schemeClr val="tx1">
                  <a:alpha val="100000"/>
                </a:schemeClr>
              </a:solidFill>
              <a:latin typeface="굴림"/>
              <a:ea typeface="굴림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Light sources for DUV Lights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7" y="1068432"/>
            <a:ext cx="2519884" cy="16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 rot="19294530">
            <a:off x="3245162" y="1248682"/>
            <a:ext cx="272702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Energy-efficient </a:t>
            </a:r>
            <a:endParaRPr lang="en-US" altLang="ko-KR" sz="24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  <a:p>
            <a:pPr>
              <a:spcAft>
                <a:spcPts val="600"/>
              </a:spcAft>
            </a:pPr>
            <a:r>
              <a:rPr lang="en-US" altLang="ko-K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E</a:t>
            </a:r>
            <a:r>
              <a:rPr lang="en-US" altLang="ko-KR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co-friendly </a:t>
            </a:r>
            <a:r>
              <a:rPr lang="en-US" altLang="ko-K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way</a:t>
            </a:r>
            <a:endParaRPr lang="en-US" altLang="ko-KR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pic>
        <p:nvPicPr>
          <p:cNvPr id="13" name="Picture 2" descr="F:\Documents and Settings\kwon\바탕 화면\김효은 글로벌 펠로우쉽\LED_3152_19711173_0_0_7042425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19" y="1068432"/>
            <a:ext cx="2519884" cy="1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13792" y="3578777"/>
            <a:ext cx="2646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Toxic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(Hg vapor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Hazardous waste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High voltage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Produce ozone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Short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lifetime (8,000 h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Broad wavelength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25808" y="3583618"/>
            <a:ext cx="2981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No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Toxic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elements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No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hazardous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waste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Low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voltage (6-12 V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No ozone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Lifetime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~ 100,000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h</a:t>
            </a:r>
          </a:p>
          <a:p>
            <a:pPr algn="ctr"/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Narrow wavelength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65456" y="2924944"/>
            <a:ext cx="1944216" cy="523465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DUV Hg Lamp</a:t>
            </a:r>
            <a:endParaRPr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516216" y="2924944"/>
            <a:ext cx="1944216" cy="523465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DUV LED</a:t>
            </a:r>
            <a:endParaRPr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2" descr="F:\Documents and Settings\kwon\바탕 화면\제목 없음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52" y="3182882"/>
            <a:ext cx="2520280" cy="31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/>
          <p:cNvGrpSpPr/>
          <p:nvPr/>
        </p:nvGrpSpPr>
        <p:grpSpPr>
          <a:xfrm>
            <a:off x="2421507" y="2458433"/>
            <a:ext cx="3861898" cy="3925952"/>
            <a:chOff x="2411760" y="2815416"/>
            <a:chExt cx="3861898" cy="3925952"/>
          </a:xfrm>
        </p:grpSpPr>
        <p:grpSp>
          <p:nvGrpSpPr>
            <p:cNvPr id="20" name="그룹 19"/>
            <p:cNvGrpSpPr/>
            <p:nvPr/>
          </p:nvGrpSpPr>
          <p:grpSpPr>
            <a:xfrm>
              <a:off x="2411760" y="2958852"/>
              <a:ext cx="3861898" cy="3782516"/>
              <a:chOff x="2385336" y="2705092"/>
              <a:chExt cx="3864200" cy="3892260"/>
            </a:xfrm>
          </p:grpSpPr>
          <p:pic>
            <p:nvPicPr>
              <p:cNvPr id="21" name="Picture 6" descr="img000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569" t="2982" r="-291" b="-6065"/>
              <a:stretch>
                <a:fillRect/>
              </a:stretch>
            </p:blipFill>
            <p:spPr bwMode="auto">
              <a:xfrm>
                <a:off x="2843808" y="2705092"/>
                <a:ext cx="3405728" cy="3892260"/>
              </a:xfrm>
              <a:prstGeom prst="rect">
                <a:avLst/>
              </a:prstGeom>
              <a:solidFill>
                <a:schemeClr val="bg1"/>
              </a:solidFill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2" name="Picture 8" descr="화살1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40000"/>
              </a:blip>
              <a:srcRect/>
              <a:stretch>
                <a:fillRect/>
              </a:stretch>
            </p:blipFill>
            <p:spPr bwMode="auto">
              <a:xfrm rot="20237453">
                <a:off x="2385336" y="3427360"/>
                <a:ext cx="2925762" cy="160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 rot="18783426">
                <a:off x="3129310" y="3926732"/>
                <a:ext cx="2016125" cy="4000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000" dirty="0">
                    <a:solidFill>
                      <a:srgbClr val="FF0000"/>
                    </a:solidFill>
                    <a:ea typeface="굴림" pitchFamily="50" charset="-127"/>
                  </a:rPr>
                  <a:t>CAGR ~ 50%</a:t>
                </a: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2915816" y="2815416"/>
              <a:ext cx="2232248" cy="21544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ko-KR" sz="800" dirty="0" err="1" smtClean="0"/>
                <a:t>Yole</a:t>
              </a:r>
              <a:r>
                <a:rPr lang="en-US" altLang="ko-KR" sz="800" dirty="0" smtClean="0"/>
                <a:t> development </a:t>
              </a:r>
              <a:r>
                <a:rPr lang="ko-KR" altLang="en-US" sz="800" dirty="0" smtClean="0"/>
                <a:t>社 “</a:t>
              </a:r>
              <a:r>
                <a:rPr lang="en-US" altLang="ko-KR" sz="800" dirty="0" smtClean="0"/>
                <a:t>UV LED Market 2009” </a:t>
              </a:r>
              <a:endParaRPr lang="ko-KR" altLang="en-US" sz="800" dirty="0"/>
            </a:p>
          </p:txBody>
        </p:sp>
      </p:grpSp>
      <p:sp>
        <p:nvSpPr>
          <p:cNvPr id="26" name="오른쪽 화살표 25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4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9" y="836712"/>
            <a:ext cx="5424886" cy="383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57" y="1124744"/>
            <a:ext cx="3616131" cy="34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9411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UVC region (290nm~100nm)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AlGaN system</a:t>
            </a:r>
            <a:endParaRPr lang="ko-KR" alt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56" y="4581128"/>
            <a:ext cx="1471812" cy="18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11" y="4581128"/>
            <a:ext cx="2014562" cy="19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555776" y="836712"/>
            <a:ext cx="2664296" cy="3024336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Materials for DUV LED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4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16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95536" y="969583"/>
            <a:ext cx="8364760" cy="5338117"/>
            <a:chOff x="216024" y="792087"/>
            <a:chExt cx="8964488" cy="6093297"/>
          </a:xfrm>
        </p:grpSpPr>
        <p:grpSp>
          <p:nvGrpSpPr>
            <p:cNvPr id="4" name="그룹 3"/>
            <p:cNvGrpSpPr/>
            <p:nvPr/>
          </p:nvGrpSpPr>
          <p:grpSpPr>
            <a:xfrm>
              <a:off x="216024" y="792087"/>
              <a:ext cx="8964488" cy="6093297"/>
              <a:chOff x="216024" y="792087"/>
              <a:chExt cx="8964488" cy="6093297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216024" y="792087"/>
                <a:ext cx="8964488" cy="6093297"/>
                <a:chOff x="4572000" y="818242"/>
                <a:chExt cx="4392488" cy="3093214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72000" y="899196"/>
                  <a:ext cx="4392488" cy="3012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직사각형 11"/>
                <p:cNvSpPr/>
                <p:nvPr/>
              </p:nvSpPr>
              <p:spPr>
                <a:xfrm>
                  <a:off x="5366692" y="818242"/>
                  <a:ext cx="3357837" cy="126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800" dirty="0" smtClean="0"/>
                    <a:t>M </a:t>
                  </a:r>
                  <a:r>
                    <a:rPr lang="en-US" altLang="ko-KR" sz="800" dirty="0" err="1" smtClean="0"/>
                    <a:t>Kneissl</a:t>
                  </a:r>
                  <a:r>
                    <a:rPr lang="en-US" altLang="ko-KR" sz="800" dirty="0" smtClean="0"/>
                    <a:t> et al. </a:t>
                  </a:r>
                  <a:r>
                    <a:rPr lang="en-US" altLang="ko-KR" sz="800" dirty="0" err="1" smtClean="0"/>
                    <a:t>Semicond</a:t>
                  </a:r>
                  <a:r>
                    <a:rPr lang="en-US" altLang="ko-KR" sz="800" dirty="0" smtClean="0"/>
                    <a:t>. Sci. Technol. 26 (2011) 014036 (6pp)</a:t>
                  </a:r>
                  <a:endParaRPr lang="ko-KR" altLang="en-US" sz="800" dirty="0"/>
                </a:p>
              </p:txBody>
            </p:sp>
          </p:grpSp>
          <p:grpSp>
            <p:nvGrpSpPr>
              <p:cNvPr id="7" name="그룹 6"/>
              <p:cNvGrpSpPr/>
              <p:nvPr/>
            </p:nvGrpSpPr>
            <p:grpSpPr>
              <a:xfrm>
                <a:off x="2277269" y="1547267"/>
                <a:ext cx="4382963" cy="4104456"/>
                <a:chOff x="2277269" y="1547267"/>
                <a:chExt cx="4382963" cy="4104456"/>
              </a:xfrm>
            </p:grpSpPr>
            <p:sp>
              <p:nvSpPr>
                <p:cNvPr id="8" name="직사각형 7"/>
                <p:cNvSpPr/>
                <p:nvPr/>
              </p:nvSpPr>
              <p:spPr>
                <a:xfrm>
                  <a:off x="3851920" y="1547267"/>
                  <a:ext cx="2808312" cy="4104456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직사각형 8"/>
                <p:cNvSpPr/>
                <p:nvPr/>
              </p:nvSpPr>
              <p:spPr>
                <a:xfrm>
                  <a:off x="2277269" y="1547267"/>
                  <a:ext cx="206499" cy="4104456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0" name="직선 화살표 연결선 9"/>
                <p:cNvCxnSpPr/>
                <p:nvPr/>
              </p:nvCxnSpPr>
              <p:spPr>
                <a:xfrm>
                  <a:off x="2483768" y="1700808"/>
                  <a:ext cx="1368152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2796183" y="164785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DUV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Low efficiency of DUV LEDs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7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17</a:t>
            </a:fld>
            <a:endParaRPr lang="ko-KR" altLang="en-US"/>
          </a:p>
        </p:txBody>
      </p:sp>
      <p:grpSp>
        <p:nvGrpSpPr>
          <p:cNvPr id="5" name="그룹 12"/>
          <p:cNvGrpSpPr>
            <a:grpSpLocks noChangeAspect="1"/>
          </p:cNvGrpSpPr>
          <p:nvPr/>
        </p:nvGrpSpPr>
        <p:grpSpPr>
          <a:xfrm>
            <a:off x="378010" y="2204864"/>
            <a:ext cx="3257886" cy="3168352"/>
            <a:chOff x="3419872" y="1556792"/>
            <a:chExt cx="2115691" cy="2057547"/>
          </a:xfrm>
        </p:grpSpPr>
        <p:pic>
          <p:nvPicPr>
            <p:cNvPr id="6" name="Picture 2" descr="D:\TRC\2008 proposal - UV LED tunnel junction\LED structure conventional.png"/>
            <p:cNvPicPr>
              <a:picLocks noChangeAspect="1" noChangeArrowheads="1"/>
            </p:cNvPicPr>
            <p:nvPr/>
          </p:nvPicPr>
          <p:blipFill>
            <a:blip r:embed="rId2" cstate="print"/>
            <a:srcRect b="90166"/>
            <a:stretch>
              <a:fillRect/>
            </a:stretch>
          </p:blipFill>
          <p:spPr bwMode="auto">
            <a:xfrm>
              <a:off x="3419872" y="1556792"/>
              <a:ext cx="2115691" cy="22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D:\TRC\2008 proposal - UV LED tunnel junction\LED structure conventional.png"/>
            <p:cNvPicPr>
              <a:picLocks noChangeAspect="1" noChangeArrowheads="1"/>
            </p:cNvPicPr>
            <p:nvPr/>
          </p:nvPicPr>
          <p:blipFill>
            <a:blip r:embed="rId2" cstate="print"/>
            <a:srcRect t="20173"/>
            <a:stretch>
              <a:fillRect/>
            </a:stretch>
          </p:blipFill>
          <p:spPr bwMode="auto">
            <a:xfrm>
              <a:off x="3419872" y="1772816"/>
              <a:ext cx="2115691" cy="184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D:\TRC\2008 proposal - UV LED tunnel junction\LED structure convent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25947"/>
            <a:ext cx="3240360" cy="35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385500" y="1715414"/>
            <a:ext cx="339990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Poor injection efficiency (&lt; 10%)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7046" y="1701697"/>
            <a:ext cx="345638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Poor extraction efficiency (&lt; 10%)</a:t>
            </a:r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611560" y="263210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5400000" flipH="1" flipV="1">
            <a:off x="468338" y="3063356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타원 12"/>
          <p:cNvSpPr>
            <a:spLocks noChangeAspect="1"/>
          </p:cNvSpPr>
          <p:nvPr/>
        </p:nvSpPr>
        <p:spPr>
          <a:xfrm>
            <a:off x="1043608" y="263210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>
            <a:spLocks noChangeAspect="1"/>
          </p:cNvSpPr>
          <p:nvPr/>
        </p:nvSpPr>
        <p:spPr>
          <a:xfrm>
            <a:off x="1475656" y="263210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>
            <a:spLocks noChangeAspect="1"/>
          </p:cNvSpPr>
          <p:nvPr/>
        </p:nvSpPr>
        <p:spPr>
          <a:xfrm>
            <a:off x="1907704" y="263210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>
            <a:spLocks noChangeAspect="1"/>
          </p:cNvSpPr>
          <p:nvPr/>
        </p:nvSpPr>
        <p:spPr>
          <a:xfrm>
            <a:off x="2339752" y="263210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rot="5400000" flipH="1" flipV="1">
            <a:off x="2035096" y="3279380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5400000" flipH="1" flipV="1">
            <a:off x="1656050" y="3045938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타원 18"/>
          <p:cNvSpPr>
            <a:spLocks noChangeAspect="1"/>
          </p:cNvSpPr>
          <p:nvPr/>
        </p:nvSpPr>
        <p:spPr>
          <a:xfrm>
            <a:off x="827584" y="421627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>
            <a:spLocks noChangeAspect="1"/>
          </p:cNvSpPr>
          <p:nvPr/>
        </p:nvSpPr>
        <p:spPr>
          <a:xfrm>
            <a:off x="611560" y="385623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>
            <a:spLocks noChangeAspect="1"/>
          </p:cNvSpPr>
          <p:nvPr/>
        </p:nvSpPr>
        <p:spPr>
          <a:xfrm>
            <a:off x="1691680" y="450431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>
            <a:spLocks noChangeAspect="1"/>
          </p:cNvSpPr>
          <p:nvPr/>
        </p:nvSpPr>
        <p:spPr>
          <a:xfrm>
            <a:off x="1403648" y="378423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>
            <a:spLocks noChangeAspect="1"/>
          </p:cNvSpPr>
          <p:nvPr/>
        </p:nvSpPr>
        <p:spPr>
          <a:xfrm>
            <a:off x="2195736" y="414427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>
            <a:spLocks noChangeAspect="1"/>
          </p:cNvSpPr>
          <p:nvPr/>
        </p:nvSpPr>
        <p:spPr>
          <a:xfrm>
            <a:off x="1475656" y="414427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>
            <a:spLocks noChangeAspect="1"/>
          </p:cNvSpPr>
          <p:nvPr/>
        </p:nvSpPr>
        <p:spPr>
          <a:xfrm>
            <a:off x="2123728" y="385623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>
            <a:spLocks noChangeAspect="1"/>
          </p:cNvSpPr>
          <p:nvPr/>
        </p:nvSpPr>
        <p:spPr>
          <a:xfrm>
            <a:off x="3059832" y="4288286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/>
          <p:cNvSpPr>
            <a:spLocks noChangeAspect="1"/>
          </p:cNvSpPr>
          <p:nvPr/>
        </p:nvSpPr>
        <p:spPr>
          <a:xfrm>
            <a:off x="2555776" y="436029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>
            <a:spLocks noChangeAspect="1"/>
          </p:cNvSpPr>
          <p:nvPr/>
        </p:nvSpPr>
        <p:spPr>
          <a:xfrm>
            <a:off x="1187624" y="443230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>
            <a:spLocks noChangeAspect="1"/>
          </p:cNvSpPr>
          <p:nvPr/>
        </p:nvSpPr>
        <p:spPr>
          <a:xfrm>
            <a:off x="1691680" y="3928246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>
            <a:spLocks noChangeAspect="1"/>
          </p:cNvSpPr>
          <p:nvPr/>
        </p:nvSpPr>
        <p:spPr>
          <a:xfrm>
            <a:off x="1187624" y="400025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>
            <a:spLocks noChangeAspect="1"/>
          </p:cNvSpPr>
          <p:nvPr/>
        </p:nvSpPr>
        <p:spPr>
          <a:xfrm>
            <a:off x="2394329" y="4342863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>
            <a:spLocks noChangeAspect="1"/>
          </p:cNvSpPr>
          <p:nvPr/>
        </p:nvSpPr>
        <p:spPr>
          <a:xfrm>
            <a:off x="1890273" y="4414871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/>
          <p:cNvCxnSpPr/>
          <p:nvPr/>
        </p:nvCxnSpPr>
        <p:spPr>
          <a:xfrm rot="5400000" flipH="1" flipV="1">
            <a:off x="1404442" y="3242208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5400000" flipH="1" flipV="1">
            <a:off x="900386" y="284733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타원 34"/>
          <p:cNvSpPr>
            <a:spLocks noChangeAspect="1"/>
          </p:cNvSpPr>
          <p:nvPr/>
        </p:nvSpPr>
        <p:spPr>
          <a:xfrm>
            <a:off x="1314209" y="2614671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>
            <a:spLocks noChangeAspect="1"/>
          </p:cNvSpPr>
          <p:nvPr/>
        </p:nvSpPr>
        <p:spPr>
          <a:xfrm>
            <a:off x="3059832" y="4414871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/>
          <p:cNvCxnSpPr/>
          <p:nvPr/>
        </p:nvCxnSpPr>
        <p:spPr>
          <a:xfrm rot="16200000" flipV="1">
            <a:off x="1596732" y="3789738"/>
            <a:ext cx="368750" cy="17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타원 37"/>
          <p:cNvSpPr>
            <a:spLocks noChangeAspect="1"/>
          </p:cNvSpPr>
          <p:nvPr/>
        </p:nvSpPr>
        <p:spPr>
          <a:xfrm>
            <a:off x="5952852" y="28354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>
            <a:spLocks noChangeAspect="1"/>
          </p:cNvSpPr>
          <p:nvPr/>
        </p:nvSpPr>
        <p:spPr>
          <a:xfrm>
            <a:off x="6943533" y="28354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>
            <a:spLocks noChangeAspect="1"/>
          </p:cNvSpPr>
          <p:nvPr/>
        </p:nvSpPr>
        <p:spPr>
          <a:xfrm>
            <a:off x="7434889" y="276349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>
            <a:spLocks noChangeAspect="1"/>
          </p:cNvSpPr>
          <p:nvPr/>
        </p:nvSpPr>
        <p:spPr>
          <a:xfrm>
            <a:off x="6672932" y="23859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>
            <a:spLocks noChangeAspect="1"/>
          </p:cNvSpPr>
          <p:nvPr/>
        </p:nvSpPr>
        <p:spPr>
          <a:xfrm>
            <a:off x="6096868" y="23859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>
            <a:spLocks noChangeAspect="1"/>
          </p:cNvSpPr>
          <p:nvPr/>
        </p:nvSpPr>
        <p:spPr>
          <a:xfrm>
            <a:off x="6456908" y="441964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6024860" y="405960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>
            <a:spLocks noChangeAspect="1"/>
          </p:cNvSpPr>
          <p:nvPr/>
        </p:nvSpPr>
        <p:spPr>
          <a:xfrm>
            <a:off x="7015541" y="434763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>
            <a:spLocks noChangeAspect="1"/>
          </p:cNvSpPr>
          <p:nvPr/>
        </p:nvSpPr>
        <p:spPr>
          <a:xfrm>
            <a:off x="8226977" y="4419681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/>
          <p:cNvSpPr>
            <a:spLocks noChangeAspect="1"/>
          </p:cNvSpPr>
          <p:nvPr/>
        </p:nvSpPr>
        <p:spPr>
          <a:xfrm>
            <a:off x="6960964" y="4635666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/>
          <p:cNvCxnSpPr/>
          <p:nvPr/>
        </p:nvCxnSpPr>
        <p:spPr>
          <a:xfrm rot="16200000" flipV="1">
            <a:off x="7237090" y="3124331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rot="5400000" flipH="1" flipV="1">
            <a:off x="6085441" y="3247877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rot="5400000" flipH="1" flipV="1">
            <a:off x="6529710" y="319471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rot="16200000" flipV="1">
            <a:off x="6866896" y="3380425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 rot="5400000" flipH="1" flipV="1">
            <a:off x="5952058" y="3482744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타원 52"/>
          <p:cNvSpPr>
            <a:spLocks noChangeAspect="1"/>
          </p:cNvSpPr>
          <p:nvPr/>
        </p:nvSpPr>
        <p:spPr>
          <a:xfrm>
            <a:off x="5796136" y="2932874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>
            <a:spLocks noChangeAspect="1"/>
          </p:cNvSpPr>
          <p:nvPr/>
        </p:nvSpPr>
        <p:spPr>
          <a:xfrm>
            <a:off x="6786817" y="2932874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>
            <a:spLocks noChangeAspect="1"/>
          </p:cNvSpPr>
          <p:nvPr/>
        </p:nvSpPr>
        <p:spPr>
          <a:xfrm>
            <a:off x="5796136" y="263691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>
            <a:spLocks noChangeAspect="1"/>
          </p:cNvSpPr>
          <p:nvPr/>
        </p:nvSpPr>
        <p:spPr>
          <a:xfrm>
            <a:off x="6516216" y="2483395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>
            <a:spLocks noChangeAspect="1"/>
          </p:cNvSpPr>
          <p:nvPr/>
        </p:nvSpPr>
        <p:spPr>
          <a:xfrm>
            <a:off x="5940152" y="2483395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>
            <a:spLocks noChangeAspect="1"/>
          </p:cNvSpPr>
          <p:nvPr/>
        </p:nvSpPr>
        <p:spPr>
          <a:xfrm>
            <a:off x="6300192" y="451705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>
            <a:spLocks noChangeAspect="1"/>
          </p:cNvSpPr>
          <p:nvPr/>
        </p:nvSpPr>
        <p:spPr>
          <a:xfrm>
            <a:off x="5868144" y="415701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>
            <a:spLocks noChangeAspect="1"/>
          </p:cNvSpPr>
          <p:nvPr/>
        </p:nvSpPr>
        <p:spPr>
          <a:xfrm>
            <a:off x="6858825" y="444504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>
            <a:spLocks noChangeAspect="1"/>
          </p:cNvSpPr>
          <p:nvPr/>
        </p:nvSpPr>
        <p:spPr>
          <a:xfrm>
            <a:off x="6588224" y="421315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62" name="타원 61"/>
          <p:cNvSpPr>
            <a:spLocks noChangeAspect="1"/>
          </p:cNvSpPr>
          <p:nvPr/>
        </p:nvSpPr>
        <p:spPr>
          <a:xfrm>
            <a:off x="6804248" y="473307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화살표 연결선 62"/>
          <p:cNvCxnSpPr/>
          <p:nvPr/>
        </p:nvCxnSpPr>
        <p:spPr>
          <a:xfrm rot="16200000" flipV="1">
            <a:off x="5598337" y="2997746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rot="5400000" flipH="1" flipV="1">
            <a:off x="5928725" y="3345285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rot="5400000" flipH="1" flipV="1">
            <a:off x="6372994" y="3292120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 rot="16200000" flipV="1">
            <a:off x="6710180" y="3477833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rot="5400000" flipH="1" flipV="1">
            <a:off x="5795342" y="358015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타원 67"/>
          <p:cNvSpPr>
            <a:spLocks noChangeAspect="1"/>
          </p:cNvSpPr>
          <p:nvPr/>
        </p:nvSpPr>
        <p:spPr>
          <a:xfrm>
            <a:off x="6084168" y="28608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>
            <a:spLocks noChangeAspect="1"/>
          </p:cNvSpPr>
          <p:nvPr/>
        </p:nvSpPr>
        <p:spPr>
          <a:xfrm>
            <a:off x="7074849" y="28608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>
            <a:spLocks noChangeAspect="1"/>
          </p:cNvSpPr>
          <p:nvPr/>
        </p:nvSpPr>
        <p:spPr>
          <a:xfrm>
            <a:off x="6732240" y="2564904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>
            <a:spLocks noChangeAspect="1"/>
          </p:cNvSpPr>
          <p:nvPr/>
        </p:nvSpPr>
        <p:spPr>
          <a:xfrm>
            <a:off x="6804248" y="24113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>
            <a:spLocks noChangeAspect="1"/>
          </p:cNvSpPr>
          <p:nvPr/>
        </p:nvSpPr>
        <p:spPr>
          <a:xfrm>
            <a:off x="6228184" y="24113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>
            <a:spLocks noChangeAspect="1"/>
          </p:cNvSpPr>
          <p:nvPr/>
        </p:nvSpPr>
        <p:spPr>
          <a:xfrm>
            <a:off x="6588224" y="444504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>
            <a:spLocks noChangeAspect="1"/>
          </p:cNvSpPr>
          <p:nvPr/>
        </p:nvSpPr>
        <p:spPr>
          <a:xfrm>
            <a:off x="6156176" y="408500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>
            <a:spLocks noChangeAspect="1"/>
          </p:cNvSpPr>
          <p:nvPr/>
        </p:nvSpPr>
        <p:spPr>
          <a:xfrm>
            <a:off x="7146857" y="437303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>
            <a:spLocks noChangeAspect="1"/>
          </p:cNvSpPr>
          <p:nvPr/>
        </p:nvSpPr>
        <p:spPr>
          <a:xfrm>
            <a:off x="7524328" y="422108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77" name="타원 76"/>
          <p:cNvSpPr>
            <a:spLocks noChangeAspect="1"/>
          </p:cNvSpPr>
          <p:nvPr/>
        </p:nvSpPr>
        <p:spPr>
          <a:xfrm>
            <a:off x="7092280" y="4661066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8" name="직선 화살표 연결선 77"/>
          <p:cNvCxnSpPr/>
          <p:nvPr/>
        </p:nvCxnSpPr>
        <p:spPr>
          <a:xfrm rot="16200000" flipV="1">
            <a:off x="6534441" y="2925738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rot="5400000" flipH="1" flipV="1">
            <a:off x="6216757" y="3273277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 rot="5400000" flipH="1" flipV="1">
            <a:off x="6661026" y="322011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/>
          <p:nvPr/>
        </p:nvCxnSpPr>
        <p:spPr>
          <a:xfrm rot="16200000" flipV="1">
            <a:off x="6998212" y="3405825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 rot="5400000" flipH="1" flipV="1">
            <a:off x="6083374" y="3508144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TextBox 46"/>
          <p:cNvSpPr txBox="1">
            <a:spLocks noChangeArrowheads="1"/>
          </p:cNvSpPr>
          <p:nvPr/>
        </p:nvSpPr>
        <p:spPr bwMode="auto">
          <a:xfrm>
            <a:off x="106941" y="1249912"/>
            <a:ext cx="3707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ko-KR" sz="18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Low hole concentration</a:t>
            </a:r>
            <a:endParaRPr lang="ko-KR" altLang="en-US" sz="18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4" name="직선 연결선 187"/>
          <p:cNvCxnSpPr>
            <a:cxnSpLocks noChangeShapeType="1"/>
          </p:cNvCxnSpPr>
          <p:nvPr/>
        </p:nvCxnSpPr>
        <p:spPr bwMode="auto">
          <a:xfrm>
            <a:off x="214891" y="1562650"/>
            <a:ext cx="3599810" cy="0"/>
          </a:xfrm>
          <a:prstGeom prst="line">
            <a:avLst/>
          </a:prstGeom>
          <a:noFill/>
          <a:ln w="25400" algn="ctr">
            <a:solidFill>
              <a:schemeClr val="tx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TextBox 46"/>
          <p:cNvSpPr txBox="1">
            <a:spLocks noChangeArrowheads="1"/>
          </p:cNvSpPr>
          <p:nvPr/>
        </p:nvSpPr>
        <p:spPr bwMode="auto">
          <a:xfrm>
            <a:off x="4979730" y="1235398"/>
            <a:ext cx="4164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ko-KR" sz="18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Narrow </a:t>
            </a:r>
            <a:r>
              <a:rPr lang="en-US" altLang="ko-KR" sz="18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band </a:t>
            </a:r>
            <a:r>
              <a:rPr lang="en-US" altLang="ko-KR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gap of p-</a:t>
            </a:r>
            <a:r>
              <a:rPr lang="en-US" altLang="ko-KR" sz="18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GaN</a:t>
            </a:r>
            <a:r>
              <a:rPr lang="en-US" altLang="ko-KR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layer</a:t>
            </a:r>
            <a:endParaRPr lang="ko-KR" altLang="en-US" sz="18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6" name="직선 연결선 187"/>
          <p:cNvCxnSpPr>
            <a:cxnSpLocks noChangeShapeType="1"/>
          </p:cNvCxnSpPr>
          <p:nvPr/>
        </p:nvCxnSpPr>
        <p:spPr bwMode="auto">
          <a:xfrm>
            <a:off x="5087679" y="1548136"/>
            <a:ext cx="3790287" cy="0"/>
          </a:xfrm>
          <a:prstGeom prst="line">
            <a:avLst/>
          </a:prstGeom>
          <a:noFill/>
          <a:ln w="25400" algn="ctr">
            <a:solidFill>
              <a:schemeClr val="tx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Low efficiency of DUV LEDs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9" name="오른쪽 화살표 88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2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786 C 0.00556 0.02174 0.00816 0.03585 0.01563 0.05389 C 0.02309 0.07194 0.04132 0.1071 0.04757 0.11681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47 C -0.04514 0.00833 -0.08924 0.01318 -0.11319 -0.0118 C -0.13715 -0.03678 -0.13941 -0.12399 -0.14462 -0.1462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6764E-6 L 0.00313 0.08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2521 -0.0007 -0.05135 -0.00487 -0.0761 C -0.00539 -0.09739 -0.0066 -0.1182 -0.00764 -0.13949 C -0.0073 -0.14411 -0.00678 -0.1536 -0.00678 -0.1536 " pathEditMode="relative" ptsTypes="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32038E-7 L -0.01267 -0.2373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-0.1994 " pathEditMode="relative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78 -0.15753 " pathEditMode="relative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73 0.00023 -0.05347 0.0007 -0.07152 -0.04048 C -0.08958 -0.08165 -0.10902 -0.21536 -0.10868 -0.24751 " pathEditMode="relative" ptsTypes="a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91 0.00786 -0.04583 0.01573 -0.0743 -0.00509 C -0.10278 -0.02591 -0.15312 -0.0812 -0.17048 -0.12445 C -0.18784 -0.16771 -0.18281 -0.24312 -0.17812 -0.26394 " pathEditMode="relative" ptsTypes="aa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396 -0.00601 -0.04774 -0.01203 -0.05538 -0.04696 C -0.06302 -0.08189 -0.04774 -0.17511 -0.04583 -0.20934 C -0.04392 -0.24358 -0.04948 -0.24682 -0.04392 -0.2526 " pathEditMode="relative" ptsTypes="aa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066 -0.03632 -0.04132 -0.0724 -0.0533 -0.10918 C -0.06528 -0.14596 -0.06788 -0.19709 -0.07153 -0.22091 C -0.07517 -0.24474 -0.07535 -0.25237 -0.07535 -0.2526 " pathEditMode="relative" ptsTypes="aaaA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5963E-6 L 0.00295 -0.310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578 C -0.01493 0.00116 -0.02899 -0.00347 -0.03889 -0.02336 C -0.04878 -0.04326 -0.05885 -0.10479 -0.05989 -0.11358 " pathEditMode="relative" rAng="0" ptsTypes="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6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6764E-6 L 0.01076 0.10895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25283E-7 L -0.01285 -0.0798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4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6764E-6 L -0.01285 0.087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4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6 -0.09438 " pathEditMode="relative" ptsTypes="AA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1.26764E-6 L -0.01267 0.1193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8936E-7 L 0.08976 -0.04858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2195E-6 L 0.00017 0.0629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-0.12584 " pathEditMode="relative" ptsTypes="AA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5228 " pathEditMode="relative" ptsTypes="AA">
                                      <p:cBhvr>
                                        <p:cTn id="2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.12607 " pathEditMode="relative" ptsTypes="AA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79 -0.12584 " pathEditMode="relative" ptsTypes="AA"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16793 " pathEditMode="relative" ptsTypes="AA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-0.17848 " pathEditMode="relative" ptsTypes="AA">
                                      <p:cBhvr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93 L -1.66667E-6 0.14306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4259 0.00677 -0.08495 0.00695 -0.10856 " pathEditMode="relative" ptsTypes="aA">
                                      <p:cBhvr>
                                        <p:cTn id="2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79 0.11551 " pathEditMode="relative" ptsTypes="AA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8 0.00694 -0.06858 0.01412 -0.08368 -0.01088 C -0.09879 -0.03588 -0.08924 -0.12963 -0.09063 -0.15046 " pathEditMode="relative" ptsTypes="aaA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7.40741E-7 L -0.00243 0.09468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00781 -0.10479 " pathEditMode="relative" ptsTypes="AA">
                                      <p:cBhvr>
                                        <p:cTn id="2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0399 -0.09954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8 -0.05228 " pathEditMode="relative" ptsTypes="AA">
                                      <p:cBhvr>
                                        <p:cTn id="2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361 0.12607 " pathEditMode="relative" ptsTypes="AA">
                                      <p:cBhvr>
                                        <p:cTn id="2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2379 -0.12584 " pathEditMode="relative" ptsTypes="AA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62 0.16793 " pathEditMode="relative" ptsTypes="AA">
                                      <p:cBhvr>
                                        <p:cTn id="3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42 -0.17848 " pathEditMode="relative" ptsTypes="AA">
                                      <p:cBhvr>
                                        <p:cTn id="3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00393 L -1.66667E-6 0.14306 " pathEditMode="relative" rAng="0" ptsTypes="AA">
                                      <p:cBhvr>
                                        <p:cTn id="3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033 -0.04259 0.00677 -0.08495 0.00695 -0.10856 " pathEditMode="relative" ptsTypes="aA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79 0.11551 " pathEditMode="relative" ptsTypes="AA">
                                      <p:cBhvr>
                                        <p:cTn id="3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3438 0.00694 -0.06858 0.01412 -0.08368 -0.01088 C -0.09879 -0.03588 -0.08924 -0.12963 -0.09063 -0.15046 " pathEditMode="relative" ptsTypes="aaA">
                                      <p:cBhvr>
                                        <p:cTn id="3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43 -7.40741E-7 L -0.00243 0.09468 " pathEditMode="relative" rAng="0" ptsTypes="AA">
                                      <p:cBhvr>
                                        <p:cTn id="3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00781 -0.10479 " pathEditMode="relative" ptsTypes="AA">
                                      <p:cBhvr>
                                        <p:cTn id="3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0399 -0.09954 " pathEditMode="relative" rAng="0" ptsTypes="AA">
                                      <p:cBhvr>
                                        <p:cTn id="3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8 -0.05228 " pathEditMode="relative" ptsTypes="AA">
                                      <p:cBhvr>
                                        <p:cTn id="3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361 0.12607 " pathEditMode="relative" ptsTypes="AA">
                                      <p:cBhvr>
                                        <p:cTn id="3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2379 -0.12584 " pathEditMode="relative" ptsTypes="AA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62 0.16793 " pathEditMode="relative" ptsTypes="AA">
                                      <p:cBhvr>
                                        <p:cTn id="3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42 -0.17848 " pathEditMode="relative" ptsTypes="AA">
                                      <p:cBhvr>
                                        <p:cTn id="3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00393 L -1.66667E-6 0.1430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033 -0.04259 0.00677 -0.08495 0.00695 -0.10856 " pathEditMode="relative" ptsTypes="aA">
                                      <p:cBhvr>
                                        <p:cTn id="3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79 0.11551 " pathEditMode="relative" ptsTypes="AA">
                                      <p:cBhvr>
                                        <p:cTn id="3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3438 0.00694 -0.06858 0.01412 -0.08368 -0.01088 C -0.09879 -0.03588 -0.08924 -0.12963 -0.09063 -0.15046 " pathEditMode="relative" ptsTypes="aaA">
                                      <p:cBhvr>
                                        <p:cTn id="3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43 -7.40741E-7 L -0.00243 0.09468 " pathEditMode="relative" rAng="0" ptsTypes="AA">
                                      <p:cBhvr>
                                        <p:cTn id="3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000"/>
                            </p:stCondLst>
                            <p:childTnLst>
                              <p:par>
                                <p:cTn id="3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4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00781 -0.10479 " pathEditMode="relative" ptsTypes="AA">
                                      <p:cBhvr>
                                        <p:cTn id="4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4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0399 -0.09954 " pathEditMode="relative" rAng="0" ptsTypes="AA">
                                      <p:cBhvr>
                                        <p:cTn id="4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5" grpId="0" animBg="1"/>
      <p:bldP spid="36" grpId="0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Low efficiency of DUV LEDs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5" name="Picture 2" descr="https://www.ntt-review.jp/archive_html/201008/images/sf2_fig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29000"/>
            <a:ext cx="5184577" cy="27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07" y="812101"/>
            <a:ext cx="3160149" cy="27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5937" y="617857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Appl. Phys. </a:t>
            </a:r>
            <a:r>
              <a:rPr lang="en-US" altLang="ko-KR" sz="12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(2004)</a:t>
            </a:r>
            <a:endParaRPr lang="ko-KR" altLang="en-US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27" y="3593552"/>
            <a:ext cx="3323262" cy="26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980728"/>
            <a:ext cx="48965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Polarization effects</a:t>
            </a:r>
          </a:p>
          <a:p>
            <a:endParaRPr lang="en-US" altLang="ko-KR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GaN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AlN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(Al 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contects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increases in AlGaN),</a:t>
            </a:r>
          </a:p>
          <a:p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Top-most polarized light is 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Edge emission is much stronger than surface emission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209" y="5355213"/>
            <a:ext cx="8864287" cy="95410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we can change  </a:t>
            </a:r>
            <a:r>
              <a:rPr lang="en-US" altLang="ko-KR" sz="28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edge emitted light to top emitted light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light efficiency of DUV LED will be higher</a:t>
            </a:r>
            <a:endParaRPr lang="ko-KR" altLang="en-US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1520" y="44624"/>
            <a:ext cx="889248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32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Using Al reflector to enhance top emission</a:t>
            </a:r>
            <a:endParaRPr lang="ko-KR" altLang="en-US" sz="32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8" name="그림 1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643050"/>
            <a:ext cx="5115915" cy="2592288"/>
          </a:xfrm>
          <a:prstGeom prst="rect">
            <a:avLst/>
          </a:prstGeom>
        </p:spPr>
      </p:pic>
      <p:pic>
        <p:nvPicPr>
          <p:cNvPr id="109" name="그림 10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7409" y="3839715"/>
            <a:ext cx="2741055" cy="1533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97143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 pyramid reflector to enhance top emission</a:t>
            </a:r>
            <a:endParaRPr lang="ko-KR" alt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90" y="4333479"/>
            <a:ext cx="2460003" cy="19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8834" descr="http://mail.postech.ac.kr/download3?filename=35067f539a99505d33147aa6088dca16f4b9bb7c1143ac9d8ade87d3687e903d86cddcd9917bd9d643567801e387333f82cb74702386e2f702340e2d0788127a5391beab577138fcc52952bcaf8eb63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1331" y="4293097"/>
            <a:ext cx="2790056" cy="209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0152" y="5500702"/>
            <a:ext cx="295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our research,</a:t>
            </a:r>
          </a:p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Direction changed but</a:t>
            </a:r>
          </a:p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much increased</a:t>
            </a:r>
            <a:endParaRPr lang="ko-KR" alt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그림 1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785926"/>
            <a:ext cx="2704877" cy="189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8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Assignment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8143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496"/>
            <a:ext cx="6910408" cy="32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P-GaN light loss in DUV LEDs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45" name="Picture 2" descr="D:\TRC\2008 proposal - UV LED tunnel junction\LED structure conventio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60" y="2025947"/>
            <a:ext cx="3240360" cy="35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Box 146"/>
          <p:cNvSpPr txBox="1"/>
          <p:nvPr/>
        </p:nvSpPr>
        <p:spPr>
          <a:xfrm>
            <a:off x="566494" y="1701697"/>
            <a:ext cx="345638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Poor extraction efficiency (&lt; 10%)</a:t>
            </a:r>
          </a:p>
        </p:txBody>
      </p:sp>
      <p:sp>
        <p:nvSpPr>
          <p:cNvPr id="175" name="타원 174"/>
          <p:cNvSpPr>
            <a:spLocks noChangeAspect="1"/>
          </p:cNvSpPr>
          <p:nvPr/>
        </p:nvSpPr>
        <p:spPr>
          <a:xfrm>
            <a:off x="1102300" y="28354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175"/>
          <p:cNvSpPr>
            <a:spLocks noChangeAspect="1"/>
          </p:cNvSpPr>
          <p:nvPr/>
        </p:nvSpPr>
        <p:spPr>
          <a:xfrm>
            <a:off x="2092981" y="28354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176"/>
          <p:cNvSpPr>
            <a:spLocks noChangeAspect="1"/>
          </p:cNvSpPr>
          <p:nvPr/>
        </p:nvSpPr>
        <p:spPr>
          <a:xfrm>
            <a:off x="2584337" y="276349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/>
          <p:cNvSpPr>
            <a:spLocks noChangeAspect="1"/>
          </p:cNvSpPr>
          <p:nvPr/>
        </p:nvSpPr>
        <p:spPr>
          <a:xfrm>
            <a:off x="1822380" y="23859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/>
          <p:cNvSpPr>
            <a:spLocks noChangeAspect="1"/>
          </p:cNvSpPr>
          <p:nvPr/>
        </p:nvSpPr>
        <p:spPr>
          <a:xfrm>
            <a:off x="1246316" y="23859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179"/>
          <p:cNvSpPr>
            <a:spLocks noChangeAspect="1"/>
          </p:cNvSpPr>
          <p:nvPr/>
        </p:nvSpPr>
        <p:spPr>
          <a:xfrm>
            <a:off x="1606356" y="441964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타원 180"/>
          <p:cNvSpPr>
            <a:spLocks noChangeAspect="1"/>
          </p:cNvSpPr>
          <p:nvPr/>
        </p:nvSpPr>
        <p:spPr>
          <a:xfrm>
            <a:off x="1174308" y="405960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/>
          <p:cNvSpPr>
            <a:spLocks noChangeAspect="1"/>
          </p:cNvSpPr>
          <p:nvPr/>
        </p:nvSpPr>
        <p:spPr>
          <a:xfrm>
            <a:off x="2164989" y="434763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/>
          <p:cNvSpPr>
            <a:spLocks noChangeAspect="1"/>
          </p:cNvSpPr>
          <p:nvPr/>
        </p:nvSpPr>
        <p:spPr>
          <a:xfrm>
            <a:off x="3376425" y="4419681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4" name="타원 183"/>
          <p:cNvSpPr>
            <a:spLocks noChangeAspect="1"/>
          </p:cNvSpPr>
          <p:nvPr/>
        </p:nvSpPr>
        <p:spPr>
          <a:xfrm>
            <a:off x="2110412" y="4635666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5" name="직선 화살표 연결선 184"/>
          <p:cNvCxnSpPr/>
          <p:nvPr/>
        </p:nvCxnSpPr>
        <p:spPr>
          <a:xfrm rot="16200000" flipV="1">
            <a:off x="2386538" y="3124331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6" name="직선 화살표 연결선 185"/>
          <p:cNvCxnSpPr/>
          <p:nvPr/>
        </p:nvCxnSpPr>
        <p:spPr>
          <a:xfrm rot="5400000" flipH="1" flipV="1">
            <a:off x="1234889" y="3247877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7" name="직선 화살표 연결선 186"/>
          <p:cNvCxnSpPr/>
          <p:nvPr/>
        </p:nvCxnSpPr>
        <p:spPr>
          <a:xfrm rot="5400000" flipH="1" flipV="1">
            <a:off x="1679158" y="319471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8" name="직선 화살표 연결선 187"/>
          <p:cNvCxnSpPr/>
          <p:nvPr/>
        </p:nvCxnSpPr>
        <p:spPr>
          <a:xfrm rot="16200000" flipV="1">
            <a:off x="2016344" y="3380425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9" name="직선 화살표 연결선 188"/>
          <p:cNvCxnSpPr/>
          <p:nvPr/>
        </p:nvCxnSpPr>
        <p:spPr>
          <a:xfrm rot="5400000" flipH="1" flipV="1">
            <a:off x="1101506" y="3482744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0" name="타원 189"/>
          <p:cNvSpPr>
            <a:spLocks noChangeAspect="1"/>
          </p:cNvSpPr>
          <p:nvPr/>
        </p:nvSpPr>
        <p:spPr>
          <a:xfrm>
            <a:off x="945584" y="2932874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타원 190"/>
          <p:cNvSpPr>
            <a:spLocks noChangeAspect="1"/>
          </p:cNvSpPr>
          <p:nvPr/>
        </p:nvSpPr>
        <p:spPr>
          <a:xfrm>
            <a:off x="1936265" y="2932874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타원 191"/>
          <p:cNvSpPr>
            <a:spLocks noChangeAspect="1"/>
          </p:cNvSpPr>
          <p:nvPr/>
        </p:nvSpPr>
        <p:spPr>
          <a:xfrm>
            <a:off x="945584" y="2636912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타원 192"/>
          <p:cNvSpPr>
            <a:spLocks noChangeAspect="1"/>
          </p:cNvSpPr>
          <p:nvPr/>
        </p:nvSpPr>
        <p:spPr>
          <a:xfrm>
            <a:off x="1665664" y="2483395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타원 193"/>
          <p:cNvSpPr>
            <a:spLocks noChangeAspect="1"/>
          </p:cNvSpPr>
          <p:nvPr/>
        </p:nvSpPr>
        <p:spPr>
          <a:xfrm>
            <a:off x="1089600" y="2483395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타원 194"/>
          <p:cNvSpPr>
            <a:spLocks noChangeAspect="1"/>
          </p:cNvSpPr>
          <p:nvPr/>
        </p:nvSpPr>
        <p:spPr>
          <a:xfrm>
            <a:off x="1449640" y="451705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타원 195"/>
          <p:cNvSpPr>
            <a:spLocks noChangeAspect="1"/>
          </p:cNvSpPr>
          <p:nvPr/>
        </p:nvSpPr>
        <p:spPr>
          <a:xfrm>
            <a:off x="1017592" y="4157010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타원 196"/>
          <p:cNvSpPr>
            <a:spLocks noChangeAspect="1"/>
          </p:cNvSpPr>
          <p:nvPr/>
        </p:nvSpPr>
        <p:spPr>
          <a:xfrm>
            <a:off x="2008273" y="444504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타원 197"/>
          <p:cNvSpPr>
            <a:spLocks noChangeAspect="1"/>
          </p:cNvSpPr>
          <p:nvPr/>
        </p:nvSpPr>
        <p:spPr>
          <a:xfrm>
            <a:off x="1737672" y="421315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199" name="타원 198"/>
          <p:cNvSpPr>
            <a:spLocks noChangeAspect="1"/>
          </p:cNvSpPr>
          <p:nvPr/>
        </p:nvSpPr>
        <p:spPr>
          <a:xfrm>
            <a:off x="1953696" y="473307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0" name="직선 화살표 연결선 199"/>
          <p:cNvCxnSpPr/>
          <p:nvPr/>
        </p:nvCxnSpPr>
        <p:spPr>
          <a:xfrm rot="16200000" flipV="1">
            <a:off x="747785" y="2997746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1" name="직선 화살표 연결선 200"/>
          <p:cNvCxnSpPr/>
          <p:nvPr/>
        </p:nvCxnSpPr>
        <p:spPr>
          <a:xfrm rot="5400000" flipH="1" flipV="1">
            <a:off x="1078173" y="3345285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2" name="직선 화살표 연결선 201"/>
          <p:cNvCxnSpPr/>
          <p:nvPr/>
        </p:nvCxnSpPr>
        <p:spPr>
          <a:xfrm rot="5400000" flipH="1" flipV="1">
            <a:off x="1522442" y="3292120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3" name="직선 화살표 연결선 202"/>
          <p:cNvCxnSpPr/>
          <p:nvPr/>
        </p:nvCxnSpPr>
        <p:spPr>
          <a:xfrm rot="16200000" flipV="1">
            <a:off x="1859628" y="3477833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4" name="직선 화살표 연결선 203"/>
          <p:cNvCxnSpPr/>
          <p:nvPr/>
        </p:nvCxnSpPr>
        <p:spPr>
          <a:xfrm rot="5400000" flipH="1" flipV="1">
            <a:off x="944790" y="358015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" name="타원 204"/>
          <p:cNvSpPr>
            <a:spLocks noChangeAspect="1"/>
          </p:cNvSpPr>
          <p:nvPr/>
        </p:nvSpPr>
        <p:spPr>
          <a:xfrm>
            <a:off x="1233616" y="28608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타원 205"/>
          <p:cNvSpPr>
            <a:spLocks noChangeAspect="1"/>
          </p:cNvSpPr>
          <p:nvPr/>
        </p:nvSpPr>
        <p:spPr>
          <a:xfrm>
            <a:off x="2224297" y="2860866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타원 206"/>
          <p:cNvSpPr>
            <a:spLocks noChangeAspect="1"/>
          </p:cNvSpPr>
          <p:nvPr/>
        </p:nvSpPr>
        <p:spPr>
          <a:xfrm>
            <a:off x="1881688" y="2564904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타원 207"/>
          <p:cNvSpPr>
            <a:spLocks noChangeAspect="1"/>
          </p:cNvSpPr>
          <p:nvPr/>
        </p:nvSpPr>
        <p:spPr>
          <a:xfrm>
            <a:off x="1953696" y="24113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타원 208"/>
          <p:cNvSpPr>
            <a:spLocks noChangeAspect="1"/>
          </p:cNvSpPr>
          <p:nvPr/>
        </p:nvSpPr>
        <p:spPr>
          <a:xfrm>
            <a:off x="1377632" y="2411387"/>
            <a:ext cx="89439" cy="894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0" name="타원 209"/>
          <p:cNvSpPr>
            <a:spLocks noChangeAspect="1"/>
          </p:cNvSpPr>
          <p:nvPr/>
        </p:nvSpPr>
        <p:spPr>
          <a:xfrm>
            <a:off x="1737672" y="444504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1" name="타원 210"/>
          <p:cNvSpPr>
            <a:spLocks noChangeAspect="1"/>
          </p:cNvSpPr>
          <p:nvPr/>
        </p:nvSpPr>
        <p:spPr>
          <a:xfrm>
            <a:off x="1305624" y="4085002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타원 211"/>
          <p:cNvSpPr>
            <a:spLocks noChangeAspect="1"/>
          </p:cNvSpPr>
          <p:nvPr/>
        </p:nvSpPr>
        <p:spPr>
          <a:xfrm>
            <a:off x="2296305" y="4373034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" name="타원 212"/>
          <p:cNvSpPr>
            <a:spLocks noChangeAspect="1"/>
          </p:cNvSpPr>
          <p:nvPr/>
        </p:nvSpPr>
        <p:spPr>
          <a:xfrm>
            <a:off x="2673776" y="4221088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214" name="타원 213"/>
          <p:cNvSpPr>
            <a:spLocks noChangeAspect="1"/>
          </p:cNvSpPr>
          <p:nvPr/>
        </p:nvSpPr>
        <p:spPr>
          <a:xfrm>
            <a:off x="2241728" y="4661066"/>
            <a:ext cx="89439" cy="8943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5" name="직선 화살표 연결선 214"/>
          <p:cNvCxnSpPr/>
          <p:nvPr/>
        </p:nvCxnSpPr>
        <p:spPr>
          <a:xfrm rot="16200000" flipV="1">
            <a:off x="1683889" y="2925738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6" name="직선 화살표 연결선 215"/>
          <p:cNvCxnSpPr/>
          <p:nvPr/>
        </p:nvCxnSpPr>
        <p:spPr>
          <a:xfrm rot="5400000" flipH="1" flipV="1">
            <a:off x="1366205" y="3273277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7" name="직선 화살표 연결선 216"/>
          <p:cNvCxnSpPr/>
          <p:nvPr/>
        </p:nvCxnSpPr>
        <p:spPr>
          <a:xfrm rot="5400000" flipH="1" flipV="1">
            <a:off x="1810474" y="3220112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8" name="직선 화살표 연결선 217"/>
          <p:cNvCxnSpPr/>
          <p:nvPr/>
        </p:nvCxnSpPr>
        <p:spPr>
          <a:xfrm rot="16200000" flipV="1">
            <a:off x="2147660" y="3405825"/>
            <a:ext cx="504056" cy="704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9" name="직선 화살표 연결선 218"/>
          <p:cNvCxnSpPr/>
          <p:nvPr/>
        </p:nvCxnSpPr>
        <p:spPr>
          <a:xfrm rot="5400000" flipH="1" flipV="1">
            <a:off x="1232822" y="3508144"/>
            <a:ext cx="43204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46"/>
          <p:cNvSpPr txBox="1">
            <a:spLocks noChangeArrowheads="1"/>
          </p:cNvSpPr>
          <p:nvPr/>
        </p:nvSpPr>
        <p:spPr bwMode="auto">
          <a:xfrm>
            <a:off x="129178" y="1235398"/>
            <a:ext cx="4164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Narrow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band </a:t>
            </a:r>
            <a:r>
              <a:rPr lang="en-US" altLang="ko-KR" sz="18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gap of p-</a:t>
            </a:r>
            <a:r>
              <a:rPr lang="en-US" altLang="ko-KR" sz="1800" dirty="0" err="1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GaN</a:t>
            </a:r>
            <a:r>
              <a:rPr lang="en-US" altLang="ko-KR" sz="18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layer</a:t>
            </a:r>
            <a:endParaRPr lang="ko-KR" altLang="en-US" sz="1800" dirty="0">
              <a:solidFill>
                <a:srgbClr val="FF0000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cxnSp>
        <p:nvCxnSpPr>
          <p:cNvPr id="92" name="직선 연결선 187"/>
          <p:cNvCxnSpPr>
            <a:cxnSpLocks noChangeShapeType="1"/>
          </p:cNvCxnSpPr>
          <p:nvPr/>
        </p:nvCxnSpPr>
        <p:spPr bwMode="auto">
          <a:xfrm>
            <a:off x="237127" y="1548136"/>
            <a:ext cx="3790287" cy="0"/>
          </a:xfrm>
          <a:prstGeom prst="line">
            <a:avLst/>
          </a:prstGeom>
          <a:noFill/>
          <a:ln w="25400" algn="ctr">
            <a:solidFill>
              <a:schemeClr val="tx1">
                <a:alpha val="38823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3448" y="1604730"/>
            <a:ext cx="45270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Researchers try to extract light to the bottom emission</a:t>
            </a: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want to use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 reflector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But,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to apply, fabricate </a:t>
            </a:r>
            <a:b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 reflector to reflect bottom side?</a:t>
            </a:r>
            <a:endParaRPr lang="ko-KR" alt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5228 " pathEditMode="relative" ptsTypes="AA">
                                      <p:cBhvr>
                                        <p:cTn id="6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.12607 " pathEditMode="relative" ptsTypes="AA">
                                      <p:cBhvr>
                                        <p:cTn id="7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79 -0.12584 " pathEditMode="relative" ptsTypes="AA">
                                      <p:cBhvr>
                                        <p:cTn id="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16793 " pathEditMode="relative" ptsTypes="AA">
                                      <p:cBhvr>
                                        <p:cTn id="7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-0.17848 " pathEditMode="relative" ptsTypes="AA">
                                      <p:cBhvr>
                                        <p:cTn id="7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93 L -1.66667E-6 0.1430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4259 0.00677 -0.08495 0.00695 -0.10856 " pathEditMode="relative" ptsTypes="aA">
                                      <p:cBhvr>
                                        <p:cTn id="8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79 0.11551 " pathEditMode="relative" ptsTypes="AA">
                                      <p:cBhvr>
                                        <p:cTn id="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8 0.00694 -0.06858 0.01412 -0.08368 -0.01088 C -0.09879 -0.03588 -0.08924 -0.12963 -0.09063 -0.15046 " pathEditMode="relative" ptsTypes="aaA">
                                      <p:cBhvr>
                                        <p:cTn id="8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7.40741E-7 L -0.00243 0.09468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00781 -0.10479 " pathEditMode="relative" ptsTypes="AA">
                                      <p:cBhvr>
                                        <p:cTn id="1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0399 -0.09954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8 -0.05228 " pathEditMode="relative" ptsTypes="AA">
                                      <p:cBhvr>
                                        <p:cTn id="14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361 0.12607 " pathEditMode="relative" ptsTypes="AA">
                                      <p:cBhvr>
                                        <p:cTn id="14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2379 -0.12584 " pathEditMode="relative" ptsTypes="AA">
                                      <p:cBhvr>
                                        <p:cTn id="14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62 0.16793 " pathEditMode="relative" ptsTypes="AA">
                                      <p:cBhvr>
                                        <p:cTn id="14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42 -0.17848 " pathEditMode="relative" ptsTypes="AA">
                                      <p:cBhvr>
                                        <p:cTn id="15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00393 L -1.66667E-6 0.1430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033 -0.04259 0.00677 -0.08495 0.00695 -0.10856 " pathEditMode="relative" ptsTypes="aA">
                                      <p:cBhvr>
                                        <p:cTn id="15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79 0.11551 " pathEditMode="relative" ptsTypes="AA">
                                      <p:cBhvr>
                                        <p:cTn id="15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3438 0.00694 -0.06858 0.01412 -0.08368 -0.01088 C -0.09879 -0.03588 -0.08924 -0.12963 -0.09063 -0.15046 " pathEditMode="relative" ptsTypes="aaA">
                                      <p:cBhvr>
                                        <p:cTn id="1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43 -7.40741E-7 L -0.00243 0.09468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00781 -0.10479 " pathEditMode="relative" ptsTypes="AA">
                                      <p:cBhvr>
                                        <p:cTn id="19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0399 -0.09954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8 -0.05228 " pathEditMode="relative" ptsTypes="AA">
                                      <p:cBhvr>
                                        <p:cTn id="2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361 0.12607 " pathEditMode="relative" ptsTypes="AA">
                                      <p:cBhvr>
                                        <p:cTn id="2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2379 -0.12584 " pathEditMode="relative" ptsTypes="AA">
                                      <p:cBhvr>
                                        <p:cTn id="22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62 0.16793 " pathEditMode="relative" ptsTypes="AA">
                                      <p:cBhvr>
                                        <p:cTn id="22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42 -0.17848 " pathEditMode="relative" ptsTypes="AA">
                                      <p:cBhvr>
                                        <p:cTn id="22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00393 L -1.66667E-6 0.14306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033 -0.04259 0.00677 -0.08495 0.00695 -0.10856 " pathEditMode="relative" ptsTypes="aA">
                                      <p:cBhvr>
                                        <p:cTn id="23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1579 0.11551 " pathEditMode="relative" ptsTypes="AA">
                                      <p:cBhvr>
                                        <p:cTn id="23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3438 0.00694 -0.06858 0.01412 -0.08368 -0.01088 C -0.09879 -0.03588 -0.08924 -0.12963 -0.09063 -0.15046 " pathEditMode="relative" ptsTypes="aaA">
                                      <p:cBhvr>
                                        <p:cTn id="23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43 -7.40741E-7 L -0.00243 0.09468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26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L -0.00781 -0.10479 " pathEditMode="relative" ptsTypes="AA">
                                      <p:cBhvr>
                                        <p:cTn id="2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1.38889E-6 -0.1152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0399 -0.09954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1" grpId="0" animBg="1"/>
      <p:bldP spid="181" grpId="1" animBg="1"/>
      <p:bldP spid="181" grpId="2" animBg="1"/>
      <p:bldP spid="182" grpId="0" animBg="1"/>
      <p:bldP spid="182" grpId="1" animBg="1"/>
      <p:bldP spid="182" grpId="2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192" grpId="0" animBg="1"/>
      <p:bldP spid="192" grpId="1" animBg="1"/>
      <p:bldP spid="192" grpId="2" animBg="1"/>
      <p:bldP spid="193" grpId="0" animBg="1"/>
      <p:bldP spid="193" grpId="1" animBg="1"/>
      <p:bldP spid="193" grpId="2" animBg="1"/>
      <p:bldP spid="194" grpId="0" animBg="1"/>
      <p:bldP spid="194" grpId="1" animBg="1"/>
      <p:bldP spid="194" grpId="2" animBg="1"/>
      <p:bldP spid="195" grpId="0" animBg="1"/>
      <p:bldP spid="195" grpId="1" animBg="1"/>
      <p:bldP spid="195" grpId="2" animBg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  <p:bldP spid="199" grpId="0" animBg="1"/>
      <p:bldP spid="199" grpId="1" animBg="1"/>
      <p:bldP spid="199" grpId="2" animBg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0" grpId="0" animBg="1"/>
      <p:bldP spid="210" grpId="1" animBg="1"/>
      <p:bldP spid="210" grpId="2" animBg="1"/>
      <p:bldP spid="211" grpId="0" animBg="1"/>
      <p:bldP spid="211" grpId="1" animBg="1"/>
      <p:bldP spid="211" grpId="2" animBg="1"/>
      <p:bldP spid="212" grpId="0" animBg="1"/>
      <p:bldP spid="212" grpId="1" animBg="1"/>
      <p:bldP spid="212" grpId="2" animBg="1"/>
      <p:bldP spid="213" grpId="0" animBg="1"/>
      <p:bldP spid="213" grpId="1" animBg="1"/>
      <p:bldP spid="213" grpId="2" animBg="1"/>
      <p:bldP spid="214" grpId="0" animBg="1"/>
      <p:bldP spid="214" grpId="1" animBg="1"/>
      <p:bldP spid="21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New IDEA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733793" y="2564904"/>
            <a:ext cx="7301017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DUV LED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사다리꼴 56"/>
          <p:cNvSpPr/>
          <p:nvPr/>
        </p:nvSpPr>
        <p:spPr>
          <a:xfrm>
            <a:off x="5595020" y="1268760"/>
            <a:ext cx="849187" cy="1299318"/>
          </a:xfrm>
          <a:prstGeom prst="trapezoid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PR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cxnSp>
        <p:nvCxnSpPr>
          <p:cNvPr id="63" name="직선 연결선 62"/>
          <p:cNvCxnSpPr>
            <a:stCxn id="56" idx="1"/>
            <a:endCxn id="56" idx="3"/>
          </p:cNvCxnSpPr>
          <p:nvPr/>
        </p:nvCxnSpPr>
        <p:spPr>
          <a:xfrm>
            <a:off x="733793" y="2996952"/>
            <a:ext cx="730101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731412" y="3009435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726699" y="3038728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724318" y="3066218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736323" y="3097266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733942" y="3124756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729229" y="3154049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726848" y="3181539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그룹 85"/>
          <p:cNvGrpSpPr/>
          <p:nvPr/>
        </p:nvGrpSpPr>
        <p:grpSpPr>
          <a:xfrm>
            <a:off x="5181647" y="1396414"/>
            <a:ext cx="1694609" cy="1164828"/>
            <a:chOff x="5349354" y="3920356"/>
            <a:chExt cx="1694609" cy="1164828"/>
          </a:xfrm>
        </p:grpSpPr>
        <p:sp>
          <p:nvSpPr>
            <p:cNvPr id="87" name="사다리꼴 86"/>
            <p:cNvSpPr/>
            <p:nvPr/>
          </p:nvSpPr>
          <p:spPr>
            <a:xfrm>
              <a:off x="5463705" y="3933056"/>
              <a:ext cx="1440160" cy="115212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PR</a:t>
              </a:r>
            </a:p>
            <a:p>
              <a:pPr algn="ctr"/>
              <a:endParaRPr lang="en-US" altLang="ko-KR" dirty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88" name="직각 삼각형 87"/>
            <p:cNvSpPr/>
            <p:nvPr/>
          </p:nvSpPr>
          <p:spPr>
            <a:xfrm>
              <a:off x="6611915" y="3920356"/>
              <a:ext cx="432048" cy="1164828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각 삼각형 88"/>
            <p:cNvSpPr/>
            <p:nvPr/>
          </p:nvSpPr>
          <p:spPr>
            <a:xfrm flipH="1">
              <a:off x="5349354" y="3936231"/>
              <a:ext cx="403349" cy="114698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0" name="사다리꼴 89"/>
          <p:cNvSpPr/>
          <p:nvPr/>
        </p:nvSpPr>
        <p:spPr>
          <a:xfrm>
            <a:off x="2466984" y="1266792"/>
            <a:ext cx="849187" cy="1299318"/>
          </a:xfrm>
          <a:prstGeom prst="trapezoid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PR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grpSp>
        <p:nvGrpSpPr>
          <p:cNvPr id="97" name="그룹 96"/>
          <p:cNvGrpSpPr/>
          <p:nvPr/>
        </p:nvGrpSpPr>
        <p:grpSpPr>
          <a:xfrm>
            <a:off x="2053611" y="1394446"/>
            <a:ext cx="1694609" cy="1164828"/>
            <a:chOff x="5349354" y="3920356"/>
            <a:chExt cx="1694609" cy="1164828"/>
          </a:xfrm>
        </p:grpSpPr>
        <p:sp>
          <p:nvSpPr>
            <p:cNvPr id="98" name="사다리꼴 97"/>
            <p:cNvSpPr/>
            <p:nvPr/>
          </p:nvSpPr>
          <p:spPr>
            <a:xfrm>
              <a:off x="5463705" y="3933056"/>
              <a:ext cx="1440160" cy="115212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PR</a:t>
              </a:r>
            </a:p>
            <a:p>
              <a:pPr algn="ctr"/>
              <a:endParaRPr lang="en-US" altLang="ko-KR" dirty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99" name="직각 삼각형 98"/>
            <p:cNvSpPr/>
            <p:nvPr/>
          </p:nvSpPr>
          <p:spPr>
            <a:xfrm>
              <a:off x="6611915" y="3920356"/>
              <a:ext cx="432048" cy="1164828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각 삼각형 99"/>
            <p:cNvSpPr/>
            <p:nvPr/>
          </p:nvSpPr>
          <p:spPr>
            <a:xfrm flipH="1">
              <a:off x="5349354" y="3936231"/>
              <a:ext cx="403349" cy="114698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733793" y="4797152"/>
            <a:ext cx="7301017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DUV LED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2" name="사다리꼴 101"/>
          <p:cNvSpPr/>
          <p:nvPr/>
        </p:nvSpPr>
        <p:spPr>
          <a:xfrm>
            <a:off x="5595020" y="4581128"/>
            <a:ext cx="849187" cy="219198"/>
          </a:xfrm>
          <a:prstGeom prst="trapezoid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PR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cxnSp>
        <p:nvCxnSpPr>
          <p:cNvPr id="103" name="직선 연결선 102"/>
          <p:cNvCxnSpPr>
            <a:stCxn id="101" idx="1"/>
            <a:endCxn id="101" idx="3"/>
          </p:cNvCxnSpPr>
          <p:nvPr/>
        </p:nvCxnSpPr>
        <p:spPr>
          <a:xfrm>
            <a:off x="733793" y="5409220"/>
            <a:ext cx="730101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731412" y="5241683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726699" y="5270976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724318" y="5298466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>
            <a:off x="736323" y="5329514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733942" y="5357004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729229" y="5386297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726848" y="5413787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사다리꼴 121"/>
          <p:cNvSpPr/>
          <p:nvPr/>
        </p:nvSpPr>
        <p:spPr>
          <a:xfrm>
            <a:off x="2466984" y="4581128"/>
            <a:ext cx="849187" cy="217230"/>
          </a:xfrm>
          <a:prstGeom prst="trapezoid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PR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16" name="사다리꼴 15"/>
          <p:cNvSpPr/>
          <p:nvPr/>
        </p:nvSpPr>
        <p:spPr>
          <a:xfrm rot="10800000">
            <a:off x="3316171" y="4779854"/>
            <a:ext cx="2268825" cy="1025410"/>
          </a:xfrm>
          <a:prstGeom prst="trapezoid">
            <a:avLst>
              <a:gd name="adj" fmla="val 448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2335669" y="1980993"/>
            <a:ext cx="1008112" cy="310717"/>
            <a:chOff x="5463705" y="1982961"/>
            <a:chExt cx="1008112" cy="310717"/>
          </a:xfrm>
        </p:grpSpPr>
        <p:cxnSp>
          <p:nvCxnSpPr>
            <p:cNvPr id="94" name="직선 화살표 연결선 93"/>
            <p:cNvCxnSpPr/>
            <p:nvPr/>
          </p:nvCxnSpPr>
          <p:spPr>
            <a:xfrm flipV="1">
              <a:off x="6183785" y="1988840"/>
              <a:ext cx="28803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화살표 연결선 94"/>
            <p:cNvCxnSpPr/>
            <p:nvPr/>
          </p:nvCxnSpPr>
          <p:spPr>
            <a:xfrm flipH="1" flipV="1">
              <a:off x="5463705" y="1982961"/>
              <a:ext cx="288032" cy="5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5751737" y="1985901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 smtClean="0"/>
                <a:t>Thermal Reflow</a:t>
              </a:r>
              <a:endParaRPr lang="ko-KR" altLang="en-US" sz="700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463705" y="1982961"/>
            <a:ext cx="1008112" cy="310717"/>
            <a:chOff x="5463705" y="1982961"/>
            <a:chExt cx="1008112" cy="310717"/>
          </a:xfrm>
        </p:grpSpPr>
        <p:cxnSp>
          <p:nvCxnSpPr>
            <p:cNvPr id="77" name="직선 화살표 연결선 76"/>
            <p:cNvCxnSpPr/>
            <p:nvPr/>
          </p:nvCxnSpPr>
          <p:spPr>
            <a:xfrm flipV="1">
              <a:off x="6183785" y="1988840"/>
              <a:ext cx="28803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/>
            <p:nvPr/>
          </p:nvCxnSpPr>
          <p:spPr>
            <a:xfrm flipH="1" flipV="1">
              <a:off x="5463705" y="1982961"/>
              <a:ext cx="288032" cy="5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751737" y="1985901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 smtClean="0"/>
                <a:t>Thermal Reflow</a:t>
              </a:r>
              <a:endParaRPr lang="ko-KR" altLang="en-US" sz="700" dirty="0"/>
            </a:p>
          </p:txBody>
        </p:sp>
      </p:grpSp>
      <p:sp>
        <p:nvSpPr>
          <p:cNvPr id="144" name="사다리꼴 143"/>
          <p:cNvSpPr/>
          <p:nvPr/>
        </p:nvSpPr>
        <p:spPr>
          <a:xfrm rot="10800000">
            <a:off x="6444207" y="4791409"/>
            <a:ext cx="2279302" cy="1025410"/>
          </a:xfrm>
          <a:prstGeom prst="trapezoid">
            <a:avLst>
              <a:gd name="adj" fmla="val 448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사다리꼴 145"/>
          <p:cNvSpPr/>
          <p:nvPr/>
        </p:nvSpPr>
        <p:spPr>
          <a:xfrm rot="10800000">
            <a:off x="225882" y="4793264"/>
            <a:ext cx="2237132" cy="1025410"/>
          </a:xfrm>
          <a:prstGeom prst="trapezoid">
            <a:avLst>
              <a:gd name="adj" fmla="val 4198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29249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AlGaN MQW</a:t>
            </a:r>
            <a:endParaRPr lang="ko-KR" alt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463705" y="520602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AlGaN MQW</a:t>
            </a:r>
            <a:endParaRPr lang="ko-KR" alt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335669" y="522600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AlGaN MQW</a:t>
            </a:r>
            <a:endParaRPr lang="ko-KR" altLang="en-US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971600" y="927671"/>
            <a:ext cx="0" cy="1384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/>
          <p:cNvCxnSpPr/>
          <p:nvPr/>
        </p:nvCxnSpPr>
        <p:spPr>
          <a:xfrm>
            <a:off x="1619672" y="922820"/>
            <a:ext cx="0" cy="1384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/>
          <p:nvPr/>
        </p:nvCxnSpPr>
        <p:spPr>
          <a:xfrm>
            <a:off x="4168653" y="928670"/>
            <a:ext cx="0" cy="1384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/>
          <p:nvPr/>
        </p:nvCxnSpPr>
        <p:spPr>
          <a:xfrm>
            <a:off x="4788024" y="928670"/>
            <a:ext cx="0" cy="1384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/>
          <p:cNvCxnSpPr/>
          <p:nvPr/>
        </p:nvCxnSpPr>
        <p:spPr>
          <a:xfrm>
            <a:off x="7236296" y="965640"/>
            <a:ext cx="0" cy="1384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/>
          <p:cNvCxnSpPr/>
          <p:nvPr/>
        </p:nvCxnSpPr>
        <p:spPr>
          <a:xfrm>
            <a:off x="7812360" y="928670"/>
            <a:ext cx="0" cy="1384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/>
          <p:nvPr/>
        </p:nvCxnSpPr>
        <p:spPr>
          <a:xfrm>
            <a:off x="6736158" y="928670"/>
            <a:ext cx="0" cy="1049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/>
          <p:nvPr/>
        </p:nvCxnSpPr>
        <p:spPr>
          <a:xfrm>
            <a:off x="5295998" y="965640"/>
            <a:ext cx="0" cy="1012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/>
          <p:nvPr/>
        </p:nvCxnSpPr>
        <p:spPr>
          <a:xfrm>
            <a:off x="3608122" y="885850"/>
            <a:ext cx="0" cy="1049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/>
          <p:cNvCxnSpPr/>
          <p:nvPr/>
        </p:nvCxnSpPr>
        <p:spPr>
          <a:xfrm>
            <a:off x="2167962" y="922820"/>
            <a:ext cx="0" cy="1012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2002" y="81907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ICP etching</a:t>
            </a: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5176842" y="3643314"/>
            <a:ext cx="1694609" cy="1164828"/>
            <a:chOff x="5349354" y="3920356"/>
            <a:chExt cx="1694609" cy="1164828"/>
          </a:xfrm>
        </p:grpSpPr>
        <p:sp>
          <p:nvSpPr>
            <p:cNvPr id="72" name="사다리꼴 71"/>
            <p:cNvSpPr/>
            <p:nvPr/>
          </p:nvSpPr>
          <p:spPr>
            <a:xfrm>
              <a:off x="5463705" y="3933056"/>
              <a:ext cx="1440160" cy="115212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PR</a:t>
              </a:r>
            </a:p>
            <a:p>
              <a:pPr algn="ctr"/>
              <a:endParaRPr lang="en-US" altLang="ko-KR" dirty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73" name="직각 삼각형 72"/>
            <p:cNvSpPr/>
            <p:nvPr/>
          </p:nvSpPr>
          <p:spPr>
            <a:xfrm>
              <a:off x="6611915" y="3920356"/>
              <a:ext cx="432048" cy="1164828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각 삼각형 73"/>
            <p:cNvSpPr/>
            <p:nvPr/>
          </p:nvSpPr>
          <p:spPr>
            <a:xfrm flipH="1">
              <a:off x="5349354" y="3936231"/>
              <a:ext cx="403349" cy="114698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048806" y="3641346"/>
            <a:ext cx="1694609" cy="1164828"/>
            <a:chOff x="5349354" y="3920356"/>
            <a:chExt cx="1694609" cy="1164828"/>
          </a:xfrm>
        </p:grpSpPr>
        <p:sp>
          <p:nvSpPr>
            <p:cNvPr id="76" name="사다리꼴 75"/>
            <p:cNvSpPr/>
            <p:nvPr/>
          </p:nvSpPr>
          <p:spPr>
            <a:xfrm>
              <a:off x="5463705" y="3933056"/>
              <a:ext cx="1440160" cy="115212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PR</a:t>
              </a:r>
            </a:p>
            <a:p>
              <a:pPr algn="ctr"/>
              <a:endParaRPr lang="en-US" altLang="ko-KR" dirty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80" name="직각 삼각형 79"/>
            <p:cNvSpPr/>
            <p:nvPr/>
          </p:nvSpPr>
          <p:spPr>
            <a:xfrm>
              <a:off x="6611915" y="3920356"/>
              <a:ext cx="432048" cy="1164828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각 삼각형 80"/>
            <p:cNvSpPr/>
            <p:nvPr/>
          </p:nvSpPr>
          <p:spPr>
            <a:xfrm flipH="1">
              <a:off x="5349354" y="3936231"/>
              <a:ext cx="403349" cy="114698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58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90" grpId="0" animBg="1"/>
      <p:bldP spid="101" grpId="0" animBg="1"/>
      <p:bldP spid="102" grpId="0" animBg="1"/>
      <p:bldP spid="122" grpId="0" animBg="1"/>
      <p:bldP spid="16" grpId="0" animBg="1"/>
      <p:bldP spid="144" grpId="0" animBg="1"/>
      <p:bldP spid="146" grpId="0" animBg="1"/>
      <p:bldP spid="148" grpId="0"/>
      <p:bldP spid="149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New IDEA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733793" y="1412776"/>
            <a:ext cx="7301017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DUV LED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2" name="사다리꼴 101"/>
          <p:cNvSpPr/>
          <p:nvPr/>
        </p:nvSpPr>
        <p:spPr>
          <a:xfrm>
            <a:off x="5595020" y="1196752"/>
            <a:ext cx="849187" cy="219198"/>
          </a:xfrm>
          <a:prstGeom prst="trapezoid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PR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cxnSp>
        <p:nvCxnSpPr>
          <p:cNvPr id="103" name="직선 연결선 102"/>
          <p:cNvCxnSpPr>
            <a:stCxn id="101" idx="1"/>
            <a:endCxn id="101" idx="3"/>
          </p:cNvCxnSpPr>
          <p:nvPr/>
        </p:nvCxnSpPr>
        <p:spPr>
          <a:xfrm>
            <a:off x="733793" y="2024844"/>
            <a:ext cx="730101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731412" y="1857307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726699" y="1886600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724318" y="1914090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>
            <a:off x="736323" y="1945138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733942" y="1972628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729229" y="2001921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726848" y="2029411"/>
            <a:ext cx="7301017" cy="150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사다리꼴 121"/>
          <p:cNvSpPr/>
          <p:nvPr/>
        </p:nvSpPr>
        <p:spPr>
          <a:xfrm>
            <a:off x="2466984" y="1196752"/>
            <a:ext cx="849187" cy="217230"/>
          </a:xfrm>
          <a:prstGeom prst="trapezoid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PR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16" name="사다리꼴 15"/>
          <p:cNvSpPr/>
          <p:nvPr/>
        </p:nvSpPr>
        <p:spPr>
          <a:xfrm rot="10800000">
            <a:off x="3316171" y="1395478"/>
            <a:ext cx="2268825" cy="1025410"/>
          </a:xfrm>
          <a:prstGeom prst="trapezoid">
            <a:avLst>
              <a:gd name="adj" fmla="val 448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사다리꼴 143"/>
          <p:cNvSpPr/>
          <p:nvPr/>
        </p:nvSpPr>
        <p:spPr>
          <a:xfrm rot="10800000">
            <a:off x="6444207" y="1407033"/>
            <a:ext cx="2279302" cy="1025410"/>
          </a:xfrm>
          <a:prstGeom prst="trapezoid">
            <a:avLst>
              <a:gd name="adj" fmla="val 448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사다리꼴 145"/>
          <p:cNvSpPr/>
          <p:nvPr/>
        </p:nvSpPr>
        <p:spPr>
          <a:xfrm rot="10800000">
            <a:off x="225882" y="1408888"/>
            <a:ext cx="2237132" cy="1025410"/>
          </a:xfrm>
          <a:prstGeom prst="trapezoid">
            <a:avLst>
              <a:gd name="adj" fmla="val 4198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평행 사변형 2"/>
          <p:cNvSpPr/>
          <p:nvPr/>
        </p:nvSpPr>
        <p:spPr>
          <a:xfrm flipH="1">
            <a:off x="3315788" y="1399388"/>
            <a:ext cx="536132" cy="1024727"/>
          </a:xfrm>
          <a:prstGeom prst="parallelogram">
            <a:avLst>
              <a:gd name="adj" fmla="val 85570"/>
            </a:avLst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평행 사변형 59"/>
          <p:cNvSpPr/>
          <p:nvPr/>
        </p:nvSpPr>
        <p:spPr>
          <a:xfrm flipH="1">
            <a:off x="3373380" y="1396162"/>
            <a:ext cx="560637" cy="1024727"/>
          </a:xfrm>
          <a:prstGeom prst="parallelogram">
            <a:avLst>
              <a:gd name="adj" fmla="val 8557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평행 사변형 60"/>
          <p:cNvSpPr/>
          <p:nvPr/>
        </p:nvSpPr>
        <p:spPr>
          <a:xfrm>
            <a:off x="1976062" y="1392931"/>
            <a:ext cx="504056" cy="1041879"/>
          </a:xfrm>
          <a:prstGeom prst="parallelogram">
            <a:avLst>
              <a:gd name="adj" fmla="val 85570"/>
            </a:avLst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평행 사변형 61"/>
          <p:cNvSpPr/>
          <p:nvPr/>
        </p:nvSpPr>
        <p:spPr>
          <a:xfrm>
            <a:off x="1910404" y="1385842"/>
            <a:ext cx="504056" cy="1041879"/>
          </a:xfrm>
          <a:prstGeom prst="parallelogram">
            <a:avLst>
              <a:gd name="adj" fmla="val 8557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평행 사변형 72"/>
          <p:cNvSpPr/>
          <p:nvPr/>
        </p:nvSpPr>
        <p:spPr>
          <a:xfrm>
            <a:off x="5069706" y="1381521"/>
            <a:ext cx="504056" cy="1041879"/>
          </a:xfrm>
          <a:prstGeom prst="parallelogram">
            <a:avLst>
              <a:gd name="adj" fmla="val 85570"/>
            </a:avLst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평행 사변형 73"/>
          <p:cNvSpPr/>
          <p:nvPr/>
        </p:nvSpPr>
        <p:spPr>
          <a:xfrm>
            <a:off x="5004048" y="1374432"/>
            <a:ext cx="504056" cy="1041879"/>
          </a:xfrm>
          <a:prstGeom prst="parallelogram">
            <a:avLst>
              <a:gd name="adj" fmla="val 8557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평행 사변형 74"/>
          <p:cNvSpPr/>
          <p:nvPr/>
        </p:nvSpPr>
        <p:spPr>
          <a:xfrm flipH="1">
            <a:off x="6444208" y="1416002"/>
            <a:ext cx="536132" cy="1024727"/>
          </a:xfrm>
          <a:prstGeom prst="parallelogram">
            <a:avLst>
              <a:gd name="adj" fmla="val 85570"/>
            </a:avLst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평행 사변형 75"/>
          <p:cNvSpPr/>
          <p:nvPr/>
        </p:nvSpPr>
        <p:spPr>
          <a:xfrm flipH="1">
            <a:off x="6501800" y="1412776"/>
            <a:ext cx="560637" cy="1024727"/>
          </a:xfrm>
          <a:prstGeom prst="parallelogram">
            <a:avLst>
              <a:gd name="adj" fmla="val 8557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사다리꼴 3"/>
          <p:cNvSpPr/>
          <p:nvPr/>
        </p:nvSpPr>
        <p:spPr>
          <a:xfrm>
            <a:off x="1259632" y="3473602"/>
            <a:ext cx="3240360" cy="2520280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직선 연결선 80"/>
          <p:cNvCxnSpPr/>
          <p:nvPr/>
        </p:nvCxnSpPr>
        <p:spPr>
          <a:xfrm>
            <a:off x="1606018" y="4729175"/>
            <a:ext cx="255896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1603637" y="4562320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1598924" y="4591613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1596543" y="4619103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1608548" y="4650151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606167" y="4677641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601454" y="4706934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599073" y="4734424"/>
            <a:ext cx="2558962" cy="136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평행 사변형 114"/>
          <p:cNvSpPr/>
          <p:nvPr/>
        </p:nvSpPr>
        <p:spPr>
          <a:xfrm flipH="1">
            <a:off x="3829596" y="3476828"/>
            <a:ext cx="932827" cy="2517054"/>
          </a:xfrm>
          <a:prstGeom prst="parallelogram">
            <a:avLst>
              <a:gd name="adj" fmla="val 74237"/>
            </a:avLst>
          </a:prstGeom>
          <a:solidFill>
            <a:srgbClr val="FFFF99"/>
          </a:solidFill>
          <a:ln w="3175">
            <a:solidFill>
              <a:schemeClr val="tx1">
                <a:alpha val="19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평행 사변형 116"/>
          <p:cNvSpPr/>
          <p:nvPr/>
        </p:nvSpPr>
        <p:spPr>
          <a:xfrm flipH="1">
            <a:off x="4070787" y="3480173"/>
            <a:ext cx="932827" cy="2517054"/>
          </a:xfrm>
          <a:prstGeom prst="parallelogram">
            <a:avLst>
              <a:gd name="adj" fmla="val 7423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8206" y="3147914"/>
            <a:ext cx="1137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Dielectric layer</a:t>
            </a:r>
            <a:endParaRPr lang="ko-KR" alt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35000" y="3473602"/>
            <a:ext cx="1137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Al reflector layer</a:t>
            </a:r>
            <a:endParaRPr lang="ko-KR" alt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506780" y="460637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타원 118"/>
          <p:cNvSpPr/>
          <p:nvPr/>
        </p:nvSpPr>
        <p:spPr>
          <a:xfrm>
            <a:off x="3659180" y="4725144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타원 119"/>
          <p:cNvSpPr/>
          <p:nvPr/>
        </p:nvSpPr>
        <p:spPr>
          <a:xfrm>
            <a:off x="3090410" y="4560659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타원 120"/>
          <p:cNvSpPr/>
          <p:nvPr/>
        </p:nvSpPr>
        <p:spPr>
          <a:xfrm>
            <a:off x="3242810" y="4679425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타원 122"/>
          <p:cNvSpPr/>
          <p:nvPr/>
        </p:nvSpPr>
        <p:spPr>
          <a:xfrm>
            <a:off x="2714692" y="465313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2426660" y="458112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타원 124"/>
          <p:cNvSpPr/>
          <p:nvPr/>
        </p:nvSpPr>
        <p:spPr>
          <a:xfrm>
            <a:off x="1922604" y="465313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타원 125"/>
          <p:cNvSpPr/>
          <p:nvPr/>
        </p:nvSpPr>
        <p:spPr>
          <a:xfrm>
            <a:off x="2162690" y="465313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타원 126"/>
          <p:cNvSpPr/>
          <p:nvPr/>
        </p:nvSpPr>
        <p:spPr>
          <a:xfrm>
            <a:off x="3890882" y="458112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타원 127"/>
          <p:cNvSpPr/>
          <p:nvPr/>
        </p:nvSpPr>
        <p:spPr>
          <a:xfrm>
            <a:off x="4034898" y="466837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타원 128"/>
          <p:cNvSpPr/>
          <p:nvPr/>
        </p:nvSpPr>
        <p:spPr>
          <a:xfrm>
            <a:off x="1706580" y="458112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2930716" y="4679425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4379620"/>
            <a:ext cx="4074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light is Reflected by</a:t>
            </a:r>
          </a:p>
          <a:p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 reflector</a:t>
            </a:r>
          </a:p>
          <a:p>
            <a:pPr marL="342900" indent="-342900">
              <a:buAutoNum type="arabicPeriod"/>
            </a:pPr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Total Internal reflection between </a:t>
            </a:r>
            <a:b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AlGaN (n=2.5) and dielectric material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L 0.08421 0.00232 L 0.00331 0.23125 " pathEditMode="relative" ptsTypes="AAA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7639 0.00208 L 0.00278 0.2206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110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51852E-6 L 0.03177 -0.02663 L 0.01753 0.23333 " pathEditMode="relative" ptsTypes="AAA">
                                      <p:cBhvr>
                                        <p:cTn id="10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3594 0.07453 L -0.1191 0.22222 " pathEditMode="relative" ptsTypes="AAA">
                                      <p:cBhvr>
                                        <p:cTn id="1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85185E-6 L 0.11909 0.04097 L 0.10572 0.22778 " pathEditMode="relative" ptsTypes="AAA">
                                      <p:cBhvr>
                                        <p:cTn id="1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0764 -0.06319 L -0.00053 -0.18657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932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0316 0.23009 " pathEditMode="relative" ptsTypes="AA">
                                      <p:cBhvr>
                                        <p:cTn id="1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037E-7 L 0.1849 0.05232 L -0.12586 0.21667 " pathEditMode="relative" ptsTypes="AAA">
                                      <p:cBhvr>
                                        <p:cTn id="1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03594 -0.19097 " pathEditMode="relative" ptsTypes="AA">
                                      <p:cBhvr>
                                        <p:cTn id="1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162 L 0.21145 -0.05162 L 0.04062 -0.18842 " pathEditMode="relative" ptsTypes="AAA">
                                      <p:cBhvr>
                                        <p:cTn id="1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15921 0.23982 " pathEditMode="relative" ptsTypes="AA">
                                      <p:cBhvr>
                                        <p:cTn id="1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300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208 L 0.05295 0.24421 " pathEditMode="relative" ptsTypes="AA">
                                      <p:cBhvr>
                                        <p:cTn id="1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0" grpId="0" animBg="1"/>
      <p:bldP spid="61" grpId="0" animBg="1"/>
      <p:bldP spid="62" grpId="0" animBg="1"/>
      <p:bldP spid="73" grpId="0" animBg="1"/>
      <p:bldP spid="74" grpId="0" animBg="1"/>
      <p:bldP spid="75" grpId="0" animBg="1"/>
      <p:bldP spid="76" grpId="0" animBg="1"/>
      <p:bldP spid="4" grpId="0" animBg="1"/>
      <p:bldP spid="115" grpId="0" animBg="1"/>
      <p:bldP spid="117" grpId="0" animBg="1"/>
      <p:bldP spid="5" grpId="0"/>
      <p:bldP spid="118" grpId="0"/>
      <p:bldP spid="15" grpId="0" animBg="1"/>
      <p:bldP spid="15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Input data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6" name="사다리꼴 145"/>
          <p:cNvSpPr/>
          <p:nvPr/>
        </p:nvSpPr>
        <p:spPr>
          <a:xfrm rot="10800000">
            <a:off x="225882" y="1408888"/>
            <a:ext cx="2237132" cy="1025410"/>
          </a:xfrm>
          <a:prstGeom prst="trapezoid">
            <a:avLst>
              <a:gd name="adj" fmla="val 4198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67402" y="3460007"/>
            <a:ext cx="4312596" cy="2849313"/>
            <a:chOff x="267402" y="3162239"/>
            <a:chExt cx="4312596" cy="2849313"/>
          </a:xfrm>
        </p:grpSpPr>
        <p:sp>
          <p:nvSpPr>
            <p:cNvPr id="4" name="사다리꼴 3"/>
            <p:cNvSpPr/>
            <p:nvPr/>
          </p:nvSpPr>
          <p:spPr>
            <a:xfrm>
              <a:off x="267402" y="3487927"/>
              <a:ext cx="3240360" cy="2520280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직선 연결선 80"/>
            <p:cNvCxnSpPr/>
            <p:nvPr/>
          </p:nvCxnSpPr>
          <p:spPr>
            <a:xfrm>
              <a:off x="613788" y="4743500"/>
              <a:ext cx="2558962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611407" y="4576645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606694" y="4605938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604313" y="4633428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16318" y="4664476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613937" y="4691966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609224" y="4721259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606843" y="4748749"/>
              <a:ext cx="2558962" cy="1364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평행 사변형 114"/>
            <p:cNvSpPr/>
            <p:nvPr/>
          </p:nvSpPr>
          <p:spPr>
            <a:xfrm flipH="1">
              <a:off x="2837366" y="3491153"/>
              <a:ext cx="932827" cy="2517054"/>
            </a:xfrm>
            <a:prstGeom prst="parallelogram">
              <a:avLst>
                <a:gd name="adj" fmla="val 74237"/>
              </a:avLst>
            </a:prstGeom>
            <a:solidFill>
              <a:srgbClr val="FFFF99"/>
            </a:solidFill>
            <a:ln w="3175">
              <a:solidFill>
                <a:schemeClr val="tx1">
                  <a:alpha val="19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평행 사변형 116"/>
            <p:cNvSpPr/>
            <p:nvPr/>
          </p:nvSpPr>
          <p:spPr>
            <a:xfrm flipH="1">
              <a:off x="3078557" y="3494498"/>
              <a:ext cx="932827" cy="2517054"/>
            </a:xfrm>
            <a:prstGeom prst="parallelogram">
              <a:avLst>
                <a:gd name="adj" fmla="val 7423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5976" y="3162239"/>
              <a:ext cx="11372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atin typeface="Arial" pitchFamily="34" charset="0"/>
                  <a:cs typeface="Arial" pitchFamily="34" charset="0"/>
                </a:rPr>
                <a:t>Dielectric layer</a:t>
              </a:r>
              <a:endParaRPr lang="ko-KR" alt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442770" y="3487927"/>
              <a:ext cx="1137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atin typeface="Arial" pitchFamily="34" charset="0"/>
                  <a:cs typeface="Arial" pitchFamily="34" charset="0"/>
                </a:rPr>
                <a:t>Al reflector layer</a:t>
              </a:r>
              <a:endParaRPr lang="ko-KR" alt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94603" y="807642"/>
            <a:ext cx="4737437" cy="2556737"/>
            <a:chOff x="194603" y="807642"/>
            <a:chExt cx="4737437" cy="25567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478" y="947470"/>
              <a:ext cx="1893782" cy="21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4603" y="932944"/>
              <a:ext cx="2706314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Polarization (direction)</a:t>
              </a:r>
              <a:b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endPara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TE mode (isotropic)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TM mode (anisotropic)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TE+TM mode (partially isotropic)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endPara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94603" y="807642"/>
              <a:ext cx="4737437" cy="255673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타원 55"/>
          <p:cNvSpPr/>
          <p:nvPr/>
        </p:nvSpPr>
        <p:spPr>
          <a:xfrm>
            <a:off x="2587935" y="495765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5213605" y="829283"/>
            <a:ext cx="3966907" cy="2535096"/>
            <a:chOff x="5213605" y="829283"/>
            <a:chExt cx="3966907" cy="2535096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365" y="1186406"/>
              <a:ext cx="2755803" cy="217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357620" y="954585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2. Light (wavelength) portion</a:t>
              </a:r>
              <a:b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endPara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5213605" y="829283"/>
              <a:ext cx="3456384" cy="2535096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5971915" y="2086010"/>
              <a:ext cx="940853" cy="1082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12768" y="1908692"/>
              <a:ext cx="22677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DUV, UV region</a:t>
              </a:r>
            </a:p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250nm ~ 420nm</a:t>
              </a:r>
              <a:endParaRPr lang="ko-KR" alt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220071" y="3485630"/>
            <a:ext cx="3456385" cy="2141383"/>
            <a:chOff x="5220071" y="3485630"/>
            <a:chExt cx="3456385" cy="2141383"/>
          </a:xfrm>
        </p:grpSpPr>
        <p:sp>
          <p:nvSpPr>
            <p:cNvPr id="66" name="TextBox 65"/>
            <p:cNvSpPr txBox="1"/>
            <p:nvPr/>
          </p:nvSpPr>
          <p:spPr>
            <a:xfrm>
              <a:off x="5220071" y="3500446"/>
              <a:ext cx="34499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Refrective</a:t>
              </a: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index depending on </a:t>
              </a:r>
              <a:r>
                <a:rPr lang="el-GR" altLang="ko-KR" sz="1600" dirty="0" smtClean="0">
                  <a:solidFill>
                    <a:schemeClr val="tx2">
                      <a:lumMod val="75000"/>
                    </a:schemeClr>
                  </a:solidFill>
                  <a:latin typeface="맑은 고딕"/>
                  <a:ea typeface="맑은 고딕"/>
                  <a:cs typeface="Arial" pitchFamily="34" charset="0"/>
                </a:rPr>
                <a:t>λ</a:t>
              </a:r>
              <a: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altLang="ko-KR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endPara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5220072" y="3485630"/>
              <a:ext cx="3456384" cy="2141383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552" y="3860486"/>
              <a:ext cx="3159420" cy="37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816" y="4276517"/>
              <a:ext cx="2440896" cy="1350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타원 71"/>
          <p:cNvSpPr/>
          <p:nvPr/>
        </p:nvSpPr>
        <p:spPr>
          <a:xfrm>
            <a:off x="2939878" y="494116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2195736" y="501317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787750" y="4895449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1475656" y="501317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1115616" y="4869160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827584" y="4941168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1907704" y="5013176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2339752" y="4895449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2795862" y="5085184"/>
            <a:ext cx="47946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26540" y="5733256"/>
            <a:ext cx="391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Tilt angle (</a:t>
            </a:r>
            <a:r>
              <a:rPr lang="el-GR" altLang="ko-K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θ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PR</a:t>
            </a:r>
            <a:b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Transparency of dielectric material </a:t>
            </a:r>
            <a:b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5220073" y="5733256"/>
            <a:ext cx="3456384" cy="64807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1596" y="5949280"/>
            <a:ext cx="52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θ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3302742" y="5949280"/>
            <a:ext cx="14002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각 삼각형 135"/>
          <p:cNvSpPr/>
          <p:nvPr/>
        </p:nvSpPr>
        <p:spPr>
          <a:xfrm rot="16200000" flipV="1">
            <a:off x="6144755" y="5415085"/>
            <a:ext cx="1077609" cy="312662"/>
          </a:xfrm>
          <a:prstGeom prst="rtTriangle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자유형 36"/>
          <p:cNvSpPr/>
          <p:nvPr/>
        </p:nvSpPr>
        <p:spPr>
          <a:xfrm>
            <a:off x="6523360" y="4982555"/>
            <a:ext cx="1238250" cy="1123950"/>
          </a:xfrm>
          <a:custGeom>
            <a:avLst/>
            <a:gdLst>
              <a:gd name="connsiteX0" fmla="*/ 0 w 1238250"/>
              <a:gd name="connsiteY0" fmla="*/ 50800 h 1123950"/>
              <a:gd name="connsiteX1" fmla="*/ 958850 w 1238250"/>
              <a:gd name="connsiteY1" fmla="*/ 0 h 1123950"/>
              <a:gd name="connsiteX2" fmla="*/ 1238250 w 1238250"/>
              <a:gd name="connsiteY2" fmla="*/ 1117600 h 1123950"/>
              <a:gd name="connsiteX3" fmla="*/ 323850 w 1238250"/>
              <a:gd name="connsiteY3" fmla="*/ 1123950 h 1123950"/>
              <a:gd name="connsiteX4" fmla="*/ 0 w 1238250"/>
              <a:gd name="connsiteY4" fmla="*/ 508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123950">
                <a:moveTo>
                  <a:pt x="0" y="50800"/>
                </a:moveTo>
                <a:lnTo>
                  <a:pt x="958850" y="0"/>
                </a:lnTo>
                <a:lnTo>
                  <a:pt x="1238250" y="1117600"/>
                </a:lnTo>
                <a:lnTo>
                  <a:pt x="323850" y="112395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Fortran Code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0" y="1000108"/>
            <a:ext cx="5448069" cy="3744846"/>
            <a:chOff x="0" y="1000108"/>
            <a:chExt cx="5448069" cy="374484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71678"/>
              <a:ext cx="5448069" cy="267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5448069" cy="9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4" name="직선 연결선 63"/>
          <p:cNvCxnSpPr/>
          <p:nvPr/>
        </p:nvCxnSpPr>
        <p:spPr>
          <a:xfrm>
            <a:off x="5710300" y="5041102"/>
            <a:ext cx="1801693" cy="1055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5713758" y="5067678"/>
            <a:ext cx="1801693" cy="1055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평행 사변형 70"/>
          <p:cNvSpPr/>
          <p:nvPr/>
        </p:nvSpPr>
        <p:spPr>
          <a:xfrm flipH="1">
            <a:off x="7277535" y="4159609"/>
            <a:ext cx="656777" cy="1948022"/>
          </a:xfrm>
          <a:prstGeom prst="parallelogram">
            <a:avLst>
              <a:gd name="adj" fmla="val 74237"/>
            </a:avLst>
          </a:prstGeom>
          <a:solidFill>
            <a:srgbClr val="FFFF99"/>
          </a:solidFill>
          <a:ln w="3175">
            <a:solidFill>
              <a:schemeClr val="tx1">
                <a:alpha val="19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평행 사변형 71"/>
          <p:cNvSpPr/>
          <p:nvPr/>
        </p:nvSpPr>
        <p:spPr>
          <a:xfrm flipH="1">
            <a:off x="7447351" y="4162198"/>
            <a:ext cx="656777" cy="1948022"/>
          </a:xfrm>
          <a:prstGeom prst="parallelogram">
            <a:avLst>
              <a:gd name="adj" fmla="val 7423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6508528" y="5032611"/>
            <a:ext cx="47946" cy="45719"/>
          </a:xfrm>
          <a:prstGeom prst="ellipse">
            <a:avLst/>
          </a:prstGeom>
          <a:solidFill>
            <a:srgbClr val="FFFF00"/>
          </a:solidFill>
          <a:ln w="3175">
            <a:noFill/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580112" y="6112731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79" idx="0"/>
          </p:cNvCxnSpPr>
          <p:nvPr/>
        </p:nvCxnSpPr>
        <p:spPr>
          <a:xfrm flipV="1">
            <a:off x="6532501" y="4763629"/>
            <a:ext cx="914850" cy="2689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79" idx="0"/>
          </p:cNvCxnSpPr>
          <p:nvPr/>
        </p:nvCxnSpPr>
        <p:spPr>
          <a:xfrm flipV="1">
            <a:off x="6532501" y="4403589"/>
            <a:ext cx="816061" cy="629022"/>
          </a:xfrm>
          <a:prstGeom prst="straightConnector1">
            <a:avLst/>
          </a:prstGeom>
          <a:ln w="3175">
            <a:solidFill>
              <a:schemeClr val="tx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/>
          <p:nvPr/>
        </p:nvCxnSpPr>
        <p:spPr>
          <a:xfrm flipH="1" flipV="1">
            <a:off x="6700490" y="3971541"/>
            <a:ext cx="648072" cy="43204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79" idx="0"/>
          </p:cNvCxnSpPr>
          <p:nvPr/>
        </p:nvCxnSpPr>
        <p:spPr>
          <a:xfrm flipV="1">
            <a:off x="6532501" y="4965365"/>
            <a:ext cx="979492" cy="672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79" idx="0"/>
          </p:cNvCxnSpPr>
          <p:nvPr/>
        </p:nvCxnSpPr>
        <p:spPr>
          <a:xfrm>
            <a:off x="6532501" y="5032611"/>
            <a:ext cx="1038478" cy="307082"/>
          </a:xfrm>
          <a:prstGeom prst="straightConnector1">
            <a:avLst/>
          </a:prstGeom>
          <a:ln w="3175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/>
          <p:nvPr/>
        </p:nvCxnSpPr>
        <p:spPr>
          <a:xfrm flipH="1">
            <a:off x="7039061" y="5339693"/>
            <a:ext cx="525525" cy="76793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자유형 30"/>
          <p:cNvSpPr/>
          <p:nvPr/>
        </p:nvSpPr>
        <p:spPr>
          <a:xfrm>
            <a:off x="7348562" y="4718100"/>
            <a:ext cx="58242" cy="70794"/>
          </a:xfrm>
          <a:custGeom>
            <a:avLst/>
            <a:gdLst>
              <a:gd name="connsiteX0" fmla="*/ 21432 w 71438"/>
              <a:gd name="connsiteY0" fmla="*/ 90488 h 90488"/>
              <a:gd name="connsiteX1" fmla="*/ 7144 w 71438"/>
              <a:gd name="connsiteY1" fmla="*/ 42863 h 90488"/>
              <a:gd name="connsiteX2" fmla="*/ 4763 w 71438"/>
              <a:gd name="connsiteY2" fmla="*/ 33338 h 90488"/>
              <a:gd name="connsiteX3" fmla="*/ 0 w 71438"/>
              <a:gd name="connsiteY3" fmla="*/ 19050 h 90488"/>
              <a:gd name="connsiteX4" fmla="*/ 16669 w 71438"/>
              <a:gd name="connsiteY4" fmla="*/ 14288 h 90488"/>
              <a:gd name="connsiteX5" fmla="*/ 30957 w 71438"/>
              <a:gd name="connsiteY5" fmla="*/ 9525 h 90488"/>
              <a:gd name="connsiteX6" fmla="*/ 38100 w 71438"/>
              <a:gd name="connsiteY6" fmla="*/ 7144 h 90488"/>
              <a:gd name="connsiteX7" fmla="*/ 66675 w 71438"/>
              <a:gd name="connsiteY7" fmla="*/ 2382 h 90488"/>
              <a:gd name="connsiteX8" fmla="*/ 71438 w 71438"/>
              <a:gd name="connsiteY8" fmla="*/ 0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38" h="90488">
                <a:moveTo>
                  <a:pt x="21432" y="90488"/>
                </a:moveTo>
                <a:cubicBezTo>
                  <a:pt x="12234" y="67496"/>
                  <a:pt x="17361" y="81689"/>
                  <a:pt x="7144" y="42863"/>
                </a:cubicBezTo>
                <a:cubicBezTo>
                  <a:pt x="6311" y="39698"/>
                  <a:pt x="5798" y="36443"/>
                  <a:pt x="4763" y="33338"/>
                </a:cubicBezTo>
                <a:lnTo>
                  <a:pt x="0" y="19050"/>
                </a:lnTo>
                <a:cubicBezTo>
                  <a:pt x="24038" y="11038"/>
                  <a:pt x="-13270" y="23270"/>
                  <a:pt x="16669" y="14288"/>
                </a:cubicBezTo>
                <a:cubicBezTo>
                  <a:pt x="21478" y="12845"/>
                  <a:pt x="26194" y="11113"/>
                  <a:pt x="30957" y="9525"/>
                </a:cubicBezTo>
                <a:cubicBezTo>
                  <a:pt x="33338" y="8731"/>
                  <a:pt x="35610" y="7455"/>
                  <a:pt x="38100" y="7144"/>
                </a:cubicBezTo>
                <a:cubicBezTo>
                  <a:pt x="48086" y="5896"/>
                  <a:pt x="57238" y="5528"/>
                  <a:pt x="66675" y="2382"/>
                </a:cubicBezTo>
                <a:cubicBezTo>
                  <a:pt x="68359" y="1821"/>
                  <a:pt x="69850" y="794"/>
                  <a:pt x="7143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98" name="직선 연결선 97"/>
          <p:cNvCxnSpPr>
            <a:stCxn id="79" idx="4"/>
          </p:cNvCxnSpPr>
          <p:nvPr/>
        </p:nvCxnSpPr>
        <p:spPr>
          <a:xfrm>
            <a:off x="6532501" y="5078330"/>
            <a:ext cx="307751" cy="103440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각 삼각형 33"/>
          <p:cNvSpPr/>
          <p:nvPr/>
        </p:nvSpPr>
        <p:spPr>
          <a:xfrm rot="9869190">
            <a:off x="6568569" y="4898511"/>
            <a:ext cx="904851" cy="189618"/>
          </a:xfrm>
          <a:prstGeom prst="rtTriangle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6510232" y="3899533"/>
            <a:ext cx="27192" cy="221319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7021" y="3809467"/>
            <a:ext cx="5911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count</a:t>
            </a:r>
            <a:endParaRPr lang="ko-KR" altLang="en-US" sz="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87650" y="5921326"/>
            <a:ext cx="72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800" dirty="0" smtClean="0">
                <a:latin typeface="맑은 고딕"/>
                <a:ea typeface="맑은 고딕"/>
                <a:cs typeface="Arial" pitchFamily="34" charset="0"/>
              </a:rPr>
              <a:t>θ</a:t>
            </a:r>
            <a:endParaRPr lang="ko-KR" altLang="en-US" sz="10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직선 화살표 연결선 115"/>
          <p:cNvCxnSpPr/>
          <p:nvPr/>
        </p:nvCxnSpPr>
        <p:spPr>
          <a:xfrm flipV="1">
            <a:off x="6542555" y="4860407"/>
            <a:ext cx="914382" cy="173978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flipV="1">
            <a:off x="6537424" y="4509700"/>
            <a:ext cx="840259" cy="5296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/>
          <p:nvPr/>
        </p:nvCxnSpPr>
        <p:spPr>
          <a:xfrm>
            <a:off x="7447351" y="4860407"/>
            <a:ext cx="195636" cy="37713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/>
          <p:nvPr/>
        </p:nvCxnSpPr>
        <p:spPr>
          <a:xfrm flipV="1">
            <a:off x="7511993" y="4898121"/>
            <a:ext cx="130994" cy="187643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/>
          <p:cNvCxnSpPr/>
          <p:nvPr/>
        </p:nvCxnSpPr>
        <p:spPr>
          <a:xfrm flipH="1">
            <a:off x="6418851" y="5085764"/>
            <a:ext cx="1091031" cy="10081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706883" y="5949860"/>
            <a:ext cx="72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800" dirty="0" smtClean="0">
                <a:latin typeface="맑은 고딕"/>
                <a:ea typeface="맑은 고딕"/>
                <a:cs typeface="Arial" pitchFamily="34" charset="0"/>
              </a:rPr>
              <a:t>θ</a:t>
            </a:r>
            <a:endParaRPr lang="ko-KR" altLang="en-US" sz="10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직선 화살표 연결선 136"/>
          <p:cNvCxnSpPr>
            <a:stCxn id="136" idx="4"/>
            <a:endCxn id="136" idx="1"/>
          </p:cNvCxnSpPr>
          <p:nvPr/>
        </p:nvCxnSpPr>
        <p:spPr>
          <a:xfrm>
            <a:off x="6527229" y="5032612"/>
            <a:ext cx="156331" cy="107760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10939" y="5723662"/>
            <a:ext cx="3654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819660" y="4713849"/>
            <a:ext cx="132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Reflected by Al</a:t>
            </a:r>
            <a:br>
              <a:rPr lang="en-US" altLang="ko-KR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 light is absorbed</a:t>
            </a:r>
            <a:endParaRPr lang="ko-KR" alt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418412" y="1442457"/>
            <a:ext cx="1807973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Choose Polar mode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Choose </a:t>
            </a:r>
            <a:r>
              <a:rPr lang="el-GR" altLang="ko-KR" sz="105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λ</a:t>
            </a: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(250-420)</a:t>
            </a:r>
            <a:endParaRPr lang="en-US" altLang="ko-KR" sz="1050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ko-KR" sz="105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λ</a:t>
            </a: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 portion </a:t>
            </a:r>
            <a:r>
              <a:rPr lang="ko-KR" altLang="en-US" sz="105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적용</a:t>
            </a:r>
            <a:endParaRPr lang="en-US" altLang="ko-KR" sz="1050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Reflective </a:t>
            </a: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index, Critical angle </a:t>
            </a:r>
            <a:r>
              <a:rPr lang="ko-KR" altLang="en-US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계산</a:t>
            </a:r>
            <a:endParaRPr lang="en-US" altLang="ko-KR" sz="1050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Angle </a:t>
            </a:r>
            <a:r>
              <a:rPr lang="ko-KR" altLang="en-US" sz="105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변화시키면서 이에 따른 도착 </a:t>
            </a:r>
            <a:r>
              <a:rPr lang="en-US" altLang="ko-KR" sz="1050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angle checking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050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9" name="직선 연결선 138"/>
          <p:cNvCxnSpPr/>
          <p:nvPr/>
        </p:nvCxnSpPr>
        <p:spPr>
          <a:xfrm>
            <a:off x="5718772" y="2194305"/>
            <a:ext cx="1303456" cy="1055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/>
          <p:cNvCxnSpPr/>
          <p:nvPr/>
        </p:nvCxnSpPr>
        <p:spPr>
          <a:xfrm>
            <a:off x="5718772" y="2226160"/>
            <a:ext cx="1306914" cy="52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평행 사변형 140"/>
          <p:cNvSpPr/>
          <p:nvPr/>
        </p:nvSpPr>
        <p:spPr>
          <a:xfrm flipH="1">
            <a:off x="6787770" y="1312812"/>
            <a:ext cx="656777" cy="1948022"/>
          </a:xfrm>
          <a:prstGeom prst="parallelogram">
            <a:avLst>
              <a:gd name="adj" fmla="val 74237"/>
            </a:avLst>
          </a:prstGeom>
          <a:solidFill>
            <a:srgbClr val="FFFF99"/>
          </a:solidFill>
          <a:ln w="3175">
            <a:solidFill>
              <a:schemeClr val="tx1">
                <a:alpha val="19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평행 사변형 141"/>
          <p:cNvSpPr/>
          <p:nvPr/>
        </p:nvSpPr>
        <p:spPr>
          <a:xfrm flipH="1">
            <a:off x="6957586" y="1315401"/>
            <a:ext cx="656777" cy="1948022"/>
          </a:xfrm>
          <a:prstGeom prst="parallelogram">
            <a:avLst>
              <a:gd name="adj" fmla="val 7423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타원 142"/>
          <p:cNvSpPr/>
          <p:nvPr/>
        </p:nvSpPr>
        <p:spPr>
          <a:xfrm>
            <a:off x="6018763" y="2185814"/>
            <a:ext cx="47946" cy="45719"/>
          </a:xfrm>
          <a:prstGeom prst="ellipse">
            <a:avLst/>
          </a:prstGeom>
          <a:solidFill>
            <a:srgbClr val="FFFF00"/>
          </a:solidFill>
          <a:ln w="3175">
            <a:noFill/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5" name="직선 연결선 144"/>
          <p:cNvCxnSpPr/>
          <p:nvPr/>
        </p:nvCxnSpPr>
        <p:spPr>
          <a:xfrm>
            <a:off x="5580112" y="3265934"/>
            <a:ext cx="208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143" idx="0"/>
          </p:cNvCxnSpPr>
          <p:nvPr/>
        </p:nvCxnSpPr>
        <p:spPr>
          <a:xfrm>
            <a:off x="6042736" y="2185814"/>
            <a:ext cx="1038478" cy="307082"/>
          </a:xfrm>
          <a:prstGeom prst="straightConnector1">
            <a:avLst/>
          </a:prstGeom>
          <a:ln w="3175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/>
          <p:nvPr/>
        </p:nvCxnSpPr>
        <p:spPr>
          <a:xfrm flipH="1">
            <a:off x="6549296" y="2492896"/>
            <a:ext cx="525525" cy="76793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/>
          <p:cNvCxnSpPr/>
          <p:nvPr/>
        </p:nvCxnSpPr>
        <p:spPr>
          <a:xfrm>
            <a:off x="6020467" y="1052736"/>
            <a:ext cx="27192" cy="221319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297885" y="3074529"/>
            <a:ext cx="72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800" dirty="0" smtClean="0">
                <a:latin typeface="맑은 고딕"/>
                <a:ea typeface="맑은 고딕"/>
                <a:cs typeface="Arial" pitchFamily="34" charset="0"/>
              </a:rPr>
              <a:t>θ</a:t>
            </a:r>
            <a:endParaRPr lang="ko-KR" altLang="en-US" sz="10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6052790" y="2013610"/>
            <a:ext cx="914382" cy="173978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화살표 연결선 161"/>
          <p:cNvCxnSpPr/>
          <p:nvPr/>
        </p:nvCxnSpPr>
        <p:spPr>
          <a:xfrm>
            <a:off x="6957586" y="2013610"/>
            <a:ext cx="195636" cy="37713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화살표 연결선 162"/>
          <p:cNvCxnSpPr/>
          <p:nvPr/>
        </p:nvCxnSpPr>
        <p:spPr>
          <a:xfrm flipV="1">
            <a:off x="7022228" y="2051324"/>
            <a:ext cx="130994" cy="187643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/>
          <p:nvPr/>
        </p:nvCxnSpPr>
        <p:spPr>
          <a:xfrm flipH="1">
            <a:off x="5929086" y="2238967"/>
            <a:ext cx="1091031" cy="10081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6721174" y="2876865"/>
            <a:ext cx="3654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5583627" y="1813592"/>
            <a:ext cx="894489" cy="820626"/>
          </a:xfrm>
          <a:prstGeom prst="ellipse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012160" y="3068960"/>
            <a:ext cx="796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맑은 고딕"/>
                <a:ea typeface="맑은 고딕"/>
                <a:cs typeface="Arial" pitchFamily="34" charset="0"/>
              </a:rPr>
              <a:t>180-2</a:t>
            </a:r>
            <a:r>
              <a:rPr lang="el-GR" altLang="ko-KR" sz="800" dirty="0" smtClean="0">
                <a:latin typeface="맑은 고딕"/>
                <a:ea typeface="맑은 고딕"/>
                <a:cs typeface="Arial" pitchFamily="34" charset="0"/>
              </a:rPr>
              <a:t>θ</a:t>
            </a:r>
            <a:r>
              <a:rPr lang="en-US" altLang="ko-KR" sz="800" dirty="0" smtClean="0">
                <a:latin typeface="맑은 고딕"/>
                <a:ea typeface="맑은 고딕"/>
                <a:cs typeface="Arial" pitchFamily="34" charset="0"/>
              </a:rPr>
              <a:t>-</a:t>
            </a:r>
            <a:r>
              <a:rPr lang="az-Cyrl-AZ" altLang="ko-KR" sz="800" dirty="0" smtClean="0">
                <a:latin typeface="맑은 고딕"/>
                <a:ea typeface="맑은 고딕"/>
                <a:cs typeface="Arial" pitchFamily="34" charset="0"/>
              </a:rPr>
              <a:t>ф</a:t>
            </a:r>
            <a:endParaRPr lang="ko-KR" altLang="en-US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9520" y="1570571"/>
            <a:ext cx="1063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 polarization</a:t>
            </a:r>
            <a:endParaRPr lang="ko-KR" altLang="en-US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02801" y="3603202"/>
            <a:ext cx="3956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Reflector</a:t>
            </a:r>
            <a:r>
              <a:rPr lang="ko-KR" altLang="en-US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가 충분히 커서 모든 빛에 영향을 미친다는 가정</a:t>
            </a:r>
            <a:r>
              <a:rPr lang="en-US" altLang="ko-KR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ko-KR" altLang="en-US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648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3432112" cy="55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69" y="571480"/>
            <a:ext cx="1210531" cy="9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37" grpId="0" animBg="1"/>
      <p:bldP spid="71" grpId="0" animBg="1"/>
      <p:bldP spid="72" grpId="0" animBg="1"/>
      <p:bldP spid="79" grpId="0" animBg="1"/>
      <p:bldP spid="31" grpId="0" animBg="1"/>
      <p:bldP spid="34" grpId="0" animBg="1"/>
      <p:bldP spid="40" grpId="0"/>
      <p:bldP spid="41" grpId="0"/>
      <p:bldP spid="135" grpId="0"/>
      <p:bldP spid="56" grpId="0"/>
      <p:bldP spid="138" grpId="0"/>
      <p:bldP spid="141" grpId="0" animBg="1"/>
      <p:bldP spid="142" grpId="0" animBg="1"/>
      <p:bldP spid="143" grpId="0" animBg="1"/>
      <p:bldP spid="159" grpId="0"/>
      <p:bldP spid="168" grpId="0"/>
      <p:bldP spid="89" grpId="0" animBg="1"/>
      <p:bldP spid="170" grpId="0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Results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4" y="1916832"/>
            <a:ext cx="4032448" cy="30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64" y="908720"/>
            <a:ext cx="6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dielectric material  (MgF2, CaF2, SiO2, Si3N4)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PR_tilt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angle : 45 degree, TE+TM polarization)</a:t>
            </a:r>
            <a:endParaRPr lang="ko-KR" alt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1115616" y="2060848"/>
            <a:ext cx="26642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1619672" y="1941712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왼쪽 화살표 6"/>
          <p:cNvSpPr/>
          <p:nvPr/>
        </p:nvSpPr>
        <p:spPr>
          <a:xfrm>
            <a:off x="2123728" y="2420888"/>
            <a:ext cx="936104" cy="360040"/>
          </a:xfrm>
          <a:prstGeom prst="lef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위쪽 화살표 10"/>
          <p:cNvSpPr/>
          <p:nvPr/>
        </p:nvSpPr>
        <p:spPr>
          <a:xfrm>
            <a:off x="2525006" y="3104964"/>
            <a:ext cx="252028" cy="792088"/>
          </a:xfrm>
          <a:prstGeom prst="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위쪽 화살표 72"/>
          <p:cNvSpPr/>
          <p:nvPr/>
        </p:nvSpPr>
        <p:spPr>
          <a:xfrm>
            <a:off x="1547664" y="2420888"/>
            <a:ext cx="252028" cy="1484672"/>
          </a:xfrm>
          <a:prstGeom prst="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90" y="1428736"/>
            <a:ext cx="4026808" cy="3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직선 연결선 74"/>
          <p:cNvCxnSpPr/>
          <p:nvPr/>
        </p:nvCxnSpPr>
        <p:spPr>
          <a:xfrm>
            <a:off x="7066420" y="5329147"/>
            <a:ext cx="1303456" cy="1055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7066420" y="5361002"/>
            <a:ext cx="1306914" cy="52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평행 사변형 76"/>
          <p:cNvSpPr/>
          <p:nvPr/>
        </p:nvSpPr>
        <p:spPr>
          <a:xfrm flipH="1">
            <a:off x="8135418" y="4447654"/>
            <a:ext cx="656777" cy="1948022"/>
          </a:xfrm>
          <a:prstGeom prst="parallelogram">
            <a:avLst>
              <a:gd name="adj" fmla="val 74237"/>
            </a:avLst>
          </a:prstGeom>
          <a:solidFill>
            <a:srgbClr val="FFFF99"/>
          </a:solidFill>
          <a:ln w="3175">
            <a:solidFill>
              <a:schemeClr val="tx1">
                <a:alpha val="19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평행 사변형 77"/>
          <p:cNvSpPr/>
          <p:nvPr/>
        </p:nvSpPr>
        <p:spPr>
          <a:xfrm flipH="1">
            <a:off x="8305234" y="4450243"/>
            <a:ext cx="656777" cy="1948022"/>
          </a:xfrm>
          <a:prstGeom prst="parallelogram">
            <a:avLst>
              <a:gd name="adj" fmla="val 7423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366411" y="5320656"/>
            <a:ext cx="47946" cy="45719"/>
          </a:xfrm>
          <a:prstGeom prst="ellipse">
            <a:avLst/>
          </a:prstGeom>
          <a:solidFill>
            <a:srgbClr val="FFFF00"/>
          </a:solidFill>
          <a:ln w="3175">
            <a:noFill/>
          </a:ln>
          <a:effectLst>
            <a:glow rad="762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직선 연결선 80"/>
          <p:cNvCxnSpPr/>
          <p:nvPr/>
        </p:nvCxnSpPr>
        <p:spPr>
          <a:xfrm>
            <a:off x="6927760" y="6400776"/>
            <a:ext cx="208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80" idx="0"/>
          </p:cNvCxnSpPr>
          <p:nvPr/>
        </p:nvCxnSpPr>
        <p:spPr>
          <a:xfrm>
            <a:off x="7390384" y="5320656"/>
            <a:ext cx="1038478" cy="307082"/>
          </a:xfrm>
          <a:prstGeom prst="straightConnector1">
            <a:avLst/>
          </a:prstGeom>
          <a:ln w="3175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 flipH="1">
            <a:off x="7896944" y="5627738"/>
            <a:ext cx="525525" cy="76793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7366411" y="4509120"/>
            <a:ext cx="28896" cy="18916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645533" y="6209371"/>
            <a:ext cx="72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800" dirty="0" smtClean="0">
                <a:latin typeface="맑은 고딕"/>
                <a:ea typeface="맑은 고딕"/>
                <a:cs typeface="Arial" pitchFamily="34" charset="0"/>
              </a:rPr>
              <a:t>θ</a:t>
            </a:r>
            <a:endParaRPr lang="ko-KR" altLang="en-US" sz="10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직선 화살표 연결선 86"/>
          <p:cNvCxnSpPr/>
          <p:nvPr/>
        </p:nvCxnSpPr>
        <p:spPr>
          <a:xfrm flipV="1">
            <a:off x="7400438" y="5148452"/>
            <a:ext cx="914382" cy="173978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>
            <a:off x="8305234" y="5148452"/>
            <a:ext cx="195636" cy="37713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/>
          <p:nvPr/>
        </p:nvCxnSpPr>
        <p:spPr>
          <a:xfrm flipV="1">
            <a:off x="8369876" y="5186166"/>
            <a:ext cx="130994" cy="187643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/>
          <p:nvPr/>
        </p:nvCxnSpPr>
        <p:spPr>
          <a:xfrm flipH="1">
            <a:off x="7276734" y="5373809"/>
            <a:ext cx="1091031" cy="10081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068822" y="6011707"/>
            <a:ext cx="3654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59808" y="6203802"/>
            <a:ext cx="796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맑은 고딕"/>
                <a:ea typeface="맑은 고딕"/>
                <a:cs typeface="Arial" pitchFamily="34" charset="0"/>
              </a:rPr>
              <a:t>180-2</a:t>
            </a:r>
            <a:r>
              <a:rPr lang="el-GR" altLang="ko-KR" sz="800" dirty="0" smtClean="0">
                <a:latin typeface="맑은 고딕"/>
                <a:ea typeface="맑은 고딕"/>
                <a:cs typeface="Arial" pitchFamily="34" charset="0"/>
              </a:rPr>
              <a:t>θ</a:t>
            </a:r>
            <a:r>
              <a:rPr lang="en-US" altLang="ko-KR" sz="800" dirty="0" smtClean="0">
                <a:latin typeface="맑은 고딕"/>
                <a:ea typeface="맑은 고딕"/>
                <a:cs typeface="Arial" pitchFamily="34" charset="0"/>
              </a:rPr>
              <a:t>-</a:t>
            </a:r>
            <a:r>
              <a:rPr lang="az-Cyrl-AZ" altLang="ko-KR" sz="800" dirty="0" smtClean="0">
                <a:latin typeface="맑은 고딕"/>
                <a:ea typeface="맑은 고딕"/>
                <a:cs typeface="Arial" pitchFamily="34" charset="0"/>
              </a:rPr>
              <a:t>ф</a:t>
            </a:r>
            <a:endParaRPr lang="ko-KR" altLang="en-US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07168" y="4705413"/>
            <a:ext cx="106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TE+TM polarization</a:t>
            </a:r>
            <a:endParaRPr lang="ko-KR" altLang="en-US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눈물 방울 13"/>
          <p:cNvSpPr/>
          <p:nvPr/>
        </p:nvSpPr>
        <p:spPr>
          <a:xfrm rot="10800000">
            <a:off x="7382595" y="4981752"/>
            <a:ext cx="360040" cy="347395"/>
          </a:xfrm>
          <a:prstGeom prst="teardrop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눈물 방울 99"/>
          <p:cNvSpPr/>
          <p:nvPr/>
        </p:nvSpPr>
        <p:spPr>
          <a:xfrm rot="16200000">
            <a:off x="7357746" y="5322402"/>
            <a:ext cx="360040" cy="347395"/>
          </a:xfrm>
          <a:prstGeom prst="teardrop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눈물 방울 100"/>
          <p:cNvSpPr/>
          <p:nvPr/>
        </p:nvSpPr>
        <p:spPr>
          <a:xfrm>
            <a:off x="7020272" y="5339308"/>
            <a:ext cx="360040" cy="347395"/>
          </a:xfrm>
          <a:prstGeom prst="teardrop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눈물 방울 101"/>
          <p:cNvSpPr/>
          <p:nvPr/>
        </p:nvSpPr>
        <p:spPr>
          <a:xfrm rot="5400000">
            <a:off x="7026594" y="4972827"/>
            <a:ext cx="360040" cy="347395"/>
          </a:xfrm>
          <a:prstGeom prst="teardrop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236788" y="4077072"/>
            <a:ext cx="2882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528" y="5034519"/>
            <a:ext cx="4177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Efficiency (light output / light input)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MgF2 : 81.68%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CaF2 : 79.80%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SiO2 :  76.99%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Si3N4 : 75.02%</a:t>
            </a:r>
            <a:endParaRPr lang="ko-KR" alt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1714488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Narrow range</a:t>
            </a:r>
            <a:endParaRPr lang="ko-KR" altLang="en-US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73" grpId="0" animBg="1"/>
      <p:bldP spid="15" grpId="0" animBg="1"/>
      <p:bldP spid="103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Results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64" y="908720"/>
            <a:ext cx="6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Change </a:t>
            </a:r>
            <a:r>
              <a:rPr lang="en-US" altLang="ko-K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PR_tilt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angle </a:t>
            </a:r>
            <a:r>
              <a:rPr lang="el-GR" altLang="ko-KR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θ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(20, 40, 60, 80 degree)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(dielectric : MgF2, TE+TM polarization)</a:t>
            </a:r>
            <a:endParaRPr lang="ko-KR" alt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286380" y="2428868"/>
            <a:ext cx="3115398" cy="2472828"/>
            <a:chOff x="5705074" y="2988563"/>
            <a:chExt cx="2403468" cy="1977161"/>
          </a:xfrm>
        </p:grpSpPr>
        <p:cxnSp>
          <p:nvCxnSpPr>
            <p:cNvPr id="75" name="직선 연결선 74"/>
            <p:cNvCxnSpPr/>
            <p:nvPr/>
          </p:nvCxnSpPr>
          <p:spPr>
            <a:xfrm>
              <a:off x="6164326" y="3870056"/>
              <a:ext cx="1303456" cy="1055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164326" y="3901911"/>
              <a:ext cx="1306914" cy="528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평행 사변형 76"/>
            <p:cNvSpPr/>
            <p:nvPr/>
          </p:nvSpPr>
          <p:spPr>
            <a:xfrm flipH="1">
              <a:off x="7233324" y="2988563"/>
              <a:ext cx="656777" cy="1948022"/>
            </a:xfrm>
            <a:prstGeom prst="parallelogram">
              <a:avLst>
                <a:gd name="adj" fmla="val 74237"/>
              </a:avLst>
            </a:prstGeom>
            <a:solidFill>
              <a:srgbClr val="FFFF99"/>
            </a:solidFill>
            <a:ln w="3175">
              <a:solidFill>
                <a:schemeClr val="tx1">
                  <a:alpha val="19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평행 사변형 77"/>
            <p:cNvSpPr/>
            <p:nvPr/>
          </p:nvSpPr>
          <p:spPr>
            <a:xfrm flipH="1">
              <a:off x="7403140" y="2991152"/>
              <a:ext cx="656777" cy="1948022"/>
            </a:xfrm>
            <a:prstGeom prst="parallelogram">
              <a:avLst>
                <a:gd name="adj" fmla="val 7423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>
              <a:off x="6464317" y="3861565"/>
              <a:ext cx="47946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  <a:effectLst>
              <a:glow rad="76200">
                <a:srgbClr val="FFFF00"/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직선 연결선 80"/>
            <p:cNvCxnSpPr/>
            <p:nvPr/>
          </p:nvCxnSpPr>
          <p:spPr>
            <a:xfrm>
              <a:off x="6025666" y="4941685"/>
              <a:ext cx="20828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>
              <a:stCxn id="80" idx="0"/>
            </p:cNvCxnSpPr>
            <p:nvPr/>
          </p:nvCxnSpPr>
          <p:spPr>
            <a:xfrm>
              <a:off x="6488290" y="3861565"/>
              <a:ext cx="1038478" cy="3070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/>
            <p:nvPr/>
          </p:nvCxnSpPr>
          <p:spPr>
            <a:xfrm flipH="1">
              <a:off x="6994850" y="4168647"/>
              <a:ext cx="525525" cy="76793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6464317" y="3050029"/>
              <a:ext cx="28896" cy="189165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743439" y="4750280"/>
              <a:ext cx="720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800" dirty="0" smtClean="0">
                  <a:latin typeface="맑은 고딕"/>
                  <a:ea typeface="맑은 고딕"/>
                  <a:cs typeface="Arial" pitchFamily="34" charset="0"/>
                </a:rPr>
                <a:t>θ</a:t>
              </a:r>
              <a:endParaRPr lang="ko-KR" altLang="en-US" sz="105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직선 화살표 연결선 86"/>
            <p:cNvCxnSpPr/>
            <p:nvPr/>
          </p:nvCxnSpPr>
          <p:spPr>
            <a:xfrm flipV="1">
              <a:off x="6498344" y="3689361"/>
              <a:ext cx="914382" cy="17397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7403140" y="3689361"/>
              <a:ext cx="195636" cy="377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V="1">
              <a:off x="7467782" y="3727075"/>
              <a:ext cx="130994" cy="18764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 flipH="1">
              <a:off x="6374640" y="3914718"/>
              <a:ext cx="1091031" cy="100811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166728" y="4552616"/>
              <a:ext cx="36545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TIR</a:t>
              </a:r>
              <a:endPara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457714" y="4744711"/>
              <a:ext cx="7967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>
                  <a:latin typeface="맑은 고딕"/>
                  <a:ea typeface="맑은 고딕"/>
                  <a:cs typeface="Arial" pitchFamily="34" charset="0"/>
                </a:rPr>
                <a:t>180-2</a:t>
              </a:r>
              <a:r>
                <a:rPr lang="el-GR" altLang="ko-KR" sz="800" dirty="0" smtClean="0">
                  <a:latin typeface="맑은 고딕"/>
                  <a:ea typeface="맑은 고딕"/>
                  <a:cs typeface="Arial" pitchFamily="34" charset="0"/>
                </a:rPr>
                <a:t>θ</a:t>
              </a:r>
              <a:r>
                <a:rPr lang="en-US" altLang="ko-KR" sz="800" dirty="0" smtClean="0">
                  <a:latin typeface="맑은 고딕"/>
                  <a:ea typeface="맑은 고딕"/>
                  <a:cs typeface="Arial" pitchFamily="34" charset="0"/>
                </a:rPr>
                <a:t>-</a:t>
              </a:r>
              <a:r>
                <a:rPr lang="az-Cyrl-AZ" altLang="ko-KR" sz="800" dirty="0" smtClean="0">
                  <a:latin typeface="맑은 고딕"/>
                  <a:ea typeface="맑은 고딕"/>
                  <a:cs typeface="Arial" pitchFamily="34" charset="0"/>
                </a:rPr>
                <a:t>ф</a:t>
              </a:r>
              <a:endParaRPr lang="ko-KR" altLang="en-US" sz="105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05074" y="3246322"/>
              <a:ext cx="1063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TE+TM polarization</a:t>
              </a:r>
              <a:endPara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눈물 방울 13"/>
            <p:cNvSpPr/>
            <p:nvPr/>
          </p:nvSpPr>
          <p:spPr>
            <a:xfrm rot="10800000">
              <a:off x="6480501" y="3522661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눈물 방울 99"/>
            <p:cNvSpPr/>
            <p:nvPr/>
          </p:nvSpPr>
          <p:spPr>
            <a:xfrm rot="16200000">
              <a:off x="6455652" y="3863311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눈물 방울 100"/>
            <p:cNvSpPr/>
            <p:nvPr/>
          </p:nvSpPr>
          <p:spPr>
            <a:xfrm>
              <a:off x="6118178" y="3880217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눈물 방울 101"/>
            <p:cNvSpPr/>
            <p:nvPr/>
          </p:nvSpPr>
          <p:spPr>
            <a:xfrm rot="5400000">
              <a:off x="6124500" y="3513736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5009293" cy="356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7271" y="5500702"/>
            <a:ext cx="536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tilt angle decreases,</a:t>
            </a:r>
          </a:p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Efficiency increases due to high percent of TIR</a:t>
            </a:r>
          </a:p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But not good at low angle emission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143512"/>
            <a:ext cx="4177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Efficiency (light output / light input)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degree : 93.99%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 degree : 89.77%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 degree : 72.17%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 degree : 49.80%</a:t>
            </a:r>
            <a:endParaRPr lang="ko-KR" alt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715272" y="4429132"/>
            <a:ext cx="642942" cy="6429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원형 화살표 34"/>
          <p:cNvSpPr/>
          <p:nvPr/>
        </p:nvSpPr>
        <p:spPr>
          <a:xfrm rot="7597228">
            <a:off x="1499690" y="2770858"/>
            <a:ext cx="1500198" cy="1643074"/>
          </a:xfrm>
          <a:prstGeom prst="circularArrow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1" grpId="0"/>
      <p:bldP spid="33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Results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64" y="908720"/>
            <a:ext cx="6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Change Polarization mode (TE, TM, TE+TM mode)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(dielectric : MgF2, </a:t>
            </a:r>
            <a:r>
              <a:rPr lang="en-US" altLang="ko-K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PR_tilt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angle: 45 degree)</a:t>
            </a:r>
            <a:endParaRPr lang="ko-KR" alt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286388"/>
            <a:ext cx="536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some angle, light decreases</a:t>
            </a:r>
          </a:p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TE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TM , more lights are reflected</a:t>
            </a:r>
            <a:endParaRPr lang="ko-KR" alt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4460541" cy="362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5286380" y="2285992"/>
            <a:ext cx="3115398" cy="2472828"/>
            <a:chOff x="5705074" y="2988563"/>
            <a:chExt cx="2403468" cy="1977161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6164326" y="3870056"/>
              <a:ext cx="1303456" cy="1055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6164326" y="3901911"/>
              <a:ext cx="1306914" cy="528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평행 사변형 11"/>
            <p:cNvSpPr/>
            <p:nvPr/>
          </p:nvSpPr>
          <p:spPr>
            <a:xfrm flipH="1">
              <a:off x="7233324" y="2988563"/>
              <a:ext cx="656777" cy="1948022"/>
            </a:xfrm>
            <a:prstGeom prst="parallelogram">
              <a:avLst>
                <a:gd name="adj" fmla="val 74237"/>
              </a:avLst>
            </a:prstGeom>
            <a:solidFill>
              <a:srgbClr val="FFFF99"/>
            </a:solidFill>
            <a:ln w="3175">
              <a:solidFill>
                <a:schemeClr val="tx1">
                  <a:alpha val="19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평행 사변형 12"/>
            <p:cNvSpPr/>
            <p:nvPr/>
          </p:nvSpPr>
          <p:spPr>
            <a:xfrm flipH="1">
              <a:off x="7403140" y="2991152"/>
              <a:ext cx="656777" cy="1948022"/>
            </a:xfrm>
            <a:prstGeom prst="parallelogram">
              <a:avLst>
                <a:gd name="adj" fmla="val 7423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6464317" y="3861565"/>
              <a:ext cx="47946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  <a:effectLst>
              <a:glow rad="76200">
                <a:srgbClr val="FFFF00"/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6025666" y="4941685"/>
              <a:ext cx="20828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14" idx="0"/>
            </p:cNvCxnSpPr>
            <p:nvPr/>
          </p:nvCxnSpPr>
          <p:spPr>
            <a:xfrm>
              <a:off x="6488290" y="3861565"/>
              <a:ext cx="1038478" cy="3070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H="1">
              <a:off x="6994850" y="4168647"/>
              <a:ext cx="525525" cy="76793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464317" y="3050029"/>
              <a:ext cx="28896" cy="189165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43439" y="4750280"/>
              <a:ext cx="720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800" dirty="0" smtClean="0">
                  <a:latin typeface="맑은 고딕"/>
                  <a:ea typeface="맑은 고딕"/>
                  <a:cs typeface="Arial" pitchFamily="34" charset="0"/>
                </a:rPr>
                <a:t>θ</a:t>
              </a:r>
              <a:endParaRPr lang="ko-KR" altLang="en-US" sz="105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flipV="1">
              <a:off x="6498344" y="3689361"/>
              <a:ext cx="914382" cy="17397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7403140" y="3689361"/>
              <a:ext cx="195636" cy="377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flipV="1">
              <a:off x="7467782" y="3727075"/>
              <a:ext cx="130994" cy="18764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6374640" y="3914718"/>
              <a:ext cx="1091031" cy="100811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66728" y="4552616"/>
              <a:ext cx="36545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TIR</a:t>
              </a:r>
              <a:endPara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7714" y="4744711"/>
              <a:ext cx="7967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>
                  <a:latin typeface="맑은 고딕"/>
                  <a:ea typeface="맑은 고딕"/>
                  <a:cs typeface="Arial" pitchFamily="34" charset="0"/>
                </a:rPr>
                <a:t>180-2</a:t>
              </a:r>
              <a:r>
                <a:rPr lang="el-GR" altLang="ko-KR" sz="800" dirty="0" smtClean="0">
                  <a:latin typeface="맑은 고딕"/>
                  <a:ea typeface="맑은 고딕"/>
                  <a:cs typeface="Arial" pitchFamily="34" charset="0"/>
                </a:rPr>
                <a:t>θ</a:t>
              </a:r>
              <a:r>
                <a:rPr lang="en-US" altLang="ko-KR" sz="800" dirty="0" smtClean="0">
                  <a:latin typeface="맑은 고딕"/>
                  <a:ea typeface="맑은 고딕"/>
                  <a:cs typeface="Arial" pitchFamily="34" charset="0"/>
                </a:rPr>
                <a:t>-</a:t>
              </a:r>
              <a:r>
                <a:rPr lang="az-Cyrl-AZ" altLang="ko-KR" sz="800" dirty="0" smtClean="0">
                  <a:latin typeface="맑은 고딕"/>
                  <a:ea typeface="맑은 고딕"/>
                  <a:cs typeface="Arial" pitchFamily="34" charset="0"/>
                </a:rPr>
                <a:t>ф</a:t>
              </a:r>
              <a:endParaRPr lang="ko-KR" altLang="en-US" sz="105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05074" y="3246322"/>
              <a:ext cx="1063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TE+TM polarization</a:t>
              </a:r>
              <a:endPara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눈물 방울 26"/>
            <p:cNvSpPr/>
            <p:nvPr/>
          </p:nvSpPr>
          <p:spPr>
            <a:xfrm rot="10800000">
              <a:off x="6480501" y="3522661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눈물 방울 27"/>
            <p:cNvSpPr/>
            <p:nvPr/>
          </p:nvSpPr>
          <p:spPr>
            <a:xfrm rot="16200000">
              <a:off x="6455652" y="3863311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눈물 방울 28"/>
            <p:cNvSpPr/>
            <p:nvPr/>
          </p:nvSpPr>
          <p:spPr>
            <a:xfrm>
              <a:off x="6118178" y="3880217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눈물 방울 29"/>
            <p:cNvSpPr/>
            <p:nvPr/>
          </p:nvSpPr>
          <p:spPr>
            <a:xfrm rot="5400000">
              <a:off x="6124500" y="3513736"/>
              <a:ext cx="360040" cy="347395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v"/>
              </a:pPr>
              <a:endParaRPr lang="ko-KR" altLang="en-US" sz="28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5720" y="5143512"/>
            <a:ext cx="41770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Efficiency (light output / light input)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 : 83.20%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TM : 90.70%</a:t>
            </a:r>
          </a:p>
          <a:p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TE/TM : 87.10%</a:t>
            </a:r>
            <a:endParaRPr lang="ko-KR" alt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https://www.ntt-review.jp/archive_html/201008/images/sf2_fig0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75" y="785794"/>
            <a:ext cx="2392225" cy="12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224730" y="2008993"/>
            <a:ext cx="56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endParaRPr lang="ko-KR" altLang="en-US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38710" y="2000240"/>
            <a:ext cx="56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TM</a:t>
            </a:r>
            <a:endParaRPr lang="ko-KR" altLang="en-US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1" grpId="0"/>
      <p:bldP spid="33" grpId="1"/>
      <p:bldP spid="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539552" y="44624"/>
            <a:ext cx="7488832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0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Conclusion &amp; discussion</a:t>
            </a:r>
            <a:endParaRPr lang="ko-KR" altLang="en-US" sz="40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5" name="오른쪽 화살표 104"/>
          <p:cNvSpPr/>
          <p:nvPr/>
        </p:nvSpPr>
        <p:spPr>
          <a:xfrm>
            <a:off x="10445" y="548680"/>
            <a:ext cx="8316416" cy="2589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0" y="6455570"/>
            <a:ext cx="9144000" cy="4029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endParaRPr lang="ko-KR" alt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45" y="6455570"/>
            <a:ext cx="5780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AMSE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318 </a:t>
            </a:r>
            <a:r>
              <a:rPr lang="ko-KR" altLang="en-US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재료수치해석 </a:t>
            </a:r>
            <a:r>
              <a:rPr lang="en-US" altLang="ko-KR" b="1" i="1" cap="all" baseline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(Numerical methods)</a:t>
            </a:r>
            <a:endParaRPr lang="ko-KR" altLang="en-US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164305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IDEA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를 이용한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bottom emission experiment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는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가능성이 있어 보인다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Dielectric material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로는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MgF2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를 쓰는 것이 좋다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PR_Tilt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angle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은 최대한 작으면 좋음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viscosity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가 작은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을 이용하여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Lithography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를 해야 함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93530"/>
            <a:ext cx="2673947" cy="24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0364" y="3793530"/>
            <a:ext cx="57150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Al composition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증가할 때 마다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Intensity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변화 고려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Fresnel reflection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defect, dislocation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에 의한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recombination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Theta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값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파장 값 더 자세히 나누어야 함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모든 빛은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reflector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와 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한다는 가정을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고쳐야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함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Dielectric, reflector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에 의한 흡수율 고려</a:t>
            </a:r>
            <a:endParaRPr lang="en-US" altLang="ko-K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07154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ko-KR" alt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28612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more detail simulation…</a:t>
            </a:r>
            <a:endParaRPr lang="ko-KR" alt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50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 smtClean="0">
                <a:latin typeface="+mn-lt"/>
              </a:rPr>
              <a:t>Fe-M-C 3</a:t>
            </a:r>
            <a:r>
              <a:rPr lang="ko-KR" altLang="en-US" sz="1600" dirty="0" err="1" smtClean="0">
                <a:latin typeface="+mn-lt"/>
              </a:rPr>
              <a:t>원계에서</a:t>
            </a:r>
            <a:r>
              <a:rPr lang="ko-KR" altLang="en-US" sz="1600" dirty="0" smtClean="0">
                <a:latin typeface="+mn-lt"/>
              </a:rPr>
              <a:t> 용질 </a:t>
            </a:r>
            <a:r>
              <a:rPr lang="en-US" altLang="ko-KR" sz="1600" dirty="0" smtClean="0">
                <a:latin typeface="+mn-lt"/>
              </a:rPr>
              <a:t>C </a:t>
            </a:r>
            <a:r>
              <a:rPr lang="ko-KR" altLang="en-US" sz="1600" dirty="0" smtClean="0">
                <a:latin typeface="+mn-lt"/>
              </a:rPr>
              <a:t>와 </a:t>
            </a:r>
            <a:r>
              <a:rPr lang="en-US" altLang="ko-KR" sz="1600" dirty="0" smtClean="0">
                <a:latin typeface="+mn-lt"/>
              </a:rPr>
              <a:t>M </a:t>
            </a:r>
            <a:r>
              <a:rPr lang="ko-KR" altLang="en-US" sz="1600" dirty="0" smtClean="0">
                <a:latin typeface="+mn-lt"/>
              </a:rPr>
              <a:t>의 확산 유속 </a:t>
            </a:r>
            <a:r>
              <a:rPr lang="en-US" altLang="ko-KR" sz="1600" dirty="0" smtClean="0">
                <a:latin typeface="+mn-lt"/>
              </a:rPr>
              <a:t>J</a:t>
            </a:r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600" dirty="0" smtClean="0">
              <a:latin typeface="+mn-lt"/>
            </a:endParaRPr>
          </a:p>
          <a:p>
            <a:pPr marL="0" indent="0">
              <a:buNone/>
            </a:pPr>
            <a:r>
              <a:rPr lang="en-US" altLang="ko-KR" sz="1600" dirty="0" err="1" smtClean="0">
                <a:latin typeface="+mn-lt"/>
              </a:rPr>
              <a:t>Fcc</a:t>
            </a:r>
            <a:r>
              <a:rPr lang="en-US" altLang="ko-KR" sz="1600" dirty="0" smtClean="0">
                <a:latin typeface="+mn-lt"/>
              </a:rPr>
              <a:t> Fe-M-C </a:t>
            </a:r>
            <a:r>
              <a:rPr lang="ko-KR" altLang="en-US" sz="1600" dirty="0" err="1" smtClean="0">
                <a:latin typeface="+mn-lt"/>
              </a:rPr>
              <a:t>침입형</a:t>
            </a:r>
            <a:r>
              <a:rPr lang="ko-KR" altLang="en-US" sz="1600" dirty="0" smtClean="0">
                <a:latin typeface="+mn-lt"/>
              </a:rPr>
              <a:t> 고용상은 </a:t>
            </a:r>
            <a:r>
              <a:rPr lang="en-US" altLang="ko-KR" sz="1600" dirty="0" smtClean="0">
                <a:latin typeface="+mn-lt"/>
              </a:rPr>
              <a:t>(</a:t>
            </a:r>
            <a:r>
              <a:rPr lang="en-US" altLang="ko-KR" sz="1600" dirty="0" err="1" smtClean="0">
                <a:latin typeface="+mn-lt"/>
              </a:rPr>
              <a:t>Fe,M</a:t>
            </a:r>
            <a:r>
              <a:rPr lang="en-US" altLang="ko-KR" sz="1600" dirty="0" smtClean="0">
                <a:latin typeface="+mn-lt"/>
              </a:rPr>
              <a:t>)</a:t>
            </a:r>
            <a:r>
              <a:rPr lang="en-US" altLang="ko-KR" sz="1600" baseline="-25000" dirty="0" smtClean="0">
                <a:latin typeface="+mn-lt"/>
              </a:rPr>
              <a:t>1</a:t>
            </a:r>
            <a:r>
              <a:rPr lang="en-US" altLang="ko-KR" sz="1600" dirty="0" smtClean="0">
                <a:latin typeface="+mn-lt"/>
              </a:rPr>
              <a:t>(</a:t>
            </a:r>
            <a:r>
              <a:rPr lang="en-US" altLang="ko-KR" sz="1600" dirty="0" err="1" smtClean="0">
                <a:latin typeface="+mn-lt"/>
              </a:rPr>
              <a:t>Va,C</a:t>
            </a:r>
            <a:r>
              <a:rPr lang="en-US" altLang="ko-KR" sz="1600" dirty="0" smtClean="0">
                <a:latin typeface="+mn-lt"/>
              </a:rPr>
              <a:t>)</a:t>
            </a:r>
            <a:r>
              <a:rPr lang="en-US" altLang="ko-KR" sz="1600" baseline="-25000" dirty="0" smtClean="0">
                <a:latin typeface="+mn-lt"/>
              </a:rPr>
              <a:t>1</a:t>
            </a:r>
            <a:r>
              <a:rPr lang="en-US" altLang="ko-KR" sz="1600" dirty="0" smtClean="0">
                <a:latin typeface="+mn-lt"/>
              </a:rPr>
              <a:t> </a:t>
            </a:r>
            <a:r>
              <a:rPr lang="ko-KR" altLang="en-US" sz="1600" dirty="0" smtClean="0">
                <a:latin typeface="+mn-lt"/>
              </a:rPr>
              <a:t>의 </a:t>
            </a:r>
            <a:r>
              <a:rPr lang="en-US" altLang="ko-KR" sz="1600" dirty="0" smtClean="0">
                <a:latin typeface="+mn-lt"/>
              </a:rPr>
              <a:t>formula unit </a:t>
            </a:r>
            <a:r>
              <a:rPr lang="ko-KR" altLang="en-US" sz="1600" dirty="0" smtClean="0">
                <a:latin typeface="+mn-lt"/>
              </a:rPr>
              <a:t>을 이용</a:t>
            </a:r>
            <a:r>
              <a:rPr lang="en-US" altLang="ko-KR" sz="1600" dirty="0" smtClean="0">
                <a:latin typeface="+mn-lt"/>
              </a:rPr>
              <a:t>,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+mn-lt"/>
              </a:rPr>
              <a:t>1 mol of formula unit </a:t>
            </a:r>
            <a:r>
              <a:rPr lang="ko-KR" altLang="en-US" sz="1600" dirty="0" smtClean="0">
                <a:latin typeface="+mn-lt"/>
              </a:rPr>
              <a:t>당 </a:t>
            </a:r>
            <a:r>
              <a:rPr lang="en-US" altLang="ko-KR" sz="1600" dirty="0" smtClean="0">
                <a:latin typeface="+mn-lt"/>
              </a:rPr>
              <a:t>Gibbs free energy </a:t>
            </a:r>
            <a:r>
              <a:rPr lang="ko-KR" altLang="en-US" sz="1600" dirty="0" smtClean="0">
                <a:latin typeface="+mn-lt"/>
              </a:rPr>
              <a:t>를 다음과 같이 표현한다</a:t>
            </a:r>
            <a:r>
              <a:rPr lang="en-US" altLang="ko-KR" sz="1600" dirty="0" smtClean="0">
                <a:latin typeface="+mn-lt"/>
              </a:rPr>
              <a:t>.</a:t>
            </a: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en-US" altLang="ko-KR" sz="1400" dirty="0" smtClean="0">
              <a:latin typeface="+mn-lt"/>
            </a:endParaRPr>
          </a:p>
          <a:p>
            <a:endParaRPr lang="ko-KR" altLang="en-US" sz="1400" dirty="0">
              <a:latin typeface="+mn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06945"/>
              </p:ext>
            </p:extLst>
          </p:nvPr>
        </p:nvGraphicFramePr>
        <p:xfrm>
          <a:off x="395536" y="4437112"/>
          <a:ext cx="6037263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수식" r:id="rId3" imgW="3835080" imgH="990360" progId="Equation.3">
                  <p:embed/>
                </p:oleObj>
              </mc:Choice>
              <mc:Fallback>
                <p:oleObj name="수식" r:id="rId3" imgW="38350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437112"/>
                        <a:ext cx="6037263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92308"/>
              </p:ext>
            </p:extLst>
          </p:nvPr>
        </p:nvGraphicFramePr>
        <p:xfrm>
          <a:off x="323528" y="1484784"/>
          <a:ext cx="727392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수식" r:id="rId5" imgW="5473440" imgH="1396800" progId="Equation.3">
                  <p:embed/>
                </p:oleObj>
              </mc:Choice>
              <mc:Fallback>
                <p:oleObj name="수식" r:id="rId5" imgW="5473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84784"/>
                        <a:ext cx="7273925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48680"/>
          </a:xfrm>
        </p:spPr>
        <p:txBody>
          <a:bodyPr/>
          <a:lstStyle/>
          <a:p>
            <a:r>
              <a:rPr lang="en-US" altLang="ko-KR" dirty="0" smtClean="0"/>
              <a:t> Thermodynamics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내용 개체 틀 3"/>
          <p:cNvGraphicFramePr>
            <a:graphicFrameLocks noChangeAspect="1"/>
          </p:cNvGraphicFramePr>
          <p:nvPr/>
        </p:nvGraphicFramePr>
        <p:xfrm>
          <a:off x="857224" y="3714752"/>
          <a:ext cx="3779837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4" imgW="2793960" imgH="2006280" progId="Equation.3">
                  <p:embed/>
                </p:oleObj>
              </mc:Choice>
              <mc:Fallback>
                <p:oleObj name="Equation" r:id="rId4" imgW="2793960" imgH="20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714752"/>
                        <a:ext cx="3779837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286380" y="2643182"/>
          <a:ext cx="2706688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6" imgW="2082600" imgH="2946240" progId="Equation.3">
                  <p:embed/>
                </p:oleObj>
              </mc:Choice>
              <mc:Fallback>
                <p:oleObj name="Equation" r:id="rId6" imgW="2082600" imgH="294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2643182"/>
                        <a:ext cx="2706688" cy="382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2736304"/>
          </a:xfrm>
        </p:spPr>
        <p:txBody>
          <a:bodyPr>
            <a:normAutofit/>
          </a:bodyPr>
          <a:lstStyle/>
          <a:p>
            <a:r>
              <a:rPr lang="en-US" altLang="ko-KR" sz="1600" dirty="0" smtClean="0">
                <a:latin typeface="+mn-ea"/>
                <a:ea typeface="+mn-ea"/>
              </a:rPr>
              <a:t>Gibbs Energy </a:t>
            </a:r>
            <a:r>
              <a:rPr lang="ko-KR" altLang="en-US" sz="1600" dirty="0" smtClean="0">
                <a:latin typeface="+mn-ea"/>
                <a:ea typeface="+mn-ea"/>
              </a:rPr>
              <a:t>식으로부터 각 원소의 </a:t>
            </a:r>
            <a:r>
              <a:rPr lang="en-US" altLang="ko-KR" sz="1600" dirty="0" smtClean="0">
                <a:latin typeface="+mn-ea"/>
                <a:ea typeface="+mn-ea"/>
              </a:rPr>
              <a:t>Chemical Potential </a:t>
            </a:r>
            <a:r>
              <a:rPr lang="ko-KR" altLang="en-US" sz="1600" dirty="0" smtClean="0">
                <a:latin typeface="+mn-ea"/>
                <a:ea typeface="+mn-ea"/>
              </a:rPr>
              <a:t>을 얻는 공식은 다음과 같다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</a:p>
          <a:p>
            <a:r>
              <a:rPr lang="en-US" altLang="ko-KR" sz="1600" dirty="0" smtClean="0">
                <a:latin typeface="+mn-ea"/>
                <a:ea typeface="+mn-ea"/>
              </a:rPr>
              <a:t>For </a:t>
            </a:r>
            <a:r>
              <a:rPr lang="en-US" altLang="ko-KR" sz="1600" dirty="0" err="1" smtClean="0">
                <a:latin typeface="+mn-ea"/>
                <a:ea typeface="+mn-ea"/>
              </a:rPr>
              <a:t>substitutional</a:t>
            </a:r>
            <a:r>
              <a:rPr lang="en-US" altLang="ko-KR" sz="1600" dirty="0" smtClean="0">
                <a:latin typeface="+mn-ea"/>
                <a:ea typeface="+mn-ea"/>
              </a:rPr>
              <a:t> M,</a:t>
            </a:r>
          </a:p>
          <a:p>
            <a:endParaRPr lang="en-US" altLang="ko-KR" sz="1600" dirty="0" smtClean="0">
              <a:latin typeface="+mn-ea"/>
              <a:ea typeface="+mn-ea"/>
            </a:endParaRPr>
          </a:p>
          <a:p>
            <a:endParaRPr lang="en-US" altLang="ko-KR" sz="1600" dirty="0" smtClean="0">
              <a:latin typeface="+mn-ea"/>
              <a:ea typeface="+mn-ea"/>
            </a:endParaRPr>
          </a:p>
          <a:p>
            <a:endParaRPr lang="en-US" altLang="ko-KR" sz="1600" dirty="0" smtClean="0">
              <a:latin typeface="+mn-ea"/>
              <a:ea typeface="+mn-ea"/>
            </a:endParaRPr>
          </a:p>
          <a:p>
            <a:r>
              <a:rPr lang="en-US" altLang="ko-KR" sz="1600" dirty="0" smtClean="0">
                <a:latin typeface="+mn-ea"/>
                <a:ea typeface="+mn-ea"/>
              </a:rPr>
              <a:t>For interstitial C,</a:t>
            </a: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928661" y="1785926"/>
          <a:ext cx="4822065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8" imgW="3238200" imgH="431640" progId="Equation.3">
                  <p:embed/>
                </p:oleObj>
              </mc:Choice>
              <mc:Fallback>
                <p:oleObj name="Equation" r:id="rId8" imgW="323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1" y="1785926"/>
                        <a:ext cx="4822065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928662" y="2857496"/>
          <a:ext cx="2286016" cy="59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10" imgW="1663560" imgH="431640" progId="Equation.3">
                  <p:embed/>
                </p:oleObj>
              </mc:Choice>
              <mc:Fallback>
                <p:oleObj name="Equation" r:id="rId10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857496"/>
                        <a:ext cx="2286016" cy="59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오른쪽 화살표 12"/>
          <p:cNvSpPr/>
          <p:nvPr/>
        </p:nvSpPr>
        <p:spPr>
          <a:xfrm rot="10800000">
            <a:off x="4714876" y="464344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48680"/>
          </a:xfrm>
        </p:spPr>
        <p:txBody>
          <a:bodyPr/>
          <a:lstStyle/>
          <a:p>
            <a:r>
              <a:rPr lang="en-US" altLang="ko-KR" dirty="0" smtClean="0"/>
              <a:t> Thermodynamics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87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Diffusion equation</a:t>
            </a:r>
            <a:endParaRPr lang="ko-KR" alt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52793"/>
              </p:ext>
            </p:extLst>
          </p:nvPr>
        </p:nvGraphicFramePr>
        <p:xfrm>
          <a:off x="566738" y="1830388"/>
          <a:ext cx="753745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수식" r:id="rId3" imgW="5257800" imgH="2730240" progId="Equation.3">
                  <p:embed/>
                </p:oleObj>
              </mc:Choice>
              <mc:Fallback>
                <p:oleObj name="수식" r:id="rId3" imgW="5257800" imgH="273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830388"/>
                        <a:ext cx="753745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48680"/>
          </a:xfrm>
        </p:spPr>
        <p:txBody>
          <a:bodyPr/>
          <a:lstStyle/>
          <a:p>
            <a:r>
              <a:rPr lang="en-US" altLang="ko-KR" dirty="0" smtClean="0"/>
              <a:t> Thermodynamics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26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9"/>
            <a:ext cx="5616625" cy="42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4384719" y="4942720"/>
            <a:ext cx="4759281" cy="1288290"/>
            <a:chOff x="1761749" y="3984921"/>
            <a:chExt cx="7620557" cy="2384572"/>
          </a:xfrm>
        </p:grpSpPr>
        <p:sp>
          <p:nvSpPr>
            <p:cNvPr id="16" name="직사각형 15"/>
            <p:cNvSpPr/>
            <p:nvPr/>
          </p:nvSpPr>
          <p:spPr>
            <a:xfrm>
              <a:off x="1761749" y="3984921"/>
              <a:ext cx="2500330" cy="164307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 : 3.8wt%</a:t>
              </a:r>
            </a:p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 : 0.478wt%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263965" y="3984921"/>
              <a:ext cx="2500330" cy="16430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 : 0.005wt%</a:t>
              </a:r>
            </a:p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 : 0.441wt%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rot="5400000">
              <a:off x="1590734" y="5824268"/>
              <a:ext cx="35639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4088614" y="5815032"/>
              <a:ext cx="35639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6588944" y="5815032"/>
              <a:ext cx="35639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1775321" y="5842309"/>
              <a:ext cx="24840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4275651" y="5842309"/>
              <a:ext cx="24840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32577" y="5913746"/>
              <a:ext cx="1100070" cy="45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50mm</a:t>
              </a:r>
              <a:endPara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2908" y="5913748"/>
              <a:ext cx="905723" cy="45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50mm</a:t>
              </a:r>
              <a:endPara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9421" y="5373216"/>
              <a:ext cx="2452885" cy="74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열처리 온도  </a:t>
              </a:r>
              <a:r>
                <a:rPr lang="en-US" altLang="ko-KR" sz="1000" b="1" dirty="0" smtClean="0"/>
                <a:t>: 1323K</a:t>
              </a:r>
            </a:p>
            <a:p>
              <a:r>
                <a:rPr lang="ko-KR" altLang="en-US" sz="1000" b="1" dirty="0" smtClean="0"/>
                <a:t>열처리 시간 </a:t>
              </a:r>
              <a:r>
                <a:rPr lang="en-US" altLang="ko-KR" sz="1000" b="1" dirty="0" smtClean="0"/>
                <a:t>: 13days</a:t>
              </a:r>
              <a:endParaRPr lang="ko-KR" altLang="en-US" sz="10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20" y="1340768"/>
            <a:ext cx="63436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변화</a:t>
            </a:r>
          </a:p>
        </p:txBody>
      </p:sp>
    </p:spTree>
    <p:extLst>
      <p:ext uri="{BB962C8B-B14F-4D97-AF65-F5344CB8AC3E}">
        <p14:creationId xmlns:p14="http://schemas.microsoft.com/office/powerpoint/2010/main" val="4044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43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변화</a:t>
            </a:r>
          </a:p>
        </p:txBody>
      </p:sp>
    </p:spTree>
    <p:extLst>
      <p:ext uri="{BB962C8B-B14F-4D97-AF65-F5344CB8AC3E}">
        <p14:creationId xmlns:p14="http://schemas.microsoft.com/office/powerpoint/2010/main" val="7876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543C-6996-4566-AE95-27F1368EDE71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293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4749924" y="1619318"/>
            <a:ext cx="0" cy="3868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324169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difference (small diffusion) occurs</a:t>
            </a:r>
            <a:endParaRPr lang="ko-KR" alt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0872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 Diffusion</a:t>
            </a:r>
            <a:endParaRPr lang="ko-KR" alt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457200" indent="-457200">
          <a:buFont typeface="Wingdings" pitchFamily="2" charset="2"/>
          <a:buChar char="v"/>
          <a:defRPr sz="2800" b="1" dirty="0" smtClean="0">
            <a:latin typeface="Arial" pitchFamily="34" charset="0"/>
            <a:cs typeface="Arial" pitchFamily="34" charset="0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21175</TotalTime>
  <Words>1135</Words>
  <Application>Microsoft Office PowerPoint</Application>
  <PresentationFormat>화면 슬라이드 쇼(4:3)</PresentationFormat>
  <Paragraphs>353</Paragraphs>
  <Slides>28</Slides>
  <Notes>16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1" baseType="lpstr">
      <vt:lpstr>테마1</vt:lpstr>
      <vt:lpstr>수식</vt:lpstr>
      <vt:lpstr>Equation</vt:lpstr>
      <vt:lpstr>PowerPoint 프레젠테이션</vt:lpstr>
      <vt:lpstr> Assignment</vt:lpstr>
      <vt:lpstr> Thermodynamics</vt:lpstr>
      <vt:lpstr> Thermodynamics</vt:lpstr>
      <vt:lpstr> Thermodynamics</vt:lpstr>
      <vt:lpstr> Results</vt:lpstr>
      <vt:lpstr> Results</vt:lpstr>
      <vt:lpstr> Results</vt:lpstr>
      <vt:lpstr> Results</vt:lpstr>
      <vt:lpstr> - 하면 시간 가는 줄 모를 만큼 재미 있을만한 것 - 답이 정해져 있는 진부한 문제가 아닌 것 - 실제로 나중에 유용하게 쓰일 것 - 내 연구에 대한 자극제가 될 수 있을 만한 것</vt:lpstr>
      <vt:lpstr>High efficiency  Deep UV LEDs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종원</dc:creator>
  <cp:lastModifiedBy>종원</cp:lastModifiedBy>
  <cp:revision>1042</cp:revision>
  <dcterms:created xsi:type="dcterms:W3CDTF">2013-03-18T14:06:54Z</dcterms:created>
  <dcterms:modified xsi:type="dcterms:W3CDTF">2013-12-17T06:46:31Z</dcterms:modified>
</cp:coreProperties>
</file>