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endParaRPr lang="ko-KR" altLang="en-US"/>
          </a:p>
        </p:txBody>
      </p:sp>
      <p:sp>
        <p:nvSpPr>
          <p:cNvPr id="3" name="부제목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endParaRPr lang="ko-KR" altLang="en-US"/>
          </a:p>
        </p:txBody>
      </p:sp>
      <p:sp>
        <p:nvSpPr>
          <p:cNvPr id="4" name="날짜 개체 틀 3"/>
          <p:cNvSpPr>
            <a:spLocks noGrp="1"/>
          </p:cNvSpPr>
          <p:nvPr>
            <p:ph type="dt" sz="half" idx="10"/>
          </p:nvPr>
        </p:nvSpPr>
        <p:spPr/>
        <p:txBody>
          <a:bodyPr/>
          <a:lstStyle/>
          <a:p>
            <a:fld id="{7860893D-31D5-4DB7-A911-B8B593F4EC68}" type="datetimeFigureOut">
              <a:rPr lang="ko-KR" altLang="en-US" smtClean="0"/>
              <a:t>2017-03-02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6CFADAE-8B35-4AEF-8E20-D5490E01E0E8}" type="slidenum">
              <a:rPr lang="ko-KR" altLang="en-US" smtClean="0"/>
              <a:t>‹#›</a:t>
            </a:fld>
            <a:endParaRPr lang="ko-KR" altLang="en-US"/>
          </a:p>
        </p:txBody>
      </p:sp>
    </p:spTree>
    <p:extLst>
      <p:ext uri="{BB962C8B-B14F-4D97-AF65-F5344CB8AC3E}">
        <p14:creationId xmlns:p14="http://schemas.microsoft.com/office/powerpoint/2010/main" val="3666626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4" name="날짜 개체 틀 3"/>
          <p:cNvSpPr>
            <a:spLocks noGrp="1"/>
          </p:cNvSpPr>
          <p:nvPr>
            <p:ph type="dt" sz="half" idx="10"/>
          </p:nvPr>
        </p:nvSpPr>
        <p:spPr/>
        <p:txBody>
          <a:bodyPr/>
          <a:lstStyle/>
          <a:p>
            <a:fld id="{7860893D-31D5-4DB7-A911-B8B593F4EC68}" type="datetimeFigureOut">
              <a:rPr lang="ko-KR" altLang="en-US" smtClean="0"/>
              <a:t>2017-03-02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6CFADAE-8B35-4AEF-8E20-D5490E01E0E8}" type="slidenum">
              <a:rPr lang="ko-KR" altLang="en-US" smtClean="0"/>
              <a:t>‹#›</a:t>
            </a:fld>
            <a:endParaRPr lang="ko-KR" altLang="en-US"/>
          </a:p>
        </p:txBody>
      </p:sp>
    </p:spTree>
    <p:extLst>
      <p:ext uri="{BB962C8B-B14F-4D97-AF65-F5344CB8AC3E}">
        <p14:creationId xmlns:p14="http://schemas.microsoft.com/office/powerpoint/2010/main" val="245709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a:lstStyle/>
          <a:p>
            <a:r>
              <a:rPr lang="ko-KR" altLang="en-US"/>
              <a:t>마스터 제목 스타일 편집</a:t>
            </a:r>
            <a:endParaRPr lang="ko-KR" altLang="en-US"/>
          </a:p>
        </p:txBody>
      </p:sp>
      <p:sp>
        <p:nvSpPr>
          <p:cNvPr id="3" name="세로 텍스트 개체 틀 2"/>
          <p:cNvSpPr>
            <a:spLocks noGrp="1"/>
          </p:cNvSpPr>
          <p:nvPr>
            <p:ph type="body" orient="vert" idx="1"/>
          </p:nvPr>
        </p:nvSpPr>
        <p:spPr>
          <a:xfrm>
            <a:off x="838200" y="365125"/>
            <a:ext cx="7734300"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4" name="날짜 개체 틀 3"/>
          <p:cNvSpPr>
            <a:spLocks noGrp="1"/>
          </p:cNvSpPr>
          <p:nvPr>
            <p:ph type="dt" sz="half" idx="10"/>
          </p:nvPr>
        </p:nvSpPr>
        <p:spPr/>
        <p:txBody>
          <a:bodyPr/>
          <a:lstStyle/>
          <a:p>
            <a:fld id="{7860893D-31D5-4DB7-A911-B8B593F4EC68}" type="datetimeFigureOut">
              <a:rPr lang="ko-KR" altLang="en-US" smtClean="0"/>
              <a:t>2017-03-02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6CFADAE-8B35-4AEF-8E20-D5490E01E0E8}" type="slidenum">
              <a:rPr lang="ko-KR" altLang="en-US" smtClean="0"/>
              <a:t>‹#›</a:t>
            </a:fld>
            <a:endParaRPr lang="ko-KR" altLang="en-US"/>
          </a:p>
        </p:txBody>
      </p:sp>
    </p:spTree>
    <p:extLst>
      <p:ext uri="{BB962C8B-B14F-4D97-AF65-F5344CB8AC3E}">
        <p14:creationId xmlns:p14="http://schemas.microsoft.com/office/powerpoint/2010/main" val="3422815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endParaRPr lang="ko-KR" altLang="en-US"/>
          </a:p>
        </p:txBody>
      </p:sp>
      <p:sp>
        <p:nvSpPr>
          <p:cNvPr id="3" name="내용 개체 틀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4" name="날짜 개체 틀 3"/>
          <p:cNvSpPr>
            <a:spLocks noGrp="1"/>
          </p:cNvSpPr>
          <p:nvPr>
            <p:ph type="dt" sz="half" idx="10"/>
          </p:nvPr>
        </p:nvSpPr>
        <p:spPr/>
        <p:txBody>
          <a:bodyPr/>
          <a:lstStyle/>
          <a:p>
            <a:fld id="{7860893D-31D5-4DB7-A911-B8B593F4EC68}" type="datetimeFigureOut">
              <a:rPr lang="ko-KR" altLang="en-US" smtClean="0"/>
              <a:t>2017-03-02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6CFADAE-8B35-4AEF-8E20-D5490E01E0E8}" type="slidenum">
              <a:rPr lang="ko-KR" altLang="en-US" smtClean="0"/>
              <a:t>‹#›</a:t>
            </a:fld>
            <a:endParaRPr lang="ko-KR" altLang="en-US"/>
          </a:p>
        </p:txBody>
      </p:sp>
    </p:spTree>
    <p:extLst>
      <p:ext uri="{BB962C8B-B14F-4D97-AF65-F5344CB8AC3E}">
        <p14:creationId xmlns:p14="http://schemas.microsoft.com/office/powerpoint/2010/main" val="846922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endParaRPr lang="ko-KR" altLang="en-US"/>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p:txBody>
          <a:bodyPr/>
          <a:lstStyle/>
          <a:p>
            <a:fld id="{7860893D-31D5-4DB7-A911-B8B593F4EC68}" type="datetimeFigureOut">
              <a:rPr lang="ko-KR" altLang="en-US" smtClean="0"/>
              <a:t>2017-03-02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6CFADAE-8B35-4AEF-8E20-D5490E01E0E8}" type="slidenum">
              <a:rPr lang="ko-KR" altLang="en-US" smtClean="0"/>
              <a:t>‹#›</a:t>
            </a:fld>
            <a:endParaRPr lang="ko-KR" altLang="en-US"/>
          </a:p>
        </p:txBody>
      </p:sp>
    </p:spTree>
    <p:extLst>
      <p:ext uri="{BB962C8B-B14F-4D97-AF65-F5344CB8AC3E}">
        <p14:creationId xmlns:p14="http://schemas.microsoft.com/office/powerpoint/2010/main" val="244604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endParaRPr lang="ko-KR" altLang="en-US"/>
          </a:p>
        </p:txBody>
      </p:sp>
      <p:sp>
        <p:nvSpPr>
          <p:cNvPr id="3" name="내용 개체 틀 2"/>
          <p:cNvSpPr>
            <a:spLocks noGrp="1"/>
          </p:cNvSpPr>
          <p:nvPr>
            <p:ph sz="half" idx="1"/>
          </p:nvPr>
        </p:nvSpPr>
        <p:spPr>
          <a:xfrm>
            <a:off x="838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4" name="내용 개체 틀 3"/>
          <p:cNvSpPr>
            <a:spLocks noGrp="1"/>
          </p:cNvSpPr>
          <p:nvPr>
            <p:ph sz="half" idx="2"/>
          </p:nvPr>
        </p:nvSpPr>
        <p:spPr>
          <a:xfrm>
            <a:off x="6172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5" name="날짜 개체 틀 4"/>
          <p:cNvSpPr>
            <a:spLocks noGrp="1"/>
          </p:cNvSpPr>
          <p:nvPr>
            <p:ph type="dt" sz="half" idx="10"/>
          </p:nvPr>
        </p:nvSpPr>
        <p:spPr/>
        <p:txBody>
          <a:bodyPr/>
          <a:lstStyle/>
          <a:p>
            <a:fld id="{7860893D-31D5-4DB7-A911-B8B593F4EC68}" type="datetimeFigureOut">
              <a:rPr lang="ko-KR" altLang="en-US" smtClean="0"/>
              <a:t>2017-03-02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6CFADAE-8B35-4AEF-8E20-D5490E01E0E8}" type="slidenum">
              <a:rPr lang="ko-KR" altLang="en-US" smtClean="0"/>
              <a:t>‹#›</a:t>
            </a:fld>
            <a:endParaRPr lang="ko-KR" altLang="en-US"/>
          </a:p>
        </p:txBody>
      </p:sp>
    </p:spTree>
    <p:extLst>
      <p:ext uri="{BB962C8B-B14F-4D97-AF65-F5344CB8AC3E}">
        <p14:creationId xmlns:p14="http://schemas.microsoft.com/office/powerpoint/2010/main" val="746960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9788" y="365125"/>
            <a:ext cx="10515600" cy="1325563"/>
          </a:xfrm>
        </p:spPr>
        <p:txBody>
          <a:bodyPr/>
          <a:lstStyle/>
          <a:p>
            <a:r>
              <a:rPr lang="ko-KR" altLang="en-US"/>
              <a:t>마스터 제목 스타일 편집</a:t>
            </a:r>
            <a:endParaRPr lang="ko-KR" altLang="en-US"/>
          </a:p>
        </p:txBody>
      </p:sp>
      <p:sp>
        <p:nvSpPr>
          <p:cNvPr id="3" name="텍스트 개체 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내용 개체 틀 3"/>
          <p:cNvSpPr>
            <a:spLocks noGrp="1"/>
          </p:cNvSpPr>
          <p:nvPr>
            <p:ph sz="half" idx="2"/>
          </p:nvPr>
        </p:nvSpPr>
        <p:spPr>
          <a:xfrm>
            <a:off x="839788" y="2505075"/>
            <a:ext cx="5157787"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5" name="텍스트 개체 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내용 개체 틀 5"/>
          <p:cNvSpPr>
            <a:spLocks noGrp="1"/>
          </p:cNvSpPr>
          <p:nvPr>
            <p:ph sz="quarter" idx="4"/>
          </p:nvPr>
        </p:nvSpPr>
        <p:spPr>
          <a:xfrm>
            <a:off x="6172200" y="2505075"/>
            <a:ext cx="5183188"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7" name="날짜 개체 틀 6"/>
          <p:cNvSpPr>
            <a:spLocks noGrp="1"/>
          </p:cNvSpPr>
          <p:nvPr>
            <p:ph type="dt" sz="half" idx="10"/>
          </p:nvPr>
        </p:nvSpPr>
        <p:spPr/>
        <p:txBody>
          <a:bodyPr/>
          <a:lstStyle/>
          <a:p>
            <a:fld id="{7860893D-31D5-4DB7-A911-B8B593F4EC68}" type="datetimeFigureOut">
              <a:rPr lang="ko-KR" altLang="en-US" smtClean="0"/>
              <a:t>2017-03-02</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66CFADAE-8B35-4AEF-8E20-D5490E01E0E8}" type="slidenum">
              <a:rPr lang="ko-KR" altLang="en-US" smtClean="0"/>
              <a:t>‹#›</a:t>
            </a:fld>
            <a:endParaRPr lang="ko-KR" altLang="en-US"/>
          </a:p>
        </p:txBody>
      </p:sp>
    </p:spTree>
    <p:extLst>
      <p:ext uri="{BB962C8B-B14F-4D97-AF65-F5344CB8AC3E}">
        <p14:creationId xmlns:p14="http://schemas.microsoft.com/office/powerpoint/2010/main" val="1770620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endParaRPr lang="ko-KR" altLang="en-US"/>
          </a:p>
        </p:txBody>
      </p:sp>
      <p:sp>
        <p:nvSpPr>
          <p:cNvPr id="3" name="날짜 개체 틀 2"/>
          <p:cNvSpPr>
            <a:spLocks noGrp="1"/>
          </p:cNvSpPr>
          <p:nvPr>
            <p:ph type="dt" sz="half" idx="10"/>
          </p:nvPr>
        </p:nvSpPr>
        <p:spPr/>
        <p:txBody>
          <a:bodyPr/>
          <a:lstStyle/>
          <a:p>
            <a:fld id="{7860893D-31D5-4DB7-A911-B8B593F4EC68}" type="datetimeFigureOut">
              <a:rPr lang="ko-KR" altLang="en-US" smtClean="0"/>
              <a:t>2017-03-02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6CFADAE-8B35-4AEF-8E20-D5490E01E0E8}" type="slidenum">
              <a:rPr lang="ko-KR" altLang="en-US" smtClean="0"/>
              <a:t>‹#›</a:t>
            </a:fld>
            <a:endParaRPr lang="ko-KR" altLang="en-US"/>
          </a:p>
        </p:txBody>
      </p:sp>
    </p:spTree>
    <p:extLst>
      <p:ext uri="{BB962C8B-B14F-4D97-AF65-F5344CB8AC3E}">
        <p14:creationId xmlns:p14="http://schemas.microsoft.com/office/powerpoint/2010/main" val="3143574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7860893D-31D5-4DB7-A911-B8B593F4EC68}" type="datetimeFigureOut">
              <a:rPr lang="ko-KR" altLang="en-US" smtClean="0"/>
              <a:t>2017-03-02</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66CFADAE-8B35-4AEF-8E20-D5490E01E0E8}" type="slidenum">
              <a:rPr lang="ko-KR" altLang="en-US" smtClean="0"/>
              <a:t>‹#›</a:t>
            </a:fld>
            <a:endParaRPr lang="ko-KR" altLang="en-US"/>
          </a:p>
        </p:txBody>
      </p:sp>
    </p:spTree>
    <p:extLst>
      <p:ext uri="{BB962C8B-B14F-4D97-AF65-F5344CB8AC3E}">
        <p14:creationId xmlns:p14="http://schemas.microsoft.com/office/powerpoint/2010/main" val="174518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endParaRPr lang="ko-KR" altLang="en-US"/>
          </a:p>
        </p:txBody>
      </p:sp>
      <p:sp>
        <p:nvSpPr>
          <p:cNvPr id="3" name="내용 개체 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p:cNvSpPr>
            <a:spLocks noGrp="1"/>
          </p:cNvSpPr>
          <p:nvPr>
            <p:ph type="dt" sz="half" idx="10"/>
          </p:nvPr>
        </p:nvSpPr>
        <p:spPr/>
        <p:txBody>
          <a:bodyPr/>
          <a:lstStyle/>
          <a:p>
            <a:fld id="{7860893D-31D5-4DB7-A911-B8B593F4EC68}" type="datetimeFigureOut">
              <a:rPr lang="ko-KR" altLang="en-US" smtClean="0"/>
              <a:t>2017-03-02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6CFADAE-8B35-4AEF-8E20-D5490E01E0E8}" type="slidenum">
              <a:rPr lang="ko-KR" altLang="en-US" smtClean="0"/>
              <a:t>‹#›</a:t>
            </a:fld>
            <a:endParaRPr lang="ko-KR" altLang="en-US"/>
          </a:p>
        </p:txBody>
      </p:sp>
    </p:spTree>
    <p:extLst>
      <p:ext uri="{BB962C8B-B14F-4D97-AF65-F5344CB8AC3E}">
        <p14:creationId xmlns:p14="http://schemas.microsoft.com/office/powerpoint/2010/main" val="183303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endParaRPr lang="ko-KR" altLang="en-US"/>
          </a:p>
        </p:txBody>
      </p:sp>
      <p:sp>
        <p:nvSpPr>
          <p:cNvPr id="3" name="그림 개체 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p:cNvSpPr>
            <a:spLocks noGrp="1"/>
          </p:cNvSpPr>
          <p:nvPr>
            <p:ph type="dt" sz="half" idx="10"/>
          </p:nvPr>
        </p:nvSpPr>
        <p:spPr/>
        <p:txBody>
          <a:bodyPr/>
          <a:lstStyle/>
          <a:p>
            <a:fld id="{7860893D-31D5-4DB7-A911-B8B593F4EC68}" type="datetimeFigureOut">
              <a:rPr lang="ko-KR" altLang="en-US" smtClean="0"/>
              <a:t>2017-03-02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6CFADAE-8B35-4AEF-8E20-D5490E01E0E8}" type="slidenum">
              <a:rPr lang="ko-KR" altLang="en-US" smtClean="0"/>
              <a:t>‹#›</a:t>
            </a:fld>
            <a:endParaRPr lang="ko-KR" altLang="en-US"/>
          </a:p>
        </p:txBody>
      </p:sp>
    </p:spTree>
    <p:extLst>
      <p:ext uri="{BB962C8B-B14F-4D97-AF65-F5344CB8AC3E}">
        <p14:creationId xmlns:p14="http://schemas.microsoft.com/office/powerpoint/2010/main" val="2987774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endParaRPr lang="ko-KR" altLang="en-US"/>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0893D-31D5-4DB7-A911-B8B593F4EC68}" type="datetimeFigureOut">
              <a:rPr lang="ko-KR" altLang="en-US" smtClean="0"/>
              <a:t>2017-03-02</a:t>
            </a:fld>
            <a:endParaRPr lang="ko-KR" altLang="en-US"/>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FADAE-8B35-4AEF-8E20-D5490E01E0E8}" type="slidenum">
              <a:rPr lang="ko-KR" altLang="en-US" smtClean="0"/>
              <a:t>‹#›</a:t>
            </a:fld>
            <a:endParaRPr lang="ko-KR" altLang="en-US"/>
          </a:p>
        </p:txBody>
      </p:sp>
    </p:spTree>
    <p:extLst>
      <p:ext uri="{BB962C8B-B14F-4D97-AF65-F5344CB8AC3E}">
        <p14:creationId xmlns:p14="http://schemas.microsoft.com/office/powerpoint/2010/main" val="2236779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92963" y="408373"/>
            <a:ext cx="10375037" cy="3101590"/>
          </a:xfrm>
        </p:spPr>
        <p:txBody>
          <a:bodyPr>
            <a:normAutofit fontScale="90000"/>
          </a:bodyPr>
          <a:lstStyle/>
          <a:p>
            <a:pPr algn="l"/>
            <a:r>
              <a:rPr lang="en-US" altLang="ko-KR" sz="1800" dirty="0"/>
              <a:t>1. </a:t>
            </a:r>
            <a:r>
              <a:rPr lang="ko-KR" altLang="en-US" sz="1800" dirty="0"/>
              <a:t>상온에서의 이상적 상태를 생각해보면 </a:t>
            </a:r>
            <a:r>
              <a:rPr lang="en-US" altLang="ko-KR" sz="1800" dirty="0"/>
              <a:t>1</a:t>
            </a:r>
            <a:r>
              <a:rPr lang="ko-KR" altLang="en-US" sz="1800" dirty="0"/>
              <a:t>기압 상온에서의 </a:t>
            </a:r>
            <a:r>
              <a:rPr lang="en-US" altLang="ko-KR" sz="1800" dirty="0"/>
              <a:t>water</a:t>
            </a:r>
            <a:r>
              <a:rPr lang="ko-KR" altLang="en-US" sz="1800" dirty="0"/>
              <a:t>가 가장 안정한 상태인데</a:t>
            </a:r>
            <a:r>
              <a:rPr lang="en-US" altLang="ko-KR" sz="1800" dirty="0"/>
              <a:t>, </a:t>
            </a:r>
            <a:r>
              <a:rPr lang="ko-KR" altLang="en-US" sz="1800" dirty="0"/>
              <a:t>이 경우 강의실에 물을 놓아두었을 때 증발하는 이유를 설명할 수 없다</a:t>
            </a:r>
            <a:r>
              <a:rPr lang="en-US" altLang="ko-KR" sz="1800" dirty="0"/>
              <a:t>. </a:t>
            </a:r>
            <a:r>
              <a:rPr lang="ko-KR" altLang="en-US" sz="1800" dirty="0"/>
              <a:t>이 문제의 답은 강의실에서의 수증기의 </a:t>
            </a:r>
            <a:r>
              <a:rPr lang="ko-KR" altLang="en-US" sz="1800" dirty="0" err="1"/>
              <a:t>분압을</a:t>
            </a:r>
            <a:r>
              <a:rPr lang="ko-KR" altLang="en-US" sz="1800" dirty="0"/>
              <a:t> 이용하여 생각해볼 수 있다</a:t>
            </a:r>
            <a:r>
              <a:rPr lang="en-US" altLang="ko-KR" sz="1800" dirty="0"/>
              <a:t>. 1</a:t>
            </a:r>
            <a:r>
              <a:rPr lang="ko-KR" altLang="ko-KR" sz="1800" dirty="0"/>
              <a:t>기압 상온에서의 수증기의 </a:t>
            </a:r>
            <a:r>
              <a:rPr lang="ko-KR" altLang="ko-KR" sz="1800" dirty="0" err="1"/>
              <a:t>분압은</a:t>
            </a:r>
            <a:r>
              <a:rPr lang="en-US" altLang="ko-KR" sz="1800" dirty="0"/>
              <a:t> </a:t>
            </a:r>
            <a:r>
              <a:rPr lang="ko-KR" altLang="en-US" sz="1800" dirty="0"/>
              <a:t>그래프에서의 기준점인 </a:t>
            </a:r>
            <a:r>
              <a:rPr lang="en-US" altLang="ko-KR" sz="1800" dirty="0"/>
              <a:t>0.004%</a:t>
            </a:r>
            <a:r>
              <a:rPr lang="ko-KR" altLang="en-US" sz="1800" dirty="0"/>
              <a:t>와 비슷한 </a:t>
            </a:r>
            <a:r>
              <a:rPr lang="ko-KR" altLang="en-US" sz="1800" dirty="0" err="1"/>
              <a:t>분압이고</a:t>
            </a:r>
            <a:r>
              <a:rPr lang="en-US" altLang="ko-KR" sz="1800" dirty="0"/>
              <a:t>, </a:t>
            </a:r>
            <a:r>
              <a:rPr lang="ko-KR" altLang="en-US" sz="1800" dirty="0"/>
              <a:t>상온은 </a:t>
            </a:r>
            <a:r>
              <a:rPr lang="en-US" altLang="ko-KR" sz="1800" dirty="0"/>
              <a:t>0.01C </a:t>
            </a:r>
            <a:r>
              <a:rPr lang="ko-KR" altLang="en-US" sz="1800" dirty="0"/>
              <a:t>보다 높으므로 </a:t>
            </a:r>
            <a:r>
              <a:rPr lang="ko-KR" altLang="ko-KR" sz="1800" dirty="0"/>
              <a:t>이를 그래프에 표현해보면 </a:t>
            </a:r>
            <a:r>
              <a:rPr lang="ko-KR" altLang="ko-KR" sz="1800" dirty="0" err="1"/>
              <a:t>노란점이다</a:t>
            </a:r>
            <a:r>
              <a:rPr lang="en-US" altLang="ko-KR" sz="1800" dirty="0"/>
              <a:t>. </a:t>
            </a:r>
            <a:r>
              <a:rPr lang="ko-KR" altLang="en-US" sz="1800" dirty="0"/>
              <a:t>따라서</a:t>
            </a:r>
            <a:r>
              <a:rPr lang="ko-KR" altLang="ko-KR" sz="1800" dirty="0"/>
              <a:t> 수증기가 가장 안정한 상태임을 알 수 있다</a:t>
            </a:r>
            <a:r>
              <a:rPr lang="en-US" altLang="ko-KR" sz="1800" dirty="0"/>
              <a:t>.</a:t>
            </a:r>
            <a:br>
              <a:rPr lang="en-US" altLang="ko-KR" sz="1800" dirty="0"/>
            </a:br>
            <a:br>
              <a:rPr lang="en-US" altLang="ko-KR" sz="1800" dirty="0"/>
            </a:br>
            <a:r>
              <a:rPr lang="en-US" altLang="ko-KR" sz="1800" dirty="0"/>
              <a:t>2.</a:t>
            </a:r>
            <a:r>
              <a:rPr lang="ko-KR" altLang="ko-KR" sz="1800" dirty="0"/>
              <a:t>물의 온도가 높아져 증기압이 대기압보다 커지게 되면 끓게 </a:t>
            </a:r>
            <a:r>
              <a:rPr lang="ko-KR" altLang="en-US" sz="1800" dirty="0"/>
              <a:t>되는데 이때의 온도를 끓는 점이라고 한다</a:t>
            </a:r>
            <a:r>
              <a:rPr lang="en-US" altLang="ko-KR" sz="1800" dirty="0"/>
              <a:t>. </a:t>
            </a:r>
            <a:r>
              <a:rPr lang="ko-KR" altLang="ko-KR" sz="1800" dirty="0"/>
              <a:t>높은 산에 올라갔을 때 대기압이 낮아지게 되고</a:t>
            </a:r>
            <a:r>
              <a:rPr lang="en-US" altLang="ko-KR" sz="1800" dirty="0"/>
              <a:t>, </a:t>
            </a:r>
            <a:r>
              <a:rPr lang="ko-KR" altLang="ko-KR" sz="1800" dirty="0"/>
              <a:t>따라서 물이 </a:t>
            </a:r>
            <a:r>
              <a:rPr lang="en-US" altLang="ko-KR" sz="1800" dirty="0"/>
              <a:t>100C </a:t>
            </a:r>
            <a:r>
              <a:rPr lang="ko-KR" altLang="ko-KR" sz="1800" dirty="0"/>
              <a:t>보다 낮은 온도에서 끓게 된다</a:t>
            </a:r>
            <a:r>
              <a:rPr lang="en-US" altLang="ko-KR" sz="1800" dirty="0"/>
              <a:t>. </a:t>
            </a:r>
            <a:r>
              <a:rPr lang="ko-KR" altLang="ko-KR" sz="1800" dirty="0"/>
              <a:t>그래서 </a:t>
            </a:r>
            <a:r>
              <a:rPr lang="ko-KR" altLang="en-US" sz="1800" dirty="0"/>
              <a:t>주위 압력을 </a:t>
            </a:r>
            <a:r>
              <a:rPr lang="ko-KR" altLang="en-US" sz="1800" dirty="0" err="1"/>
              <a:t>높여주기</a:t>
            </a:r>
            <a:r>
              <a:rPr lang="ko-KR" altLang="en-US" sz="1800" dirty="0"/>
              <a:t> 위해서 </a:t>
            </a:r>
            <a:r>
              <a:rPr lang="ko-KR" altLang="ko-KR" sz="1800" dirty="0"/>
              <a:t>밥솥 위에 돌을 올리기도 한다</a:t>
            </a:r>
            <a:r>
              <a:rPr lang="en-US" altLang="ko-KR" sz="1800" dirty="0"/>
              <a:t>. </a:t>
            </a:r>
            <a:r>
              <a:rPr lang="ko-KR" altLang="en-US" sz="1800" dirty="0"/>
              <a:t>또한 내부 압력을 </a:t>
            </a:r>
            <a:r>
              <a:rPr lang="ko-KR" altLang="en-US" sz="1800" dirty="0" err="1"/>
              <a:t>높여주기</a:t>
            </a:r>
            <a:r>
              <a:rPr lang="ko-KR" altLang="en-US" sz="1800" dirty="0"/>
              <a:t> 위해서 평지보다 더 많은 양의 물을 부어야 한다</a:t>
            </a:r>
            <a:r>
              <a:rPr lang="en-US" altLang="ko-KR" sz="1800" dirty="0"/>
              <a:t>.</a:t>
            </a:r>
            <a:br>
              <a:rPr lang="en-US" altLang="ko-KR" sz="1800" dirty="0"/>
            </a:br>
            <a:br>
              <a:rPr lang="en-US" altLang="ko-KR" sz="1800" dirty="0"/>
            </a:br>
            <a:br>
              <a:rPr lang="en-US" altLang="ko-KR" sz="1800" dirty="0"/>
            </a:br>
            <a:r>
              <a:rPr lang="en-US" altLang="ko-KR" sz="1800" dirty="0"/>
              <a:t>3.</a:t>
            </a:r>
            <a:r>
              <a:rPr lang="ko-KR" altLang="ko-KR" sz="2000" dirty="0"/>
              <a:t>김이 서리는 현상은 실내의 수증기가 차가운 창문에 닿아 액화되기 때문에 일어난다</a:t>
            </a:r>
            <a:r>
              <a:rPr lang="en-US" altLang="ko-KR" sz="2000" dirty="0"/>
              <a:t>. </a:t>
            </a:r>
            <a:r>
              <a:rPr lang="ko-KR" altLang="ko-KR" sz="2000" dirty="0"/>
              <a:t>이때 에어컨을 틀면 온도가 낮아지게 되고</a:t>
            </a:r>
            <a:r>
              <a:rPr lang="en-US" altLang="ko-KR" sz="2000" dirty="0"/>
              <a:t>, </a:t>
            </a:r>
            <a:r>
              <a:rPr lang="ko-KR" altLang="ko-KR" sz="2000" dirty="0"/>
              <a:t>김이 서린 것을 없앨 수 있다</a:t>
            </a:r>
            <a:r>
              <a:rPr lang="en-US" altLang="ko-KR" sz="2000" dirty="0"/>
              <a:t>. </a:t>
            </a:r>
            <a:r>
              <a:rPr lang="ko-KR" altLang="ko-KR" sz="2000" dirty="0"/>
              <a:t>이 과정을 그래프에 표현해보면 파란색 점이 검은색 점으로 변하게 되어 김이 사라지게 된다</a:t>
            </a:r>
            <a:r>
              <a:rPr lang="en-US" altLang="ko-KR" sz="2000" dirty="0"/>
              <a:t>.</a:t>
            </a:r>
            <a:r>
              <a:rPr lang="ko-KR" altLang="en-US" sz="2000" dirty="0"/>
              <a:t> 또한 에어컨에는 제습 효과도 있다</a:t>
            </a:r>
            <a:r>
              <a:rPr lang="en-US" altLang="ko-KR" sz="2000" dirty="0"/>
              <a:t>. </a:t>
            </a:r>
            <a:r>
              <a:rPr lang="ko-KR" altLang="en-US" sz="2000" dirty="0"/>
              <a:t>즉</a:t>
            </a:r>
            <a:r>
              <a:rPr lang="en-US" altLang="ko-KR" sz="2000" dirty="0"/>
              <a:t>, </a:t>
            </a:r>
            <a:r>
              <a:rPr lang="ko-KR" altLang="en-US" sz="2000" dirty="0"/>
              <a:t>공기 중 수증기가 액화 되면 그 온도에 맞는 수증기 </a:t>
            </a:r>
            <a:r>
              <a:rPr lang="ko-KR" altLang="en-US" sz="2000" dirty="0" err="1"/>
              <a:t>분압을</a:t>
            </a:r>
            <a:r>
              <a:rPr lang="ko-KR" altLang="en-US" sz="2000" dirty="0"/>
              <a:t> 맞추기 위해서 김이 다시 기체가 된다</a:t>
            </a:r>
            <a:r>
              <a:rPr lang="en-US" altLang="ko-KR" sz="2000" dirty="0"/>
              <a:t>. </a:t>
            </a:r>
            <a:r>
              <a:rPr lang="ko-KR" altLang="en-US" sz="2000" dirty="0"/>
              <a:t>때문에 에어컨 바람으로 김을 없앨 수 있다</a:t>
            </a:r>
            <a:r>
              <a:rPr lang="en-US" altLang="ko-KR" sz="2000" dirty="0"/>
              <a:t>. </a:t>
            </a:r>
            <a:endParaRPr lang="ko-KR" altLang="en-US" dirty="0"/>
          </a:p>
        </p:txBody>
      </p:sp>
      <p:sp>
        <p:nvSpPr>
          <p:cNvPr id="3" name="부제목 2"/>
          <p:cNvSpPr>
            <a:spLocks noGrp="1"/>
          </p:cNvSpPr>
          <p:nvPr>
            <p:ph type="subTitle" idx="1"/>
          </p:nvPr>
        </p:nvSpPr>
        <p:spPr/>
        <p:txBody>
          <a:bodyPr/>
          <a:lstStyle/>
          <a:p>
            <a:endParaRPr lang="ko-KR" altLang="en-US" dirty="0"/>
          </a:p>
        </p:txBody>
      </p:sp>
      <p:pic>
        <p:nvPicPr>
          <p:cNvPr id="4" name="그림 3" descr="EMB00001fec626a"/>
          <p:cNvPicPr/>
          <p:nvPr/>
        </p:nvPicPr>
        <p:blipFill>
          <a:blip r:embed="rId2">
            <a:extLst>
              <a:ext uri="{28A0092B-C50C-407E-A947-70E740481C1C}">
                <a14:useLocalDpi xmlns:a14="http://schemas.microsoft.com/office/drawing/2010/main" val="0"/>
              </a:ext>
            </a:extLst>
          </a:blip>
          <a:srcRect l="30194" t="33609" r="46539" b="32300"/>
          <a:stretch>
            <a:fillRect/>
          </a:stretch>
        </p:blipFill>
        <p:spPr bwMode="auto">
          <a:xfrm>
            <a:off x="3066639" y="3602038"/>
            <a:ext cx="3658235" cy="3009900"/>
          </a:xfrm>
          <a:prstGeom prst="rect">
            <a:avLst/>
          </a:prstGeom>
          <a:noFill/>
        </p:spPr>
      </p:pic>
    </p:spTree>
    <p:extLst>
      <p:ext uri="{BB962C8B-B14F-4D97-AF65-F5344CB8AC3E}">
        <p14:creationId xmlns:p14="http://schemas.microsoft.com/office/powerpoint/2010/main" val="4013058551"/>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69</Words>
  <Application>Microsoft Office PowerPoint</Application>
  <PresentationFormat>와이드스크린</PresentationFormat>
  <Paragraphs>1</Paragraphs>
  <Slides>1</Slides>
  <Notes>0</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vt:i4>
      </vt:variant>
    </vt:vector>
  </HeadingPairs>
  <TitlesOfParts>
    <vt:vector size="4" baseType="lpstr">
      <vt:lpstr>맑은 고딕</vt:lpstr>
      <vt:lpstr>Arial</vt:lpstr>
      <vt:lpstr>Office 테마</vt:lpstr>
      <vt:lpstr>1. 상온에서의 이상적 상태를 생각해보면 1기압 상온에서의 water가 가장 안정한 상태인데, 이 경우 강의실에 물을 놓아두었을 때 증발하는 이유를 설명할 수 없다. 이 문제의 답은 강의실에서의 수증기의 분압을 이용하여 생각해볼 수 있다. 1기압 상온에서의 수증기의 분압은 그래프에서의 기준점인 0.004%와 비슷한 분압이고, 상온은 0.01C 보다 높으므로 이를 그래프에 표현해보면 노란점이다. 따라서 수증기가 가장 안정한 상태임을 알 수 있다.  2.물의 온도가 높아져 증기압이 대기압보다 커지게 되면 끓게 되는데 이때의 온도를 끓는 점이라고 한다. 높은 산에 올라갔을 때 대기압이 낮아지게 되고, 따라서 물이 100C 보다 낮은 온도에서 끓게 된다. 그래서 주위 압력을 높여주기 위해서 밥솥 위에 돌을 올리기도 한다. 또한 내부 압력을 높여주기 위해서 평지보다 더 많은 양의 물을 부어야 한다.   3.김이 서리는 현상은 실내의 수증기가 차가운 창문에 닿아 액화되기 때문에 일어난다. 이때 에어컨을 틀면 온도가 낮아지게 되고, 김이 서린 것을 없앨 수 있다. 이 과정을 그래프에 표현해보면 파란색 점이 검은색 점으로 변하게 되어 김이 사라지게 된다. 또한 에어컨에는 제습 효과도 있다. 즉, 공기 중 수증기가 액화 되면 그 온도에 맞는 수증기 분압을 맞추기 위해서 김이 다시 기체가 된다. 때문에 에어컨 바람으로 김을 없앨 수 있다.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상온에서의 이상적 상태를 생각해보면 1기압 상온에서의 water가 가장 안정한 상태인데, 이 경우 강의실에 물을 놓아두었을 때 증발하는 이유를 설명할 수 없다. 이 문제의 답은 강의실에서의 수증기의 분압을 이용하여 생각해볼 수 있다. 1기압 상온에서의 수증기의 분압은 그래프에서의 기준점인 0.004%와 비슷한 분압이고, 상온은 0.01C 보다 높으므로 이를 그래프에 표현해보면 노란점이다. 따라서 수증기가 가장 안정한 상태임을 알 수 있다.  2.물의 온도가 높아져 증기압이 대기압보다 커지게 되면 끓게 되는데 이때의 온도를 끓는 점이라고 한다. 높은 산에 올라갔을 때 대기압이 낮아지게 되고, 따라서 물이 100C 보다 낮은 온도에서 끓게 된다. 그래서 주위 압력을 높여주기 위해서 밥솥 위에 돌을 올리기도 한다. 또한 내부 압력을 높여주기 위해서 평지보다 더 많은 양의 물을 부어야 한다.   3.김이 서리는 현상은 실내의 수증기가 차가운 창문에 닿아 액화되기 때문에 일어난다. 이때 에어컨을 틀면 온도가 낮아지게 되고, 김이 서린 것을 없앨 수 있다. 이 과정을 그래프에 표현해보면 파란색 점이 검은색 점으로 변하게 되어 김이 사라지게 된다. 차 창 밖의 온도가 낮아 파란 원이 왼쪽으로 이동하여 서리가 생기는 것이다. 서리를 없애기 위해선 외부 온도와 비슷하게 해야해서 에어컨을 키는데 에어컨이 온도를 낮추는 기능만 하진 않는다. 에어컨 바람이 압력을 낮춰주는 제습 효과도 해주는데 그 이유는 공기 중 수증기량이 고정되어 있는데 수증기가 액화 되면 압력이 떨어져서 기존에 있던 액체들도 압력이 떨어져 다시 기체가 된다. 때문에 에어컨 바람으로 서리를 막을 수 있다.  </dc:title>
  <dc:creator>조성언</dc:creator>
  <cp:lastModifiedBy>조성언</cp:lastModifiedBy>
  <cp:revision>2</cp:revision>
  <dcterms:created xsi:type="dcterms:W3CDTF">2017-03-01T15:17:04Z</dcterms:created>
  <dcterms:modified xsi:type="dcterms:W3CDTF">2017-03-01T15:29:47Z</dcterms:modified>
</cp:coreProperties>
</file>