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46" autoAdjust="0"/>
    <p:restoredTop sz="94613" autoAdjust="0"/>
  </p:normalViewPr>
  <p:slideViewPr>
    <p:cSldViewPr>
      <p:cViewPr>
        <p:scale>
          <a:sx n="100" d="100"/>
          <a:sy n="100" d="100"/>
        </p:scale>
        <p:origin x="528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DD188-0887-49C1-9D59-B11499E7175A}" type="datetimeFigureOut">
              <a:rPr lang="ko-KR" altLang="en-US" smtClean="0"/>
              <a:pPr/>
              <a:t>2016. 12. 15.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17953-E734-4683-967E-816024078E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9DB2-2C15-4512-B9C7-FD14F15E18DB}" type="datetime1">
              <a:rPr lang="ko-KR" altLang="en-US" smtClean="0"/>
              <a:pPr/>
              <a:t>2016. 12. 15.</a:t>
            </a:fld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ko-KR" smtClean="0"/>
              <a:t>MSE 20110085 </a:t>
            </a:r>
            <a:r>
              <a:rPr lang="ko-KR" altLang="en-US" smtClean="0"/>
              <a:t>도경연    </a:t>
            </a:r>
            <a:fld id="{90E648C7-7ADC-4946-8131-D0EF3121ACD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ko-KR" smtClean="0"/>
              <a:t>AMSE502 Phase Transformations</a:t>
            </a:r>
            <a:endParaRPr lang="ko-KR" altLang="en-US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4520-B869-42C0-B6C3-6AAD647AACC9}" type="datetime1">
              <a:rPr lang="ko-KR" altLang="en-US" smtClean="0"/>
              <a:pPr/>
              <a:t>2016. 12. 15.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AMSE502 Phase Transformations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48C7-7ADC-4946-8131-D0EF3121AC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4373C-0F90-41AD-AA9B-5ECBD68D3B53}" type="datetime1">
              <a:rPr lang="ko-KR" altLang="en-US" smtClean="0"/>
              <a:pPr/>
              <a:t>2016. 12. 15.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AMSE502 Phase Transformations</a:t>
            </a:r>
            <a:endParaRPr lang="ko-KR" altLang="en-US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MSE 20110085 </a:t>
            </a:r>
            <a:r>
              <a:rPr lang="ko-KR" altLang="en-US" dirty="0" smtClean="0"/>
              <a:t>도경연    </a:t>
            </a:r>
            <a:fld id="{90E648C7-7ADC-4946-8131-D0EF3121ACD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904" y="4437112"/>
            <a:ext cx="2071702" cy="186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1" name="그룹 40"/>
          <p:cNvGrpSpPr/>
          <p:nvPr/>
        </p:nvGrpSpPr>
        <p:grpSpPr>
          <a:xfrm>
            <a:off x="2915816" y="4437112"/>
            <a:ext cx="1440160" cy="1866244"/>
            <a:chOff x="2915816" y="802028"/>
            <a:chExt cx="1440160" cy="1866244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31282"/>
            <a:stretch>
              <a:fillRect/>
            </a:stretch>
          </p:blipFill>
          <p:spPr bwMode="auto">
            <a:xfrm>
              <a:off x="2915816" y="802028"/>
              <a:ext cx="1423630" cy="1866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9" name="그룹 38"/>
            <p:cNvGrpSpPr/>
            <p:nvPr/>
          </p:nvGrpSpPr>
          <p:grpSpPr>
            <a:xfrm>
              <a:off x="3221093" y="865015"/>
              <a:ext cx="1134883" cy="1527301"/>
              <a:chOff x="3419872" y="865015"/>
              <a:chExt cx="1134883" cy="1527301"/>
            </a:xfrm>
          </p:grpSpPr>
          <p:grpSp>
            <p:nvGrpSpPr>
              <p:cNvPr id="33" name="그룹 32"/>
              <p:cNvGrpSpPr/>
              <p:nvPr/>
            </p:nvGrpSpPr>
            <p:grpSpPr>
              <a:xfrm>
                <a:off x="3419872" y="1196752"/>
                <a:ext cx="583207" cy="1195564"/>
                <a:chOff x="3412729" y="1196752"/>
                <a:chExt cx="583207" cy="1195564"/>
              </a:xfrm>
            </p:grpSpPr>
            <p:sp>
              <p:nvSpPr>
                <p:cNvPr id="24" name="원호 23"/>
                <p:cNvSpPr/>
                <p:nvPr/>
              </p:nvSpPr>
              <p:spPr>
                <a:xfrm>
                  <a:off x="3660284" y="1196752"/>
                  <a:ext cx="335652" cy="360040"/>
                </a:xfrm>
                <a:prstGeom prst="arc">
                  <a:avLst>
                    <a:gd name="adj1" fmla="val 16940063"/>
                    <a:gd name="adj2" fmla="val 4343847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" name="원호 24"/>
                <p:cNvSpPr/>
                <p:nvPr/>
              </p:nvSpPr>
              <p:spPr>
                <a:xfrm>
                  <a:off x="3427015" y="1523458"/>
                  <a:ext cx="566540" cy="288032"/>
                </a:xfrm>
                <a:prstGeom prst="arc">
                  <a:avLst>
                    <a:gd name="adj1" fmla="val 19557701"/>
                    <a:gd name="adj2" fmla="val 2116489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1" name="원호 30"/>
                <p:cNvSpPr/>
                <p:nvPr/>
              </p:nvSpPr>
              <p:spPr>
                <a:xfrm>
                  <a:off x="3650760" y="1777578"/>
                  <a:ext cx="335652" cy="360040"/>
                </a:xfrm>
                <a:prstGeom prst="arc">
                  <a:avLst>
                    <a:gd name="adj1" fmla="val 17373988"/>
                    <a:gd name="adj2" fmla="val 4343847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2" name="원호 31"/>
                <p:cNvSpPr/>
                <p:nvPr/>
              </p:nvSpPr>
              <p:spPr>
                <a:xfrm>
                  <a:off x="3412729" y="2104284"/>
                  <a:ext cx="566540" cy="288032"/>
                </a:xfrm>
                <a:prstGeom prst="arc">
                  <a:avLst>
                    <a:gd name="adj1" fmla="val 19557701"/>
                    <a:gd name="adj2" fmla="val 2015516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cxnSp>
            <p:nvCxnSpPr>
              <p:cNvPr id="35" name="직선 연결선 34"/>
              <p:cNvCxnSpPr>
                <a:stCxn id="24" idx="0"/>
              </p:cNvCxnSpPr>
              <p:nvPr/>
            </p:nvCxnSpPr>
            <p:spPr>
              <a:xfrm flipV="1">
                <a:off x="3873576" y="865015"/>
                <a:ext cx="554408" cy="33649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원호 37"/>
              <p:cNvSpPr/>
              <p:nvPr/>
            </p:nvSpPr>
            <p:spPr>
              <a:xfrm>
                <a:off x="4219103" y="865284"/>
                <a:ext cx="335652" cy="360040"/>
              </a:xfrm>
              <a:prstGeom prst="arc">
                <a:avLst>
                  <a:gd name="adj1" fmla="val 16940063"/>
                  <a:gd name="adj2" fmla="val 4343847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3516156" y="1491676"/>
              <a:ext cx="504056" cy="338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altLang="ko-KR" sz="1200" dirty="0" smtClean="0">
                  <a:solidFill>
                    <a:srgbClr val="FF0000"/>
                  </a:solidFill>
                </a:rPr>
                <a:t> </a:t>
              </a:r>
              <a:r>
                <a:rPr lang="el-GR" altLang="ko-KR" sz="1200" dirty="0" smtClean="0">
                  <a:solidFill>
                    <a:srgbClr val="FF0000"/>
                  </a:solidFill>
                </a:rPr>
                <a:t>δ</a:t>
              </a:r>
              <a:endParaRPr lang="en-US" altLang="ko-KR" dirty="0" smtClean="0">
                <a:solidFill>
                  <a:srgbClr val="FF0000"/>
                </a:solidFill>
              </a:endParaRPr>
            </a:p>
            <a:p>
              <a:pPr>
                <a:lnSpc>
                  <a:spcPct val="50000"/>
                </a:lnSpc>
              </a:pPr>
              <a:r>
                <a:rPr lang="ko-KR" altLang="en-US" dirty="0" smtClean="0">
                  <a:solidFill>
                    <a:srgbClr val="FF0000"/>
                  </a:solidFill>
                </a:rPr>
                <a:t>↔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altLang="ko-KR" sz="2400" dirty="0" smtClean="0"/>
              <a:t>1. The Formation of Lamellar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88024" y="900677"/>
            <a:ext cx="3960440" cy="53086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400" dirty="0" smtClean="0"/>
              <a:t>b) Estimate the radius of curvature</a:t>
            </a:r>
          </a:p>
          <a:p>
            <a:pPr>
              <a:buNone/>
            </a:pPr>
            <a:r>
              <a:rPr lang="en-US" altLang="ko-KR" sz="1100" dirty="0" smtClean="0"/>
              <a:t>Assume that each tip has a constant curvature.</a:t>
            </a:r>
          </a:p>
          <a:p>
            <a:pPr>
              <a:buNone/>
            </a:pPr>
            <a:r>
              <a:rPr lang="en-US" altLang="ko-KR" sz="1100" dirty="0" smtClean="0"/>
              <a:t> r</a:t>
            </a:r>
            <a:r>
              <a:rPr lang="el-GR" altLang="ko-KR" sz="1100" baseline="-25000" dirty="0" smtClean="0"/>
              <a:t>α</a:t>
            </a:r>
            <a:r>
              <a:rPr lang="en-US" altLang="ko-KR" sz="1100" dirty="0" smtClean="0"/>
              <a:t>=-S</a:t>
            </a:r>
            <a:r>
              <a:rPr lang="el-GR" altLang="ko-KR" sz="1100" baseline="-25000" dirty="0" smtClean="0"/>
              <a:t>α</a:t>
            </a:r>
            <a:r>
              <a:rPr lang="en-US" altLang="ko-KR" sz="1100" dirty="0" smtClean="0"/>
              <a:t>/(2cos</a:t>
            </a:r>
            <a:r>
              <a:rPr lang="el-GR" altLang="ko-KR" sz="1100" dirty="0" smtClean="0"/>
              <a:t>θ</a:t>
            </a:r>
            <a:r>
              <a:rPr lang="el-GR" altLang="ko-KR" sz="1100" baseline="-25000" dirty="0" smtClean="0"/>
              <a:t>α</a:t>
            </a:r>
            <a:r>
              <a:rPr lang="en-US" altLang="ko-KR" sz="1100" dirty="0" smtClean="0"/>
              <a:t>), r</a:t>
            </a:r>
            <a:r>
              <a:rPr lang="el-GR" altLang="ko-KR" sz="1100" baseline="-25000" dirty="0" smtClean="0"/>
              <a:t>β</a:t>
            </a:r>
            <a:r>
              <a:rPr lang="en-US" altLang="ko-KR" sz="1100" dirty="0" smtClean="0"/>
              <a:t>=-S</a:t>
            </a:r>
            <a:r>
              <a:rPr lang="el-GR" altLang="ko-KR" sz="1100" baseline="-25000" dirty="0" smtClean="0"/>
              <a:t>β</a:t>
            </a:r>
            <a:r>
              <a:rPr lang="en-US" altLang="ko-KR" sz="1100" dirty="0" smtClean="0"/>
              <a:t>/(2cos</a:t>
            </a:r>
            <a:r>
              <a:rPr lang="el-GR" altLang="ko-KR" sz="1100" dirty="0" smtClean="0"/>
              <a:t>θ</a:t>
            </a:r>
            <a:r>
              <a:rPr lang="el-GR" altLang="ko-KR" sz="1100" baseline="-25000" dirty="0" smtClean="0"/>
              <a:t>β</a:t>
            </a:r>
            <a:r>
              <a:rPr lang="en-US" altLang="ko-KR" sz="1100" dirty="0" smtClean="0"/>
              <a:t>)</a:t>
            </a:r>
          </a:p>
          <a:p>
            <a:pPr>
              <a:buNone/>
            </a:pPr>
            <a:endParaRPr lang="en-US" altLang="ko-KR" sz="1100" dirty="0" smtClean="0"/>
          </a:p>
          <a:p>
            <a:pPr>
              <a:buNone/>
            </a:pPr>
            <a:r>
              <a:rPr lang="en-US" altLang="ko-KR" sz="1100" dirty="0" smtClean="0"/>
              <a:t>We can get 2 equations from the force balance.</a:t>
            </a:r>
          </a:p>
          <a:p>
            <a:pPr>
              <a:buNone/>
            </a:pPr>
            <a:r>
              <a:rPr lang="en-US" altLang="ko-KR" sz="1100" dirty="0" smtClean="0"/>
              <a:t> 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</a:t>
            </a:r>
            <a:r>
              <a:rPr lang="en-US" altLang="ko-KR" sz="1100" dirty="0" smtClean="0"/>
              <a:t>sin(</a:t>
            </a:r>
            <a:r>
              <a:rPr lang="el-GR" altLang="ko-KR" sz="1100" dirty="0" smtClean="0"/>
              <a:t>π</a:t>
            </a:r>
            <a:r>
              <a:rPr lang="en-US" altLang="ko-KR" sz="1100" dirty="0" smtClean="0"/>
              <a:t>-</a:t>
            </a:r>
            <a:r>
              <a:rPr lang="el-GR" altLang="ko-KR" sz="1100" dirty="0" smtClean="0"/>
              <a:t>θ</a:t>
            </a:r>
            <a:r>
              <a:rPr lang="el-GR" altLang="ko-KR" sz="1100" baseline="-25000" dirty="0" smtClean="0"/>
              <a:t>α</a:t>
            </a:r>
            <a:r>
              <a:rPr lang="en-US" altLang="ko-KR" sz="1100" dirty="0" smtClean="0"/>
              <a:t>) = 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β</a:t>
            </a:r>
            <a:r>
              <a:rPr lang="en-US" altLang="ko-KR" sz="1100" dirty="0" smtClean="0"/>
              <a:t>sin(</a:t>
            </a:r>
            <a:r>
              <a:rPr lang="el-GR" altLang="ko-KR" sz="1100" dirty="0" smtClean="0"/>
              <a:t>π</a:t>
            </a:r>
            <a:r>
              <a:rPr lang="en-US" altLang="ko-KR" sz="1100" dirty="0" smtClean="0"/>
              <a:t>-</a:t>
            </a:r>
            <a:r>
              <a:rPr lang="el-GR" altLang="ko-KR" sz="1100" dirty="0" smtClean="0"/>
              <a:t>θ</a:t>
            </a:r>
            <a:r>
              <a:rPr lang="el-GR" altLang="ko-KR" sz="1100" baseline="-25000" dirty="0" smtClean="0"/>
              <a:t>β</a:t>
            </a:r>
            <a:r>
              <a:rPr lang="en-US" altLang="ko-KR" sz="1100" dirty="0" smtClean="0"/>
              <a:t>)</a:t>
            </a:r>
          </a:p>
          <a:p>
            <a:pPr>
              <a:buNone/>
            </a:pPr>
            <a:r>
              <a:rPr lang="en-US" altLang="ko-KR" sz="1100" dirty="0"/>
              <a:t> 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αβ</a:t>
            </a:r>
            <a:r>
              <a:rPr lang="en-US" altLang="ko-KR" sz="1100" dirty="0" smtClean="0"/>
              <a:t> = 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</a:t>
            </a:r>
            <a:r>
              <a:rPr lang="en-US" altLang="ko-KR" sz="1100" dirty="0" err="1" smtClean="0"/>
              <a:t>cos</a:t>
            </a:r>
            <a:r>
              <a:rPr lang="en-US" altLang="ko-KR" sz="1100" dirty="0" smtClean="0"/>
              <a:t>(</a:t>
            </a:r>
            <a:r>
              <a:rPr lang="el-GR" altLang="ko-KR" sz="1100" dirty="0" smtClean="0"/>
              <a:t>π</a:t>
            </a:r>
            <a:r>
              <a:rPr lang="en-US" altLang="ko-KR" sz="1100" dirty="0" smtClean="0"/>
              <a:t>-</a:t>
            </a:r>
            <a:r>
              <a:rPr lang="el-GR" altLang="ko-KR" sz="1100" dirty="0" smtClean="0"/>
              <a:t>θ</a:t>
            </a:r>
            <a:r>
              <a:rPr lang="el-GR" altLang="ko-KR" sz="1100" baseline="-25000" dirty="0" smtClean="0"/>
              <a:t>α</a:t>
            </a:r>
            <a:r>
              <a:rPr lang="en-US" altLang="ko-KR" sz="1100" dirty="0" smtClean="0"/>
              <a:t>) + 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β</a:t>
            </a:r>
            <a:r>
              <a:rPr lang="en-US" altLang="ko-KR" sz="1100" dirty="0" err="1" smtClean="0"/>
              <a:t>cos</a:t>
            </a:r>
            <a:r>
              <a:rPr lang="en-US" altLang="ko-KR" sz="1100" dirty="0" smtClean="0"/>
              <a:t>(</a:t>
            </a:r>
            <a:r>
              <a:rPr lang="el-GR" altLang="ko-KR" sz="1100" dirty="0" smtClean="0"/>
              <a:t>π</a:t>
            </a:r>
            <a:r>
              <a:rPr lang="en-US" altLang="ko-KR" sz="1100" dirty="0" smtClean="0"/>
              <a:t>-</a:t>
            </a:r>
            <a:r>
              <a:rPr lang="el-GR" altLang="ko-KR" sz="1100" dirty="0" smtClean="0"/>
              <a:t>θ</a:t>
            </a:r>
            <a:r>
              <a:rPr lang="el-GR" altLang="ko-KR" sz="1100" baseline="-25000" dirty="0" smtClean="0"/>
              <a:t>β</a:t>
            </a:r>
            <a:r>
              <a:rPr lang="en-US" altLang="ko-KR" sz="1100" dirty="0" smtClean="0"/>
              <a:t>)</a:t>
            </a:r>
          </a:p>
          <a:p>
            <a:pPr>
              <a:buNone/>
            </a:pPr>
            <a:endParaRPr lang="en-US" altLang="ko-KR" sz="1100" dirty="0"/>
          </a:p>
          <a:p>
            <a:pPr>
              <a:buNone/>
            </a:pPr>
            <a:r>
              <a:rPr lang="en-US" altLang="ko-KR" sz="1100" dirty="0" smtClean="0"/>
              <a:t>We can get the relation of the angle and surface energies</a:t>
            </a:r>
            <a:endParaRPr lang="en-US" altLang="ko-KR" sz="1100" dirty="0"/>
          </a:p>
          <a:p>
            <a:pPr>
              <a:buNone/>
            </a:pPr>
            <a:r>
              <a:rPr lang="en-US" altLang="ko-KR" sz="1100" dirty="0" err="1" smtClean="0"/>
              <a:t>cos</a:t>
            </a:r>
            <a:r>
              <a:rPr lang="el-GR" altLang="ko-KR" sz="1100" dirty="0" smtClean="0"/>
              <a:t> θ</a:t>
            </a:r>
            <a:r>
              <a:rPr lang="el-GR" altLang="ko-KR" sz="1100" baseline="-25000" dirty="0" smtClean="0"/>
              <a:t>α</a:t>
            </a:r>
            <a:r>
              <a:rPr lang="en-US" altLang="ko-KR" sz="1100" baseline="-25000" dirty="0" smtClean="0"/>
              <a:t> </a:t>
            </a:r>
            <a:r>
              <a:rPr lang="en-US" altLang="ko-KR" sz="1100" dirty="0" smtClean="0"/>
              <a:t>= (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β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-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-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αβ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)/(2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αβ</a:t>
            </a:r>
            <a:r>
              <a:rPr lang="en-US" altLang="ko-KR" sz="1100" dirty="0" smtClean="0"/>
              <a:t>)</a:t>
            </a:r>
          </a:p>
          <a:p>
            <a:pPr>
              <a:buNone/>
            </a:pPr>
            <a:r>
              <a:rPr lang="en-US" altLang="ko-KR" sz="1100" dirty="0" err="1" smtClean="0"/>
              <a:t>cos</a:t>
            </a:r>
            <a:r>
              <a:rPr lang="el-GR" altLang="ko-KR" sz="1100" dirty="0" smtClean="0"/>
              <a:t> θ</a:t>
            </a:r>
            <a:r>
              <a:rPr lang="el-GR" altLang="ko-KR" sz="1100" baseline="-25000" dirty="0" smtClean="0"/>
              <a:t>α</a:t>
            </a:r>
            <a:r>
              <a:rPr lang="en-US" altLang="ko-KR" sz="1100" baseline="-25000" dirty="0" smtClean="0"/>
              <a:t> </a:t>
            </a:r>
            <a:r>
              <a:rPr lang="en-US" altLang="ko-KR" sz="1100" dirty="0" smtClean="0"/>
              <a:t>= (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-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β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-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αβ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)/(2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β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αβ</a:t>
            </a:r>
            <a:r>
              <a:rPr lang="en-US" altLang="ko-KR" sz="1100" dirty="0" smtClean="0"/>
              <a:t>)</a:t>
            </a:r>
          </a:p>
          <a:p>
            <a:pPr>
              <a:buNone/>
            </a:pPr>
            <a:endParaRPr lang="en-US" altLang="ko-KR" sz="1100" dirty="0" smtClean="0"/>
          </a:p>
          <a:p>
            <a:pPr>
              <a:buNone/>
            </a:pPr>
            <a:r>
              <a:rPr lang="en-US" altLang="ko-KR" sz="1100" dirty="0" smtClean="0"/>
              <a:t>∴ r</a:t>
            </a:r>
            <a:r>
              <a:rPr lang="el-GR" altLang="ko-KR" sz="1100" baseline="-25000" dirty="0" smtClean="0"/>
              <a:t>α</a:t>
            </a:r>
            <a:r>
              <a:rPr lang="en-US" altLang="ko-KR" sz="1100" baseline="-25000" dirty="0" smtClean="0"/>
              <a:t> </a:t>
            </a:r>
            <a:r>
              <a:rPr lang="en-US" altLang="ko-KR" sz="1100" dirty="0" smtClean="0"/>
              <a:t>= S</a:t>
            </a:r>
            <a:r>
              <a:rPr lang="el-GR" altLang="ko-KR" sz="1100" baseline="-25000" dirty="0" smtClean="0"/>
              <a:t>α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αβ</a:t>
            </a:r>
            <a:r>
              <a:rPr lang="en-US" altLang="ko-KR" sz="1100" dirty="0" smtClean="0"/>
              <a:t>/(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αβ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+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-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β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),</a:t>
            </a:r>
          </a:p>
          <a:p>
            <a:pPr>
              <a:buNone/>
            </a:pPr>
            <a:r>
              <a:rPr lang="en-US" altLang="ko-KR" sz="1100" dirty="0"/>
              <a:t> </a:t>
            </a:r>
            <a:r>
              <a:rPr lang="en-US" altLang="ko-KR" sz="1100" dirty="0" smtClean="0"/>
              <a:t>  r</a:t>
            </a:r>
            <a:r>
              <a:rPr lang="el-GR" altLang="ko-KR" sz="1100" baseline="-25000" dirty="0" smtClean="0"/>
              <a:t>β</a:t>
            </a:r>
            <a:r>
              <a:rPr lang="en-US" altLang="ko-KR" sz="1100" baseline="-25000" dirty="0" smtClean="0"/>
              <a:t> </a:t>
            </a:r>
            <a:r>
              <a:rPr lang="en-US" altLang="ko-KR" sz="1100" dirty="0" smtClean="0"/>
              <a:t>= S</a:t>
            </a:r>
            <a:r>
              <a:rPr lang="el-GR" altLang="ko-KR" sz="1100" baseline="-25000" dirty="0" smtClean="0"/>
              <a:t>β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β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αβ</a:t>
            </a:r>
            <a:r>
              <a:rPr lang="en-US" altLang="ko-KR" sz="1100" dirty="0" smtClean="0"/>
              <a:t>/(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αβ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+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β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-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)</a:t>
            </a:r>
          </a:p>
          <a:p>
            <a:pPr>
              <a:buNone/>
            </a:pPr>
            <a:r>
              <a:rPr lang="en-US" altLang="ko-KR" sz="1050" dirty="0" smtClean="0"/>
              <a:t>(S</a:t>
            </a:r>
            <a:r>
              <a:rPr lang="el-GR" altLang="ko-KR" sz="1050" baseline="-25000" dirty="0" smtClean="0"/>
              <a:t>α</a:t>
            </a:r>
            <a:r>
              <a:rPr lang="en-US" altLang="ko-KR" sz="1050" dirty="0" smtClean="0"/>
              <a:t> and S</a:t>
            </a:r>
            <a:r>
              <a:rPr lang="el-GR" altLang="ko-KR" sz="1050" baseline="-25000" dirty="0" smtClean="0"/>
              <a:t>β</a:t>
            </a:r>
            <a:r>
              <a:rPr lang="en-US" altLang="ko-KR" sz="1050" dirty="0" smtClean="0"/>
              <a:t> are proportional to S with coefficient </a:t>
            </a:r>
            <a:br>
              <a:rPr lang="en-US" altLang="ko-KR" sz="1050" dirty="0" smtClean="0"/>
            </a:br>
            <a:r>
              <a:rPr lang="en-US" altLang="ko-KR" sz="1050" dirty="0" smtClean="0"/>
              <a:t>determined by lever rule and phase diagram.)</a:t>
            </a:r>
          </a:p>
          <a:p>
            <a:pPr>
              <a:buNone/>
            </a:pPr>
            <a:endParaRPr lang="en-US" altLang="ko-KR" sz="1050" dirty="0" smtClean="0"/>
          </a:p>
          <a:p>
            <a:pPr>
              <a:buNone/>
            </a:pPr>
            <a:endParaRPr lang="en-US" altLang="ko-KR" sz="1050" dirty="0" smtClean="0"/>
          </a:p>
          <a:p>
            <a:pPr>
              <a:buNone/>
            </a:pPr>
            <a:endParaRPr lang="en-US" altLang="ko-KR" sz="1050" dirty="0" smtClean="0"/>
          </a:p>
          <a:p>
            <a:pPr>
              <a:buNone/>
            </a:pPr>
            <a:endParaRPr lang="en-US" altLang="ko-KR" sz="1050" dirty="0" smtClean="0"/>
          </a:p>
          <a:p>
            <a:pPr>
              <a:buNone/>
            </a:pPr>
            <a:endParaRPr lang="en-US" altLang="ko-KR" sz="1050" dirty="0" smtClean="0"/>
          </a:p>
          <a:p>
            <a:pPr>
              <a:buNone/>
            </a:pPr>
            <a:endParaRPr lang="en-US" altLang="ko-KR" sz="1050" dirty="0" smtClean="0"/>
          </a:p>
          <a:p>
            <a:pPr>
              <a:buNone/>
            </a:pPr>
            <a:endParaRPr lang="en-US" altLang="ko-KR" sz="1050" dirty="0" smtClean="0"/>
          </a:p>
          <a:p>
            <a:pPr>
              <a:buNone/>
            </a:pPr>
            <a:endParaRPr lang="en-US" altLang="ko-KR" sz="1050" dirty="0" smtClean="0"/>
          </a:p>
          <a:p>
            <a:pPr>
              <a:buNone/>
            </a:pPr>
            <a:r>
              <a:rPr lang="en-US" altLang="ko-KR" sz="1050" dirty="0" smtClean="0"/>
              <a:t>      Figure1. Force balance diagram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470184" y="908720"/>
            <a:ext cx="4320480" cy="17281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arenR"/>
              <a:tabLst/>
              <a:defRPr/>
            </a:pPr>
            <a:r>
              <a:rPr kumimoji="0" lang="en-US" altLang="ko-KR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the tip of each layer has a curvature?</a:t>
            </a:r>
          </a:p>
          <a:p>
            <a:pPr marL="342900" indent="-180000">
              <a:spcBef>
                <a:spcPct val="20000"/>
              </a:spcBef>
              <a:defRPr/>
            </a:pPr>
            <a:r>
              <a:rPr lang="en-US" altLang="ko-KR" sz="1200" dirty="0" smtClean="0">
                <a:sym typeface="Wingdings" pitchFamily="2" charset="2"/>
              </a:rPr>
              <a:t> The curvature is balance between surface tension and surface energy in local equilibrium.  The slope of side of tip is fixed by surface tension,( </a:t>
            </a:r>
            <a:r>
              <a:rPr lang="en-US" altLang="ko-KR" sz="1200" b="1" dirty="0" smtClean="0">
                <a:sym typeface="Wingdings" pitchFamily="2" charset="2"/>
              </a:rPr>
              <a:t>∵ </a:t>
            </a:r>
            <a:r>
              <a:rPr lang="en-US" altLang="ko-KR" sz="1200" dirty="0" smtClean="0">
                <a:sym typeface="Wingdings" pitchFamily="2" charset="2"/>
              </a:rPr>
              <a:t>force balance) and the nature want to lowest free energy at equilibrium, so the interface has smooth curve to reach the lowest free energy with given conditions.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467544" y="2641894"/>
            <a:ext cx="4318770" cy="17859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c) Show that </a:t>
            </a:r>
            <a:r>
              <a:rPr kumimoji="0" lang="el-GR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altLang="ko-K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altLang="ko-KR" sz="1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capillarity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(S) = </a:t>
            </a:r>
            <a:r>
              <a:rPr kumimoji="0" lang="el-GR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</a:t>
            </a:r>
            <a:r>
              <a:rPr kumimoji="0" lang="en-US" altLang="ko-K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altLang="ko-KR" sz="14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interfacial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(S)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1100" dirty="0" smtClean="0"/>
              <a:t>Let </a:t>
            </a:r>
            <a:r>
              <a:rPr lang="el-GR" altLang="ko-KR" sz="1100" dirty="0" smtClean="0">
                <a:solidFill>
                  <a:srgbClr val="FF0000"/>
                </a:solidFill>
              </a:rPr>
              <a:t>δ</a:t>
            </a:r>
            <a:r>
              <a:rPr lang="en-US" altLang="ko-KR" sz="1100" dirty="0" smtClean="0"/>
              <a:t> is length of growth of tip.</a:t>
            </a:r>
          </a:p>
          <a:p>
            <a:pPr marL="342900" indent="-342900">
              <a:spcBef>
                <a:spcPct val="20000"/>
              </a:spcBef>
            </a:pPr>
            <a:r>
              <a:rPr lang="el-GR" altLang="ko-KR" sz="1100" dirty="0"/>
              <a:t>Δ</a:t>
            </a:r>
            <a:r>
              <a:rPr lang="en-US" altLang="ko-KR" sz="1100" dirty="0" err="1"/>
              <a:t>G</a:t>
            </a:r>
            <a:r>
              <a:rPr lang="en-US" altLang="ko-KR" sz="1100" baseline="-25000" dirty="0" err="1"/>
              <a:t>capillarity</a:t>
            </a:r>
            <a:r>
              <a:rPr lang="en-US" altLang="ko-KR" sz="1100" dirty="0"/>
              <a:t>(S</a:t>
            </a:r>
            <a:r>
              <a:rPr lang="en-US" altLang="ko-KR" sz="1100" dirty="0" smtClean="0"/>
              <a:t>) = (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</a:t>
            </a:r>
            <a:r>
              <a:rPr lang="en-US" altLang="ko-KR" sz="1100" dirty="0" smtClean="0"/>
              <a:t>/r</a:t>
            </a:r>
            <a:r>
              <a:rPr lang="el-GR" altLang="ko-KR" sz="1100" baseline="-25000" dirty="0" smtClean="0"/>
              <a:t>α</a:t>
            </a:r>
            <a:r>
              <a:rPr lang="en-US" altLang="ko-KR" sz="1100" dirty="0" smtClean="0"/>
              <a:t>)S</a:t>
            </a:r>
            <a:r>
              <a:rPr lang="el-GR" altLang="ko-KR" sz="1100" baseline="-25000" dirty="0" smtClean="0"/>
              <a:t>α</a:t>
            </a:r>
            <a:r>
              <a:rPr lang="en-US" altLang="ko-KR" sz="1100" dirty="0" smtClean="0"/>
              <a:t>h</a:t>
            </a:r>
            <a:r>
              <a:rPr lang="el-GR" altLang="ko-KR" sz="1100" dirty="0" smtClean="0"/>
              <a:t>δ</a:t>
            </a:r>
            <a:r>
              <a:rPr lang="en-US" altLang="ko-KR" sz="1100" dirty="0" smtClean="0"/>
              <a:t>+ (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β</a:t>
            </a:r>
            <a:r>
              <a:rPr lang="en-US" altLang="ko-KR" sz="1100" dirty="0" smtClean="0"/>
              <a:t>/r</a:t>
            </a:r>
            <a:r>
              <a:rPr lang="el-GR" altLang="ko-KR" sz="1100" baseline="-25000" dirty="0" smtClean="0"/>
              <a:t>β</a:t>
            </a:r>
            <a:r>
              <a:rPr lang="en-US" altLang="ko-KR" sz="1100" dirty="0" smtClean="0"/>
              <a:t>)S</a:t>
            </a:r>
            <a:r>
              <a:rPr lang="el-GR" altLang="ko-KR" sz="1100" baseline="-25000" dirty="0" smtClean="0"/>
              <a:t>β</a:t>
            </a:r>
            <a:r>
              <a:rPr lang="en-US" altLang="ko-KR" sz="1100" dirty="0" smtClean="0"/>
              <a:t>h</a:t>
            </a:r>
            <a:r>
              <a:rPr lang="el-GR" altLang="ko-KR" sz="1100" dirty="0" smtClean="0"/>
              <a:t>δ</a:t>
            </a:r>
            <a:r>
              <a:rPr lang="en-US" altLang="ko-KR" sz="1100" dirty="0" smtClean="0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1100" dirty="0" smtClean="0"/>
              <a:t>                = h</a:t>
            </a:r>
            <a:r>
              <a:rPr lang="el-GR" altLang="ko-KR" sz="1100" dirty="0" smtClean="0"/>
              <a:t>δ</a:t>
            </a:r>
            <a:r>
              <a:rPr lang="en-US" altLang="ko-KR" sz="1100" dirty="0" smtClean="0"/>
              <a:t>{(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αβ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+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-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β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)/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αβ</a:t>
            </a:r>
            <a:r>
              <a:rPr lang="en-US" altLang="ko-KR" sz="1100" dirty="0" smtClean="0"/>
              <a:t>+(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αβ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+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β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-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</a:t>
            </a:r>
            <a:r>
              <a:rPr lang="en-US" altLang="ko-KR" sz="1100" baseline="30000" dirty="0" smtClean="0"/>
              <a:t>2</a:t>
            </a:r>
            <a:r>
              <a:rPr lang="en-US" altLang="ko-KR" sz="1100" dirty="0" smtClean="0"/>
              <a:t>)/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αβ</a:t>
            </a:r>
            <a:r>
              <a:rPr lang="en-US" altLang="ko-KR" sz="1100" dirty="0" smtClean="0"/>
              <a:t>}</a:t>
            </a:r>
            <a:endParaRPr lang="en-US" altLang="ko-KR" sz="1100" dirty="0"/>
          </a:p>
          <a:p>
            <a:pPr marL="342900" indent="-342900">
              <a:spcBef>
                <a:spcPct val="20000"/>
              </a:spcBef>
            </a:pPr>
            <a:r>
              <a:rPr lang="en-US" altLang="ko-KR" sz="1100" dirty="0" smtClean="0"/>
              <a:t>                = h</a:t>
            </a:r>
            <a:r>
              <a:rPr lang="el-GR" altLang="ko-KR" sz="1100" dirty="0" smtClean="0"/>
              <a:t>δ</a:t>
            </a:r>
            <a:r>
              <a:rPr lang="en-US" altLang="ko-KR" sz="1100" dirty="0" smtClean="0"/>
              <a:t>(2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αβ</a:t>
            </a:r>
            <a:r>
              <a:rPr lang="en-US" altLang="ko-KR" sz="1100" dirty="0" smtClean="0"/>
              <a:t>)</a:t>
            </a:r>
          </a:p>
          <a:p>
            <a:pPr marL="342900" indent="-342900">
              <a:spcBef>
                <a:spcPct val="20000"/>
              </a:spcBef>
            </a:pPr>
            <a:r>
              <a:rPr lang="el-GR" altLang="ko-KR" sz="1100" dirty="0" smtClean="0"/>
              <a:t>Δ</a:t>
            </a:r>
            <a:r>
              <a:rPr lang="en-US" altLang="ko-KR" sz="1100" dirty="0" err="1"/>
              <a:t>G</a:t>
            </a:r>
            <a:r>
              <a:rPr lang="en-US" altLang="ko-KR" sz="1100" baseline="-25000" dirty="0" err="1"/>
              <a:t>interfacial</a:t>
            </a:r>
            <a:r>
              <a:rPr lang="en-US" altLang="ko-KR" sz="1100" dirty="0"/>
              <a:t>(S</a:t>
            </a:r>
            <a:r>
              <a:rPr lang="en-US" altLang="ko-KR" sz="1100" dirty="0" smtClean="0"/>
              <a:t>) = h</a:t>
            </a:r>
            <a:r>
              <a:rPr lang="el-GR" altLang="ko-KR" sz="1100" dirty="0" smtClean="0"/>
              <a:t>δ</a:t>
            </a:r>
            <a:r>
              <a:rPr lang="en-US" altLang="ko-KR" sz="1100" dirty="0" smtClean="0"/>
              <a:t>(2</a:t>
            </a:r>
            <a:r>
              <a:rPr lang="el-GR" altLang="ko-KR" sz="1100" dirty="0" smtClean="0"/>
              <a:t>γ</a:t>
            </a:r>
            <a:r>
              <a:rPr lang="el-GR" altLang="ko-KR" sz="1100" baseline="-25000" dirty="0" smtClean="0"/>
              <a:t>αβ</a:t>
            </a:r>
            <a:r>
              <a:rPr lang="en-US" altLang="ko-KR" sz="1100" dirty="0" smtClean="0"/>
              <a:t>)</a:t>
            </a:r>
            <a:endParaRPr lang="en-US" altLang="ko-KR" sz="1100" dirty="0"/>
          </a:p>
          <a:p>
            <a:pPr marL="342900" indent="-342900">
              <a:spcBef>
                <a:spcPct val="20000"/>
              </a:spcBef>
            </a:pPr>
            <a:endParaRPr lang="en-US" altLang="ko-KR" sz="1100" dirty="0" smtClean="0"/>
          </a:p>
          <a:p>
            <a:pPr marL="342900" indent="-342900">
              <a:spcBef>
                <a:spcPct val="20000"/>
              </a:spcBef>
            </a:pPr>
            <a:r>
              <a:rPr lang="en-US" altLang="ko-KR" sz="1100" b="1" dirty="0" smtClean="0"/>
              <a:t>∴</a:t>
            </a:r>
            <a:r>
              <a:rPr lang="en-US" altLang="ko-KR" sz="1100" dirty="0" smtClean="0"/>
              <a:t> </a:t>
            </a:r>
            <a:r>
              <a:rPr lang="el-GR" altLang="ko-KR" sz="1100" dirty="0" smtClean="0"/>
              <a:t>Δ</a:t>
            </a:r>
            <a:r>
              <a:rPr lang="en-US" altLang="ko-KR" sz="1100" dirty="0" err="1" smtClean="0"/>
              <a:t>G</a:t>
            </a:r>
            <a:r>
              <a:rPr lang="en-US" altLang="ko-KR" sz="1100" baseline="-25000" dirty="0" err="1" smtClean="0"/>
              <a:t>capillarity</a:t>
            </a:r>
            <a:r>
              <a:rPr lang="en-US" altLang="ko-KR" sz="1100" dirty="0" smtClean="0"/>
              <a:t>(S) =</a:t>
            </a:r>
            <a:r>
              <a:rPr lang="el-GR" altLang="ko-KR" sz="1100" dirty="0" smtClean="0"/>
              <a:t> Δ</a:t>
            </a:r>
            <a:r>
              <a:rPr lang="en-US" altLang="ko-KR" sz="1100" dirty="0" err="1" smtClean="0"/>
              <a:t>G</a:t>
            </a:r>
            <a:r>
              <a:rPr lang="en-US" altLang="ko-KR" sz="1100" baseline="-25000" dirty="0" err="1" smtClean="0"/>
              <a:t>interfacial</a:t>
            </a:r>
            <a:r>
              <a:rPr lang="en-US" altLang="ko-KR" sz="1100" dirty="0" smtClean="0"/>
              <a:t>(S)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48C7-7ADC-4946-8131-D0EF3121ACDB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571900" cy="365125"/>
          </a:xfrm>
        </p:spPr>
        <p:txBody>
          <a:bodyPr/>
          <a:lstStyle/>
          <a:p>
            <a:r>
              <a:rPr lang="en-US" altLang="ko-KR" dirty="0" smtClean="0"/>
              <a:t>AMSE502 Phase Transformations HW#4</a:t>
            </a:r>
            <a:endParaRPr lang="ko-KR" altLang="en-US" dirty="0"/>
          </a:p>
        </p:txBody>
      </p:sp>
      <p:sp>
        <p:nvSpPr>
          <p:cNvPr id="9" name="날짜 개체 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MSE 20110085 </a:t>
            </a:r>
            <a:r>
              <a:rPr lang="ko-KR" altLang="en-US" dirty="0" smtClean="0"/>
              <a:t>도경연</a:t>
            </a:r>
            <a:endParaRPr lang="ko-KR" altLang="en-US" dirty="0"/>
          </a:p>
        </p:txBody>
      </p:sp>
      <p:grpSp>
        <p:nvGrpSpPr>
          <p:cNvPr id="27" name="그룹 26"/>
          <p:cNvGrpSpPr/>
          <p:nvPr/>
        </p:nvGrpSpPr>
        <p:grpSpPr>
          <a:xfrm>
            <a:off x="5148064" y="4365104"/>
            <a:ext cx="2071702" cy="1232116"/>
            <a:chOff x="571472" y="2786058"/>
            <a:chExt cx="2071702" cy="123211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b="33979"/>
            <a:stretch>
              <a:fillRect/>
            </a:stretch>
          </p:blipFill>
          <p:spPr bwMode="auto">
            <a:xfrm>
              <a:off x="571472" y="2786058"/>
              <a:ext cx="2071702" cy="1232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TextBox 9"/>
            <p:cNvSpPr txBox="1"/>
            <p:nvPr/>
          </p:nvSpPr>
          <p:spPr>
            <a:xfrm>
              <a:off x="1633989" y="3278056"/>
              <a:ext cx="3571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ko-KR" sz="1100" dirty="0" smtClean="0"/>
                <a:t>θ</a:t>
              </a:r>
              <a:r>
                <a:rPr lang="el-GR" altLang="ko-KR" sz="1100" baseline="-25000" dirty="0" smtClean="0"/>
                <a:t>α</a:t>
              </a:r>
              <a:endParaRPr lang="ko-KR" altLang="en-US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33989" y="3516284"/>
              <a:ext cx="3571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ko-KR" sz="1100" dirty="0" smtClean="0"/>
                <a:t>θ</a:t>
              </a:r>
              <a:r>
                <a:rPr lang="el-GR" altLang="ko-KR" sz="1100" baseline="-25000" dirty="0" smtClean="0"/>
                <a:t>β</a:t>
              </a:r>
              <a:endParaRPr lang="ko-KR" altLang="en-US" sz="11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46768" y="3148225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ko-KR" dirty="0" smtClean="0"/>
                <a:t>γ</a:t>
              </a:r>
              <a:r>
                <a:rPr lang="el-GR" altLang="ko-KR" baseline="-25000" dirty="0" smtClean="0"/>
                <a:t>αβ</a:t>
              </a:r>
              <a:endParaRPr lang="ko-KR" altLang="en-US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43108" y="3571875"/>
              <a:ext cx="42862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l-GR" altLang="ko-KR" dirty="0" smtClean="0"/>
                <a:t>γ</a:t>
              </a:r>
              <a:r>
                <a:rPr lang="el-GR" altLang="ko-KR" baseline="-25000" dirty="0" smtClean="0"/>
                <a:t>β</a:t>
              </a:r>
              <a:endParaRPr lang="ko-KR" altLang="en-US" baseline="-25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43108" y="3059667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ko-KR" dirty="0" smtClean="0"/>
                <a:t>γ</a:t>
              </a:r>
              <a:r>
                <a:rPr lang="el-GR" altLang="ko-KR" baseline="-25000" dirty="0" smtClean="0"/>
                <a:t>α</a:t>
              </a:r>
              <a:endParaRPr lang="ko-KR" altLang="en-US" baseline="-25000" dirty="0"/>
            </a:p>
          </p:txBody>
        </p:sp>
        <p:cxnSp>
          <p:nvCxnSpPr>
            <p:cNvPr id="16" name="직선 화살표 연결선 15"/>
            <p:cNvCxnSpPr/>
            <p:nvPr/>
          </p:nvCxnSpPr>
          <p:spPr>
            <a:xfrm rot="10800000">
              <a:off x="1125857" y="3543127"/>
              <a:ext cx="714379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화살표 연결선 20"/>
            <p:cNvCxnSpPr/>
            <p:nvPr/>
          </p:nvCxnSpPr>
          <p:spPr>
            <a:xfrm flipV="1">
              <a:off x="1839723" y="3238799"/>
              <a:ext cx="347664" cy="29686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화살표 연결선 21"/>
            <p:cNvCxnSpPr/>
            <p:nvPr/>
          </p:nvCxnSpPr>
          <p:spPr>
            <a:xfrm>
              <a:off x="1849247" y="3547246"/>
              <a:ext cx="338140" cy="26511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l"/>
            <a:r>
              <a:rPr lang="en-US" altLang="ko-KR" sz="2400" dirty="0"/>
              <a:t>2</a:t>
            </a:r>
            <a:r>
              <a:rPr lang="en-US" altLang="ko-KR" sz="2400" dirty="0" smtClean="0"/>
              <a:t>. The Grain Growth with Monte Carlo Simulation</a:t>
            </a:r>
            <a:endParaRPr lang="ko-KR" altLang="en-US" sz="2400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500034" y="1196752"/>
            <a:ext cx="8215370" cy="5159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a)	Find the time dependence of the average grain</a:t>
            </a:r>
            <a:r>
              <a:rPr kumimoji="0" lang="en-US" altLang="ko-KR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size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baseline="0" dirty="0" smtClean="0"/>
              <a:t>	Simulation setting:</a:t>
            </a:r>
            <a:endParaRPr lang="en-US" altLang="ko-KR" sz="1200" baseline="0" dirty="0"/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dirty="0" smtClean="0"/>
              <a:t>		Initial # of grains(N)= 512000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dirty="0" smtClean="0"/>
              <a:t>		Total volume(V)      = 512000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dirty="0"/>
              <a:t>	</a:t>
            </a:r>
            <a:r>
              <a:rPr lang="en-US" altLang="ko-KR" sz="1200" dirty="0" smtClean="0"/>
              <a:t>	Total steps(10t)       = 500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dirty="0"/>
              <a:t>	</a:t>
            </a:r>
            <a:r>
              <a:rPr lang="en-US" altLang="ko-KR" sz="1200" dirty="0" smtClean="0"/>
              <a:t>	Sampling frequency = 10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ko-KR" sz="1200" dirty="0"/>
              <a:t>	</a:t>
            </a:r>
            <a:r>
              <a:rPr lang="en-US" altLang="ko-KR" sz="1200" dirty="0" smtClean="0"/>
              <a:t>	Temperature level(</a:t>
            </a:r>
            <a:r>
              <a:rPr lang="el-GR" altLang="ko-KR" sz="1200" dirty="0" smtClean="0"/>
              <a:t>τ</a:t>
            </a:r>
            <a:r>
              <a:rPr lang="en-US" altLang="ko-KR" sz="1200" dirty="0" smtClean="0"/>
              <a:t>) = 4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ko-KR" sz="1200" dirty="0" smtClean="0"/>
              <a:t> 	</a:t>
            </a:r>
            <a:r>
              <a:rPr lang="en-US" altLang="ko-KR" sz="1200" b="1" dirty="0" smtClean="0"/>
              <a:t> ∴ n = 0.55</a:t>
            </a:r>
            <a:endParaRPr lang="en-US" altLang="ko-KR" sz="1200" dirty="0"/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1200" dirty="0" smtClean="0"/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altLang="ko-KR" sz="1200" dirty="0"/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lphaLcParenR" startAt="2"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the temperature dependence of grain growth and the </a:t>
            </a:r>
            <a:r>
              <a:rPr kumimoji="0" lang="en-US" altLang="ko-K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activatio</a:t>
            </a:r>
            <a:r>
              <a:rPr lang="en-US" altLang="ko-KR" sz="1200" dirty="0" smtClean="0"/>
              <a:t>n energy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Simulation setting: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dirty="0"/>
              <a:t>	</a:t>
            </a:r>
            <a:r>
              <a:rPr lang="en-US" altLang="ko-KR" sz="1200" dirty="0" smtClean="0"/>
              <a:t>	Step1: prebaking</a:t>
            </a: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dirty="0"/>
              <a:t>	</a:t>
            </a:r>
            <a:r>
              <a:rPr lang="en-US" altLang="ko-KR" sz="1200" dirty="0" smtClean="0"/>
              <a:t>	Initial # of grains    = 64000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Total steps</a:t>
            </a:r>
            <a:r>
              <a:rPr lang="en-US" altLang="ko-KR" sz="1200" dirty="0" smtClean="0"/>
              <a:t>             </a:t>
            </a:r>
            <a:r>
              <a:rPr kumimoji="0" lang="en-US" altLang="ko-KR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100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baseline="0" dirty="0"/>
              <a:t>	</a:t>
            </a:r>
            <a:r>
              <a:rPr lang="en-US" altLang="ko-KR" sz="1200" baseline="0" dirty="0" smtClean="0"/>
              <a:t>	Temperature level    = 4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ko-KR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Step2: grain growth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baseline="0" dirty="0"/>
              <a:t>	</a:t>
            </a:r>
            <a:r>
              <a:rPr lang="en-US" altLang="ko-KR" sz="1200" baseline="0" dirty="0" smtClean="0"/>
              <a:t>	Initial # of grains    = 11274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ko-KR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Total steps             = 400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sz="1200" baseline="0" dirty="0"/>
              <a:t>	</a:t>
            </a:r>
            <a:r>
              <a:rPr lang="en-US" altLang="ko-KR" sz="1200" baseline="0" dirty="0" smtClean="0"/>
              <a:t>	Sampling frequency = 100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altLang="ko-KR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Temperature level    = 1,4,7,10,13,16,19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altLang="ko-KR" sz="1200" b="1" dirty="0"/>
              <a:t> ∴ </a:t>
            </a:r>
            <a:r>
              <a:rPr lang="en-US" altLang="ko-KR" sz="1200" b="1" dirty="0" smtClean="0"/>
              <a:t>The activation energy is increased as high temperature level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ko-KR" sz="1200" b="1" dirty="0"/>
              <a:t>	</a:t>
            </a:r>
            <a:r>
              <a:rPr lang="en-US" altLang="ko-KR" sz="1200" b="1" dirty="0" smtClean="0"/>
              <a:t>and time duration. It is related to the surface flatness.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48C7-7ADC-4946-8131-D0EF3121ACDB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2928926" y="6356350"/>
            <a:ext cx="3571900" cy="365125"/>
          </a:xfrm>
        </p:spPr>
        <p:txBody>
          <a:bodyPr/>
          <a:lstStyle/>
          <a:p>
            <a:r>
              <a:rPr lang="en-US" altLang="ko-KR" dirty="0" smtClean="0"/>
              <a:t>AMSE502 Phase Transformations HW#4</a:t>
            </a:r>
            <a:endParaRPr lang="ko-KR" altLang="en-US" dirty="0"/>
          </a:p>
        </p:txBody>
      </p:sp>
      <p:sp>
        <p:nvSpPr>
          <p:cNvPr id="9" name="날짜 개체 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MSE 20110085 </a:t>
            </a:r>
            <a:r>
              <a:rPr lang="ko-KR" altLang="en-US" dirty="0" smtClean="0"/>
              <a:t>도경연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836712"/>
            <a:ext cx="741600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b="1" dirty="0" smtClean="0"/>
              <a:t>&lt;V&gt; </a:t>
            </a:r>
            <a:r>
              <a:rPr lang="en-US" altLang="ko-KR" sz="1400" dirty="0" smtClean="0"/>
              <a:t>= k</a:t>
            </a:r>
            <a:r>
              <a:rPr lang="en-US" altLang="ko-KR" sz="1400" baseline="-25000" dirty="0" smtClean="0"/>
              <a:t>0</a:t>
            </a:r>
            <a:r>
              <a:rPr lang="en-US" altLang="ko-KR" sz="1400" dirty="0" smtClean="0"/>
              <a:t>exp(-</a:t>
            </a:r>
            <a:r>
              <a:rPr lang="el-GR" altLang="ko-KR" sz="1400" dirty="0" smtClean="0"/>
              <a:t>ε</a:t>
            </a:r>
            <a:r>
              <a:rPr lang="en-US" altLang="ko-KR" sz="1400" dirty="0" smtClean="0"/>
              <a:t>/</a:t>
            </a:r>
            <a:r>
              <a:rPr lang="el-GR" altLang="ko-KR" sz="1400" b="1" dirty="0" smtClean="0"/>
              <a:t>τ</a:t>
            </a:r>
            <a:r>
              <a:rPr lang="en-US" altLang="ko-KR" sz="1400" dirty="0" smtClean="0"/>
              <a:t>)</a:t>
            </a:r>
            <a:r>
              <a:rPr lang="en-US" altLang="ko-KR" sz="1400" b="1" dirty="0" err="1" smtClean="0"/>
              <a:t>t</a:t>
            </a:r>
            <a:r>
              <a:rPr lang="en-US" altLang="ko-KR" sz="1400" baseline="30000" dirty="0" err="1" smtClean="0"/>
              <a:t>n</a:t>
            </a:r>
            <a:r>
              <a:rPr lang="ko-KR" altLang="en-US" sz="1400" dirty="0" smtClean="0"/>
              <a:t>    </a:t>
            </a:r>
            <a:r>
              <a:rPr lang="en-US" altLang="ko-KR" sz="1400" dirty="0" smtClean="0">
                <a:sym typeface="Wingdings" pitchFamily="2" charset="2"/>
              </a:rPr>
              <a:t>   </a:t>
            </a:r>
            <a:r>
              <a:rPr lang="en-US" altLang="ko-KR" sz="1400" dirty="0" err="1" smtClean="0">
                <a:sym typeface="Wingdings" pitchFamily="2" charset="2"/>
              </a:rPr>
              <a:t>ln</a:t>
            </a:r>
            <a:r>
              <a:rPr lang="en-US" altLang="ko-KR" sz="1400" dirty="0" smtClean="0">
                <a:sym typeface="Wingdings" pitchFamily="2" charset="2"/>
              </a:rPr>
              <a:t>[</a:t>
            </a:r>
            <a:r>
              <a:rPr lang="en-US" altLang="ko-KR" sz="1400" b="1" dirty="0" smtClean="0">
                <a:sym typeface="Wingdings" pitchFamily="2" charset="2"/>
              </a:rPr>
              <a:t>&lt;V&gt;</a:t>
            </a:r>
            <a:r>
              <a:rPr lang="en-US" altLang="ko-KR" sz="1400" dirty="0" smtClean="0">
                <a:sym typeface="Wingdings" pitchFamily="2" charset="2"/>
              </a:rPr>
              <a:t>] = </a:t>
            </a:r>
            <a:r>
              <a:rPr lang="en-US" altLang="ko-KR" sz="1400" dirty="0" err="1" smtClean="0">
                <a:sym typeface="Wingdings" pitchFamily="2" charset="2"/>
              </a:rPr>
              <a:t>ln</a:t>
            </a:r>
            <a:r>
              <a:rPr lang="en-US" altLang="ko-KR" sz="1400" dirty="0" smtClean="0">
                <a:sym typeface="Wingdings" pitchFamily="2" charset="2"/>
              </a:rPr>
              <a:t>[k</a:t>
            </a:r>
            <a:r>
              <a:rPr lang="en-US" altLang="ko-KR" sz="1400" baseline="-25000" dirty="0" smtClean="0">
                <a:sym typeface="Wingdings" pitchFamily="2" charset="2"/>
              </a:rPr>
              <a:t>0</a:t>
            </a:r>
            <a:r>
              <a:rPr lang="en-US" altLang="ko-KR" sz="1400" dirty="0" smtClean="0">
                <a:sym typeface="Wingdings" pitchFamily="2" charset="2"/>
              </a:rPr>
              <a:t>] - </a:t>
            </a:r>
            <a:r>
              <a:rPr lang="el-GR" altLang="ko-KR" sz="1400" dirty="0" smtClean="0"/>
              <a:t>ε</a:t>
            </a:r>
            <a:r>
              <a:rPr lang="en-US" altLang="ko-KR" sz="1400" dirty="0" smtClean="0"/>
              <a:t>/</a:t>
            </a:r>
            <a:r>
              <a:rPr lang="el-GR" altLang="ko-KR" sz="1400" b="1" dirty="0" smtClean="0"/>
              <a:t>τ</a:t>
            </a:r>
            <a:r>
              <a:rPr lang="ko-KR" altLang="en-US" sz="1400" dirty="0" smtClean="0"/>
              <a:t> </a:t>
            </a:r>
            <a:r>
              <a:rPr lang="en-US" altLang="ko-KR" sz="1400" dirty="0" smtClean="0"/>
              <a:t>+n </a:t>
            </a:r>
            <a:r>
              <a:rPr lang="en-US" altLang="ko-KR" sz="1400" dirty="0" err="1" smtClean="0"/>
              <a:t>ln</a:t>
            </a:r>
            <a:r>
              <a:rPr lang="en-US" altLang="ko-KR" sz="1400" dirty="0" smtClean="0"/>
              <a:t>[</a:t>
            </a:r>
            <a:r>
              <a:rPr lang="en-US" altLang="ko-KR" sz="1400" b="1" dirty="0" smtClean="0"/>
              <a:t>t</a:t>
            </a:r>
            <a:r>
              <a:rPr lang="en-US" altLang="ko-KR" sz="1400" dirty="0" smtClean="0"/>
              <a:t>]    ※ Bold letters are variables</a:t>
            </a:r>
            <a:r>
              <a:rPr lang="ko-KR" altLang="en-US" sz="1400" dirty="0" smtClean="0"/>
              <a:t> </a:t>
            </a:r>
            <a:endParaRPr lang="ko-KR" altLang="en-US" sz="1400" baseline="300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888" y="1240708"/>
            <a:ext cx="5010912" cy="2389632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377" y="3717032"/>
            <a:ext cx="2967423" cy="2430132"/>
          </a:xfrm>
          <a:prstGeom prst="rect">
            <a:avLst/>
          </a:prstGeom>
        </p:spPr>
      </p:pic>
      <p:sp>
        <p:nvSpPr>
          <p:cNvPr id="20" name="텍스트 상자 19"/>
          <p:cNvSpPr txBox="1"/>
          <p:nvPr/>
        </p:nvSpPr>
        <p:spPr>
          <a:xfrm>
            <a:off x="4946923" y="3939894"/>
            <a:ext cx="99322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R" sz="1050" dirty="0" smtClean="0"/>
              <a:t># of steps</a:t>
            </a:r>
          </a:p>
          <a:p>
            <a:pPr>
              <a:lnSpc>
                <a:spcPct val="150000"/>
              </a:lnSpc>
            </a:pPr>
            <a:r>
              <a:rPr kumimoji="1" lang="en-US" altLang="ko-KR" sz="1050" dirty="0" smtClean="0"/>
              <a:t>    400</a:t>
            </a:r>
          </a:p>
          <a:p>
            <a:pPr>
              <a:lnSpc>
                <a:spcPct val="200000"/>
              </a:lnSpc>
            </a:pPr>
            <a:r>
              <a:rPr kumimoji="1" lang="en-US" altLang="ko-KR" sz="1050" dirty="0" smtClean="0"/>
              <a:t>    300</a:t>
            </a:r>
          </a:p>
          <a:p>
            <a:pPr>
              <a:lnSpc>
                <a:spcPct val="200000"/>
              </a:lnSpc>
            </a:pPr>
            <a:r>
              <a:rPr kumimoji="1" lang="en-US" altLang="ko-KR" sz="1050" dirty="0" smtClean="0"/>
              <a:t>    200</a:t>
            </a:r>
          </a:p>
          <a:p>
            <a:pPr>
              <a:lnSpc>
                <a:spcPct val="150000"/>
              </a:lnSpc>
            </a:pPr>
            <a:endParaRPr kumimoji="1" lang="en-US" altLang="ko-KR" sz="1050" dirty="0" smtClean="0"/>
          </a:p>
          <a:p>
            <a:pPr>
              <a:lnSpc>
                <a:spcPct val="150000"/>
              </a:lnSpc>
            </a:pPr>
            <a:r>
              <a:rPr kumimoji="1" lang="en-US" altLang="ko-KR" sz="1050" dirty="0" smtClean="0"/>
              <a:t>    100</a:t>
            </a:r>
            <a:endParaRPr kumimoji="1" lang="ko-KR" altLang="en-US"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Appendix</a:t>
            </a:r>
            <a:endParaRPr kumimoji="1"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4520-B869-42C0-B6C3-6AAD647AACC9}" type="datetime1">
              <a:rPr lang="ko-KR" altLang="en-US" smtClean="0"/>
              <a:pPr/>
              <a:t>2016. 12. 15.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AMSE502 Phase Transformations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48C7-7ADC-4946-8131-D0EF3121ACDB}" type="slidenum">
              <a:rPr lang="ko-KR" altLang="en-US" smtClean="0"/>
              <a:pPr/>
              <a:t>3</a:t>
            </a:fld>
            <a:endParaRPr lang="ko-KR" altLang="en-US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5913318" cy="4525963"/>
          </a:xfr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400" y="5949280"/>
            <a:ext cx="30734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92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 smtClean="0"/>
              <a:t>Appendix</a:t>
            </a:r>
            <a:endParaRPr kumimoji="1"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4520-B869-42C0-B6C3-6AAD647AACC9}" type="datetime1">
              <a:rPr lang="ko-KR" altLang="en-US" smtClean="0"/>
              <a:pPr/>
              <a:t>2016. 12. 15.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AMSE502 Phase Transformations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648C7-7ADC-4946-8131-D0EF3121ACDB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600" y="1600200"/>
            <a:ext cx="6054800" cy="4525963"/>
          </a:xfrm>
        </p:spPr>
      </p:pic>
    </p:spTree>
    <p:extLst>
      <p:ext uri="{BB962C8B-B14F-4D97-AF65-F5344CB8AC3E}">
        <p14:creationId xmlns:p14="http://schemas.microsoft.com/office/powerpoint/2010/main" val="101564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405</Words>
  <Application>Microsoft Macintosh PowerPoint</Application>
  <PresentationFormat>화면 슬라이드 쇼(4:3)</PresentationFormat>
  <Paragraphs>87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Wingdings</vt:lpstr>
      <vt:lpstr>Arial</vt:lpstr>
      <vt:lpstr>Office 테마</vt:lpstr>
      <vt:lpstr>1. The Formation of Lamellar</vt:lpstr>
      <vt:lpstr>2. The Grain Growth with Monte Carlo Simulation</vt:lpstr>
      <vt:lpstr>Appendix</vt:lpstr>
      <vt:lpstr>Appendix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The Formation of Lamellar</dc:title>
  <dc:creator>user</dc:creator>
  <cp:lastModifiedBy>Microsoft Office 사용자</cp:lastModifiedBy>
  <cp:revision>36</cp:revision>
  <dcterms:created xsi:type="dcterms:W3CDTF">2016-12-12T05:31:45Z</dcterms:created>
  <dcterms:modified xsi:type="dcterms:W3CDTF">2016-12-14T17:22:55Z</dcterms:modified>
</cp:coreProperties>
</file>