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9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44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885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31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08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65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85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05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456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834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336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18EF-90AB-42C3-AD70-1F8E6A44945F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BC748-5D04-469A-8B15-C2A10AD844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428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99592" y="299789"/>
            <a:ext cx="7067174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500" smtClean="0"/>
              <a:t>1. </a:t>
            </a:r>
            <a:r>
              <a:rPr lang="ko-KR" altLang="en-US" sz="1500" smtClean="0"/>
              <a:t>칸막이가 제거되기 전 </a:t>
            </a:r>
            <a:r>
              <a:rPr lang="en-US" altLang="ko-KR" sz="1500" smtClean="0"/>
              <a:t>gas</a:t>
            </a:r>
            <a:r>
              <a:rPr lang="ko-KR" altLang="en-US" sz="1500" smtClean="0"/>
              <a:t>가 있는 영역을 </a:t>
            </a:r>
            <a:r>
              <a:rPr lang="en-US" altLang="ko-KR" sz="1500" smtClean="0"/>
              <a:t>A, </a:t>
            </a:r>
            <a:r>
              <a:rPr lang="ko-KR" altLang="en-US" sz="1500" smtClean="0"/>
              <a:t>진공영역을 </a:t>
            </a:r>
            <a:r>
              <a:rPr lang="en-US" altLang="ko-KR" sz="1500" smtClean="0"/>
              <a:t>B</a:t>
            </a:r>
            <a:r>
              <a:rPr lang="ko-KR" altLang="en-US" sz="1500" smtClean="0"/>
              <a:t>라고 한다면</a:t>
            </a:r>
            <a:r>
              <a:rPr lang="en-US" altLang="ko-KR" sz="1500"/>
              <a:t> </a:t>
            </a:r>
            <a:r>
              <a:rPr lang="en-US" altLang="ko-KR" sz="1500" smtClean="0"/>
              <a:t>A</a:t>
            </a:r>
            <a:r>
              <a:rPr lang="ko-KR" altLang="en-US" sz="1500" smtClean="0"/>
              <a:t>에</a:t>
            </a:r>
            <a:r>
              <a:rPr lang="ko-KR" altLang="en-US" sz="1500"/>
              <a:t>서</a:t>
            </a:r>
            <a:r>
              <a:rPr lang="ko-KR" altLang="en-US" sz="1500" smtClean="0"/>
              <a:t> 균일하게 분포되어 있는 </a:t>
            </a:r>
            <a:r>
              <a:rPr lang="en-US" altLang="ko-KR" sz="1500" smtClean="0"/>
              <a:t>ideal gas</a:t>
            </a:r>
            <a:r>
              <a:rPr lang="ko-KR" altLang="en-US" sz="1500" smtClean="0"/>
              <a:t>입자들은 절대영도가 아닌 이상 상하전후좌우</a:t>
            </a:r>
            <a:r>
              <a:rPr lang="en-US" altLang="ko-KR" sz="1500"/>
              <a:t> </a:t>
            </a:r>
            <a:r>
              <a:rPr lang="ko-KR" altLang="en-US" sz="1500" smtClean="0"/>
              <a:t>각자 무작위적인 방향으로 계속해서 운동을 한다</a:t>
            </a:r>
            <a:r>
              <a:rPr lang="en-US" altLang="ko-KR" sz="1500" smtClean="0"/>
              <a:t>. </a:t>
            </a:r>
            <a:r>
              <a:rPr lang="ko-KR" altLang="en-US" sz="1500" smtClean="0"/>
              <a:t>기체의 움직임은 전체적으로 보았을때 편향되는 부분이 없으므로 각 축 방향으로 절반씩 움직이는 것과 다름없다</a:t>
            </a:r>
            <a:r>
              <a:rPr lang="en-US" altLang="ko-KR" sz="1500" smtClean="0"/>
              <a:t>. </a:t>
            </a:r>
            <a:r>
              <a:rPr lang="ko-KR" altLang="en-US" sz="1500" smtClean="0"/>
              <a:t>이때 칸막이를 없애도 각 기체입자의 무작위적인 운동방향은 그대로이다</a:t>
            </a:r>
            <a:r>
              <a:rPr lang="en-US" altLang="ko-KR" sz="1500" smtClean="0"/>
              <a:t>. </a:t>
            </a:r>
            <a:r>
              <a:rPr lang="ko-KR" altLang="en-US" sz="1500" smtClean="0"/>
              <a:t>상하와 전후로의 기체분포는 동일하므로 좌우 </a:t>
            </a:r>
            <a:r>
              <a:rPr lang="en-US" altLang="ko-KR" sz="1500" smtClean="0"/>
              <a:t>1</a:t>
            </a:r>
            <a:r>
              <a:rPr lang="ko-KR" altLang="en-US" sz="1500" smtClean="0"/>
              <a:t>차원적인 축만 고려를 해본다</a:t>
            </a:r>
            <a:r>
              <a:rPr lang="en-US" altLang="ko-KR" sz="1500" smtClean="0"/>
              <a:t>.</a:t>
            </a:r>
            <a:r>
              <a:rPr lang="ko-KR" altLang="en-US" sz="1500" smtClean="0"/>
              <a:t> 칸막이를 제거하였을때 기체의 절반은 오른쪽으로 향할 것이며 나머지 절반은 왼쪽을 향할 것이다</a:t>
            </a:r>
            <a:r>
              <a:rPr lang="en-US" altLang="ko-KR" sz="1500" smtClean="0"/>
              <a:t>. </a:t>
            </a:r>
            <a:r>
              <a:rPr lang="ko-KR" altLang="en-US" sz="1500" smtClean="0"/>
              <a:t> 따라서 </a:t>
            </a:r>
            <a:r>
              <a:rPr lang="en-US" altLang="ko-KR" sz="1500" smtClean="0"/>
              <a:t>A</a:t>
            </a:r>
            <a:r>
              <a:rPr lang="ko-KR" altLang="en-US" sz="1500" smtClean="0"/>
              <a:t>는 </a:t>
            </a:r>
            <a:r>
              <a:rPr lang="en-US" altLang="ko-KR" sz="1500" smtClean="0"/>
              <a:t>B</a:t>
            </a:r>
            <a:r>
              <a:rPr lang="ko-KR" altLang="en-US" sz="1500" smtClean="0"/>
              <a:t>에 영역에 함유된 기체의 절반을 내어주고 </a:t>
            </a:r>
            <a:r>
              <a:rPr lang="en-US" altLang="ko-KR" sz="1500" smtClean="0"/>
              <a:t>B</a:t>
            </a:r>
            <a:r>
              <a:rPr lang="ko-KR" altLang="en-US" sz="1500" smtClean="0"/>
              <a:t>또한 절반인 </a:t>
            </a:r>
            <a:r>
              <a:rPr lang="en-US" altLang="ko-KR" sz="1500" smtClean="0"/>
              <a:t>0</a:t>
            </a:r>
            <a:r>
              <a:rPr lang="ko-KR" altLang="en-US" sz="1500" smtClean="0"/>
              <a:t>만큼 내어준다</a:t>
            </a:r>
            <a:r>
              <a:rPr lang="en-US" altLang="ko-KR" sz="1500" smtClean="0"/>
              <a:t>.</a:t>
            </a:r>
            <a:r>
              <a:rPr lang="ko-KR" altLang="en-US" sz="1500" smtClean="0"/>
              <a:t> 이러한 교환이 계속되며 기체의 분포가 전영역에 있어 동일해지고 전체적으로 보았을때 농도기울기를 따라 기체가 무언가의 힘으로 인해 이동한 것처럼 보이게 된다</a:t>
            </a:r>
            <a:r>
              <a:rPr lang="en-US" altLang="ko-KR" sz="1500" smtClean="0"/>
              <a:t>.</a:t>
            </a:r>
          </a:p>
          <a:p>
            <a:pPr marL="0" indent="0">
              <a:buNone/>
            </a:pPr>
            <a:r>
              <a:rPr lang="ko-KR" altLang="en-US" sz="1500" smtClean="0"/>
              <a:t>확률적으로 본다면 무수한 </a:t>
            </a:r>
            <a:r>
              <a:rPr lang="en-US" altLang="ko-KR" sz="1500" smtClean="0"/>
              <a:t>n</a:t>
            </a:r>
            <a:r>
              <a:rPr lang="ko-KR" altLang="en-US" sz="1500" smtClean="0"/>
              <a:t>개의 입자가 있다고 할 때 제일 많은 경우의 수를 가질 수 있는 상황은 </a:t>
            </a:r>
            <a:r>
              <a:rPr lang="en-US" altLang="ko-KR" sz="1500" smtClean="0"/>
              <a:t>A</a:t>
            </a:r>
            <a:r>
              <a:rPr lang="ko-KR" altLang="en-US" sz="1500" smtClean="0"/>
              <a:t>와 </a:t>
            </a:r>
            <a:r>
              <a:rPr lang="en-US" altLang="ko-KR" sz="1500" smtClean="0"/>
              <a:t>B </a:t>
            </a:r>
            <a:r>
              <a:rPr lang="ko-KR" altLang="en-US" sz="1500" smtClean="0"/>
              <a:t>각각에 </a:t>
            </a:r>
            <a:r>
              <a:rPr lang="en-US" altLang="ko-KR" sz="1500" smtClean="0"/>
              <a:t>n/2</a:t>
            </a:r>
            <a:r>
              <a:rPr lang="ko-KR" altLang="en-US" sz="1500" smtClean="0"/>
              <a:t>개씩 있는 상황이며 계속 쪼개어 생각해본다면 입자가 균일하게 분포하고 있을 때의 경우의 수가 제일 많아 확률적으로 균일하게 분포되어있는 상태가 </a:t>
            </a:r>
            <a:r>
              <a:rPr lang="ko-KR" altLang="en-US" sz="1500" smtClean="0"/>
              <a:t>된</a:t>
            </a:r>
            <a:r>
              <a:rPr lang="ko-KR" altLang="en-US" sz="1500" smtClean="0"/>
              <a:t>다</a:t>
            </a:r>
            <a:r>
              <a:rPr lang="en-US" altLang="ko-KR" sz="1500" smtClean="0"/>
              <a:t>.</a:t>
            </a:r>
          </a:p>
          <a:p>
            <a:pPr marL="0" indent="0">
              <a:buNone/>
            </a:pPr>
            <a:endParaRPr lang="en-US" altLang="ko-KR" sz="1500" smtClean="0"/>
          </a:p>
          <a:p>
            <a:pPr marL="0" indent="0">
              <a:buNone/>
            </a:pPr>
            <a:endParaRPr lang="ko-KR" altLang="en-US" sz="1500"/>
          </a:p>
        </p:txBody>
      </p:sp>
    </p:spTree>
    <p:extLst>
      <p:ext uri="{BB962C8B-B14F-4D97-AF65-F5344CB8AC3E}">
        <p14:creationId xmlns:p14="http://schemas.microsoft.com/office/powerpoint/2010/main" val="22659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744416" y="443805"/>
            <a:ext cx="5364088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500"/>
              <a:t>2</a:t>
            </a:r>
            <a:r>
              <a:rPr lang="en-US" altLang="ko-KR" sz="1500" smtClean="0"/>
              <a:t>. </a:t>
            </a:r>
            <a:r>
              <a:rPr lang="ko-KR" altLang="en-US" sz="1500" smtClean="0"/>
              <a:t>물이 끓는다는 것은 외부의 기압과 물의 증기압력이 같아지며 액체 전체에서 기화가 일어나는 현상을 나타낸다</a:t>
            </a:r>
            <a:r>
              <a:rPr lang="en-US" altLang="ko-KR" sz="1500" smtClean="0"/>
              <a:t>. </a:t>
            </a:r>
            <a:r>
              <a:rPr lang="ko-KR" altLang="en-US" sz="1500" smtClean="0"/>
              <a:t>밥을 짓는다는 것은 고압고열의 환경에서 쌀을 가열하며 내부에 수분를 침투시키는 일련의 과정을 말한다</a:t>
            </a:r>
            <a:r>
              <a:rPr lang="en-US" altLang="ko-KR" sz="1500"/>
              <a:t>.</a:t>
            </a:r>
            <a:r>
              <a:rPr lang="ko-KR" altLang="en-US" sz="1500" smtClean="0"/>
              <a:t> 일상생활에서 물의 끓는 점은 </a:t>
            </a:r>
            <a:r>
              <a:rPr lang="en-US" altLang="ko-KR" sz="1500" smtClean="0"/>
              <a:t>1</a:t>
            </a:r>
            <a:r>
              <a:rPr lang="ko-KR" altLang="en-US" sz="1500" smtClean="0"/>
              <a:t>기압 </a:t>
            </a:r>
            <a:r>
              <a:rPr lang="en-US" altLang="ko-KR" sz="1500" smtClean="0"/>
              <a:t>100ºC </a:t>
            </a:r>
            <a:r>
              <a:rPr lang="ko-KR" altLang="en-US" sz="1500" smtClean="0"/>
              <a:t>이</a:t>
            </a:r>
            <a:r>
              <a:rPr lang="ko-KR" altLang="en-US" sz="1500"/>
              <a:t>며</a:t>
            </a:r>
            <a:r>
              <a:rPr lang="ko-KR" altLang="en-US" sz="1500" smtClean="0"/>
              <a:t> 압력밥솥이나 솥을 이용할때 외부기압이 높아져 그 이상의 온도에서 밥을 짓게 된다</a:t>
            </a:r>
            <a:r>
              <a:rPr lang="en-US" altLang="ko-KR" sz="1500" smtClean="0"/>
              <a:t>. </a:t>
            </a:r>
            <a:r>
              <a:rPr lang="ko-KR" altLang="en-US" sz="1500" smtClean="0"/>
              <a:t>하지만 고산에서 밥을 지을 </a:t>
            </a:r>
            <a:r>
              <a:rPr lang="ko-KR" altLang="en-US" sz="1500" smtClean="0"/>
              <a:t>시에는 올라간 만큼 </a:t>
            </a:r>
            <a:r>
              <a:rPr lang="ko-KR" altLang="en-US" sz="1500" smtClean="0"/>
              <a:t>기압이 </a:t>
            </a:r>
            <a:r>
              <a:rPr lang="ko-KR" altLang="en-US" sz="1500" smtClean="0"/>
              <a:t>감소하</a:t>
            </a:r>
            <a:r>
              <a:rPr lang="ko-KR" altLang="en-US" sz="1500"/>
              <a:t>며</a:t>
            </a:r>
            <a:r>
              <a:rPr lang="ko-KR" altLang="en-US" sz="1500" smtClean="0"/>
              <a:t> </a:t>
            </a:r>
            <a:r>
              <a:rPr lang="en-US" altLang="ko-KR" sz="1500" smtClean="0"/>
              <a:t>P-Tdiagram</a:t>
            </a:r>
            <a:r>
              <a:rPr lang="ko-KR" altLang="en-US" sz="1500" smtClean="0"/>
              <a:t>의 곡선 </a:t>
            </a:r>
            <a:r>
              <a:rPr lang="en-US" altLang="ko-KR" sz="1500" smtClean="0"/>
              <a:t>OB</a:t>
            </a:r>
            <a:r>
              <a:rPr lang="ko-KR" altLang="en-US" sz="1500" smtClean="0"/>
              <a:t>를 따라 </a:t>
            </a:r>
            <a:r>
              <a:rPr lang="ko-KR" altLang="en-US" sz="1500" smtClean="0"/>
              <a:t>물의 </a:t>
            </a:r>
            <a:r>
              <a:rPr lang="ko-KR" altLang="en-US" sz="1500" smtClean="0"/>
              <a:t>끓는점이 </a:t>
            </a:r>
            <a:r>
              <a:rPr lang="ko-KR" altLang="en-US" sz="1500" smtClean="0"/>
              <a:t>낮아진다</a:t>
            </a:r>
            <a:r>
              <a:rPr lang="en-US" altLang="ko-KR" sz="1500" smtClean="0"/>
              <a:t>.</a:t>
            </a:r>
            <a:r>
              <a:rPr lang="ko-KR" altLang="en-US" sz="1500" smtClean="0"/>
              <a:t> 지상에서 밥을 짓는 것만큼 </a:t>
            </a:r>
            <a:r>
              <a:rPr lang="ko-KR" altLang="en-US" sz="1500" smtClean="0"/>
              <a:t>필요한 고압고열의 환경을 제공하지 못해준다</a:t>
            </a:r>
            <a:r>
              <a:rPr lang="en-US" altLang="ko-KR" sz="1500" smtClean="0"/>
              <a:t>. </a:t>
            </a:r>
            <a:r>
              <a:rPr lang="ko-KR" altLang="en-US" sz="1500" smtClean="0"/>
              <a:t>하단부분은 가열원과 직접 접촉되어 있어 물이 아닌 냄비와 쌀 사이의 전도로 열이 이동하며 필요이상의 고온환경에서 </a:t>
            </a:r>
            <a:r>
              <a:rPr lang="ko-KR" altLang="en-US" sz="1500" smtClean="0"/>
              <a:t>타게되고 </a:t>
            </a:r>
            <a:r>
              <a:rPr lang="ko-KR" altLang="en-US" sz="1500" smtClean="0"/>
              <a:t>상단부는 밥이 익기에 압력과 온도가 부족하여 설익게 </a:t>
            </a:r>
            <a:r>
              <a:rPr lang="ko-KR" altLang="en-US" sz="1500" smtClean="0"/>
              <a:t>되며 </a:t>
            </a:r>
            <a:r>
              <a:rPr lang="ko-KR" altLang="en-US" sz="1500" smtClean="0"/>
              <a:t>그 사이 중간부만 쌀이 적당히 익을 수 </a:t>
            </a:r>
            <a:r>
              <a:rPr lang="ko-KR" altLang="en-US" sz="1500" smtClean="0"/>
              <a:t>있어 </a:t>
            </a:r>
            <a:r>
              <a:rPr lang="en-US" altLang="ko-KR" sz="1500" smtClean="0"/>
              <a:t>3</a:t>
            </a:r>
            <a:r>
              <a:rPr lang="ko-KR" altLang="en-US" sz="1500" smtClean="0"/>
              <a:t>층밥 구조가 </a:t>
            </a:r>
            <a:r>
              <a:rPr lang="ko-KR" altLang="en-US" sz="1500" smtClean="0"/>
              <a:t>형성된다</a:t>
            </a:r>
            <a:r>
              <a:rPr lang="en-US" altLang="ko-KR" sz="1500" smtClean="0"/>
              <a:t>. 3</a:t>
            </a:r>
            <a:r>
              <a:rPr lang="ko-KR" altLang="en-US" sz="1500" smtClean="0"/>
              <a:t>층밥이 되는 것을 피하기 위해서는 밥을 짓는 냄비의 뚜껑에 돌을 올려넣어 추가적인 </a:t>
            </a:r>
            <a:endParaRPr lang="en-US" altLang="ko-KR" sz="1500" smtClean="0"/>
          </a:p>
          <a:p>
            <a:pPr marL="0" indent="0">
              <a:buNone/>
            </a:pPr>
            <a:r>
              <a:rPr lang="ko-KR" altLang="en-US" sz="1500" smtClean="0"/>
              <a:t>압력을 제공해준다</a:t>
            </a:r>
            <a:r>
              <a:rPr lang="en-US" altLang="ko-KR" sz="1500" smtClean="0"/>
              <a:t>.</a:t>
            </a:r>
          </a:p>
          <a:p>
            <a:pPr marL="0" indent="0">
              <a:buNone/>
            </a:pPr>
            <a:endParaRPr lang="ko-KR" altLang="en-US" sz="15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1" y="332656"/>
            <a:ext cx="3818249" cy="3076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직선 연결선 2"/>
          <p:cNvCxnSpPr/>
          <p:nvPr/>
        </p:nvCxnSpPr>
        <p:spPr>
          <a:xfrm>
            <a:off x="611560" y="134076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3203848" y="1340768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1259632" y="10527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1691680" y="10527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2339752" y="10527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2843808" y="10527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4"/>
          <p:cNvSpPr>
            <a:spLocks noGrp="1"/>
          </p:cNvSpPr>
          <p:nvPr>
            <p:ph idx="1"/>
          </p:nvPr>
        </p:nvSpPr>
        <p:spPr>
          <a:xfrm>
            <a:off x="3744416" y="443805"/>
            <a:ext cx="5364088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500" smtClean="0"/>
              <a:t>3.1</a:t>
            </a:r>
          </a:p>
          <a:p>
            <a:pPr marL="0" indent="0">
              <a:buNone/>
            </a:pPr>
            <a:r>
              <a:rPr lang="en-US" altLang="ko-KR" sz="1500" smtClean="0"/>
              <a:t>a. </a:t>
            </a:r>
            <a:endParaRPr lang="ko-KR" altLang="en-US" sz="15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88440" y="1177360"/>
            <a:ext cx="9600000" cy="72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1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299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고성준</dc:creator>
  <cp:lastModifiedBy>고성준</cp:lastModifiedBy>
  <cp:revision>8</cp:revision>
  <dcterms:created xsi:type="dcterms:W3CDTF">2021-09-29T07:33:55Z</dcterms:created>
  <dcterms:modified xsi:type="dcterms:W3CDTF">2021-09-30T05:09:10Z</dcterms:modified>
</cp:coreProperties>
</file>