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>
  <p:sldMasterIdLst>
    <p:sldMasterId id="2147483648" r:id="rId1"/>
  </p:sldMasterIdLst>
  <p:sldIdLst>
    <p:sldId id="266" r:id="rId2"/>
    <p:sldId id="284" r:id="rId3"/>
    <p:sldId id="298" r:id="rId4"/>
    <p:sldId id="336" r:id="rId5"/>
    <p:sldId id="330" r:id="rId6"/>
    <p:sldId id="337" r:id="rId7"/>
    <p:sldId id="338" r:id="rId8"/>
    <p:sldId id="305" r:id="rId9"/>
    <p:sldId id="326" r:id="rId10"/>
    <p:sldId id="339" r:id="rId11"/>
    <p:sldId id="340" r:id="rId12"/>
    <p:sldId id="324" r:id="rId13"/>
    <p:sldId id="283" r:id="rId14"/>
  </p:sldIdLst>
  <p:sldSz cx="9144000" cy="6858000" type="screen4x3"/>
  <p:notesSz cx="6858000" cy="9144000"/>
  <p:embeddedFontLst>
    <p:embeddedFont>
      <p:font typeface="배달의민족 한나" panose="020B0600000101010101" charset="-127"/>
      <p:regular r:id="rId15"/>
    </p:embeddedFont>
    <p:embeddedFont>
      <p:font typeface="맑은 고딕" panose="020B0503020000020004" pitchFamily="50" charset="-127"/>
      <p:regular r:id="rId16"/>
      <p:bold r:id="rId17"/>
    </p:embeddedFont>
    <p:embeddedFont>
      <p:font typeface="HY나무B" panose="02030600000101010101" pitchFamily="18" charset="-127"/>
      <p:regular r:id="rId18"/>
    </p:embeddedFont>
    <p:embeddedFont>
      <p:font typeface="나눔바른고딕" panose="020B0600000101010101" charset="-127"/>
      <p:regular r:id="rId19"/>
      <p:bold r:id="rId20"/>
    </p:embeddedFont>
    <p:embeddedFont>
      <p:font typeface="나눔고딕 ExtraBold" panose="020D0904000000000000" pitchFamily="50" charset="-127"/>
      <p:bold r:id="rId21"/>
    </p:embeddedFont>
    <p:embeddedFont>
      <p:font typeface="나눔고딕" panose="020D0604000000000000" pitchFamily="50" charset="-127"/>
      <p:regular r:id="rId22"/>
      <p:bold r:id="rId2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E57"/>
    <a:srgbClr val="FFCC00"/>
    <a:srgbClr val="3B589E"/>
    <a:srgbClr val="CCFF33"/>
    <a:srgbClr val="99FF33"/>
    <a:srgbClr val="808000"/>
    <a:srgbClr val="996633"/>
    <a:srgbClr val="D8D148"/>
    <a:srgbClr val="A50021"/>
    <a:srgbClr val="758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9" autoAdjust="0"/>
    <p:restoredTop sz="95503" autoAdjust="0"/>
  </p:normalViewPr>
  <p:slideViewPr>
    <p:cSldViewPr>
      <p:cViewPr varScale="1">
        <p:scale>
          <a:sx n="75" d="100"/>
          <a:sy n="75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A98730-F09A-4C42-A685-E3C9564A3C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03C6-1A05-41EC-BC19-02EE946D372F}" type="datetimeFigureOut">
              <a:rPr lang="ko-KR" altLang="en-US" smtClean="0"/>
              <a:pPr/>
              <a:t>2015-05-19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 txBox="1">
            <a:spLocks/>
          </p:cNvSpPr>
          <p:nvPr userDrawn="1"/>
        </p:nvSpPr>
        <p:spPr>
          <a:xfrm>
            <a:off x="7092280" y="6490544"/>
            <a:ext cx="1928826" cy="250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PF Din Text Cond Pro Medium" pitchFamily="2" charset="0"/>
                <a:ea typeface="Rix고딕 M" pitchFamily="18" charset="-127"/>
              </a:defRPr>
            </a:lvl1pPr>
          </a:lstStyle>
          <a:p>
            <a:pPr algn="r">
              <a:defRPr/>
            </a:pPr>
            <a:fld id="{EC0BB0C5-6955-4F9B-BA60-58E2367A55EF}" type="slidenum">
              <a:rPr lang="ko-KR" altLang="en-US" sz="85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pPr algn="r">
                <a:defRPr/>
              </a:pPr>
              <a:t>‹#›</a:t>
            </a:fld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6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9792" y="2558514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소재수치해석</a:t>
            </a:r>
            <a:endParaRPr lang="en-US" altLang="ko-KR" sz="4400" dirty="0" smtClean="0">
              <a:solidFill>
                <a:schemeClr val="bg1"/>
              </a:solidFill>
              <a:latin typeface="HY나무B" panose="02030600000101010101" pitchFamily="18" charset="-127"/>
              <a:ea typeface="HY나무B" panose="02030600000101010101" pitchFamily="18" charset="-127"/>
            </a:endParaRPr>
          </a:p>
          <a:p>
            <a:pPr algn="ctr"/>
            <a:r>
              <a:rPr lang="en-US" altLang="ko-KR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HW8</a:t>
            </a:r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 </a:t>
            </a:r>
            <a:endParaRPr lang="ko-KR" altLang="en-US" sz="4400" dirty="0">
              <a:solidFill>
                <a:schemeClr val="bg1"/>
              </a:solidFill>
              <a:latin typeface="HY나무B" panose="02030600000101010101" pitchFamily="18" charset="-127"/>
              <a:ea typeface="HY나무B" panose="02030600000101010101" pitchFamily="18" charset="-127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4283968" y="1916832"/>
            <a:ext cx="576064" cy="576064"/>
            <a:chOff x="4499992" y="2204864"/>
            <a:chExt cx="1584176" cy="1584176"/>
          </a:xfrm>
        </p:grpSpPr>
        <p:sp>
          <p:nvSpPr>
            <p:cNvPr id="53" name="타원 52"/>
            <p:cNvSpPr/>
            <p:nvPr/>
          </p:nvSpPr>
          <p:spPr>
            <a:xfrm>
              <a:off x="4499992" y="2204864"/>
              <a:ext cx="1584176" cy="1584176"/>
            </a:xfrm>
            <a:prstGeom prst="ellipse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4644007" y="2375073"/>
              <a:ext cx="1296144" cy="1296144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grpSp>
          <p:nvGrpSpPr>
            <p:cNvPr id="55" name="그룹 24"/>
            <p:cNvGrpSpPr/>
            <p:nvPr/>
          </p:nvGrpSpPr>
          <p:grpSpPr>
            <a:xfrm>
              <a:off x="4644008" y="2375074"/>
              <a:ext cx="1296144" cy="1296144"/>
              <a:chOff x="4644008" y="2375074"/>
              <a:chExt cx="1296144" cy="1296144"/>
            </a:xfrm>
          </p:grpSpPr>
          <p:cxnSp>
            <p:nvCxnSpPr>
              <p:cNvPr id="59" name="직선 연결선 58"/>
              <p:cNvCxnSpPr>
                <a:stCxn id="54" idx="0"/>
              </p:cNvCxnSpPr>
              <p:nvPr/>
            </p:nvCxnSpPr>
            <p:spPr>
              <a:xfrm>
                <a:off x="5292081" y="2375074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/>
              <p:cNvCxnSpPr>
                <a:stCxn id="54" idx="2"/>
                <a:endCxn id="54" idx="6"/>
              </p:cNvCxnSpPr>
              <p:nvPr/>
            </p:nvCxnSpPr>
            <p:spPr>
              <a:xfrm>
                <a:off x="4644008" y="3023145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그룹 25"/>
            <p:cNvGrpSpPr/>
            <p:nvPr/>
          </p:nvGrpSpPr>
          <p:grpSpPr>
            <a:xfrm rot="2700000">
              <a:off x="4644008" y="2348880"/>
              <a:ext cx="1296144" cy="1296144"/>
              <a:chOff x="4644008" y="2348880"/>
              <a:chExt cx="1296144" cy="1296144"/>
            </a:xfrm>
          </p:grpSpPr>
          <p:cxnSp>
            <p:nvCxnSpPr>
              <p:cNvPr id="57" name="직선 연결선 56"/>
              <p:cNvCxnSpPr/>
              <p:nvPr/>
            </p:nvCxnSpPr>
            <p:spPr>
              <a:xfrm>
                <a:off x="5292080" y="2348880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직선 연결선 57"/>
              <p:cNvCxnSpPr/>
              <p:nvPr/>
            </p:nvCxnSpPr>
            <p:spPr>
              <a:xfrm>
                <a:off x="4644008" y="2996952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그룹 81"/>
          <p:cNvGrpSpPr/>
          <p:nvPr/>
        </p:nvGrpSpPr>
        <p:grpSpPr>
          <a:xfrm>
            <a:off x="179512" y="188640"/>
            <a:ext cx="8856984" cy="72008"/>
            <a:chOff x="179512" y="188640"/>
            <a:chExt cx="8856984" cy="72008"/>
          </a:xfrm>
        </p:grpSpPr>
        <p:cxnSp>
          <p:nvCxnSpPr>
            <p:cNvPr id="74" name="직선 연결선 73"/>
            <p:cNvCxnSpPr/>
            <p:nvPr/>
          </p:nvCxnSpPr>
          <p:spPr>
            <a:xfrm>
              <a:off x="179512" y="18864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/>
            <p:cNvCxnSpPr/>
            <p:nvPr/>
          </p:nvCxnSpPr>
          <p:spPr>
            <a:xfrm>
              <a:off x="179512" y="260648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그룹 80"/>
          <p:cNvGrpSpPr/>
          <p:nvPr/>
        </p:nvGrpSpPr>
        <p:grpSpPr>
          <a:xfrm>
            <a:off x="179512" y="6597352"/>
            <a:ext cx="8856984" cy="72008"/>
            <a:chOff x="179512" y="6597352"/>
            <a:chExt cx="8856984" cy="72008"/>
          </a:xfrm>
        </p:grpSpPr>
        <p:cxnSp>
          <p:nvCxnSpPr>
            <p:cNvPr id="79" name="직선 연결선 78"/>
            <p:cNvCxnSpPr/>
            <p:nvPr/>
          </p:nvCxnSpPr>
          <p:spPr>
            <a:xfrm>
              <a:off x="179512" y="666936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179512" y="6597352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927824" y="4862770"/>
            <a:ext cx="3096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20100425</a:t>
            </a:r>
            <a:br>
              <a:rPr lang="en-US" altLang="ko-KR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</a:br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조 </a:t>
            </a:r>
            <a:r>
              <a:rPr lang="ko-KR" altLang="en-US" sz="4400" dirty="0" err="1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규</a:t>
            </a:r>
            <a:r>
              <a:rPr lang="ko-KR" altLang="en-US" sz="4400" dirty="0" smtClean="0">
                <a:solidFill>
                  <a:schemeClr val="bg1"/>
                </a:solidFill>
                <a:latin typeface="HY나무B" panose="02030600000101010101" pitchFamily="18" charset="-127"/>
                <a:ea typeface="HY나무B" panose="02030600000101010101" pitchFamily="18" charset="-127"/>
              </a:rPr>
              <a:t> 봉</a:t>
            </a:r>
            <a:endParaRPr lang="ko-KR" altLang="en-US" sz="4400" dirty="0">
              <a:solidFill>
                <a:schemeClr val="bg1"/>
              </a:solidFill>
              <a:latin typeface="HY나무B" panose="02030600000101010101" pitchFamily="18" charset="-127"/>
              <a:ea typeface="HY나무B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8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469731"/>
              </p:ext>
            </p:extLst>
          </p:nvPr>
        </p:nvGraphicFramePr>
        <p:xfrm>
          <a:off x="103233" y="2253992"/>
          <a:ext cx="4324751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08393"/>
                <a:gridCol w="1608179"/>
                <a:gridCol w="1608179"/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Euler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y1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y2</a:t>
                      </a:r>
                      <a:endParaRPr lang="ko-KR" altLang="en-US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h=0.5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1.40E-01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1.65E-02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h=0.25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6.60E-02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7.98E-03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/>
                        <a:t>h=0.125</a:t>
                      </a:r>
                      <a:endParaRPr lang="ko-KR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3.21E-02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3.93E-03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82149"/>
              </p:ext>
            </p:extLst>
          </p:nvPr>
        </p:nvGraphicFramePr>
        <p:xfrm>
          <a:off x="74352" y="4217640"/>
          <a:ext cx="4324751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08393"/>
                <a:gridCol w="1608179"/>
                <a:gridCol w="1608179"/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Heun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y1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y2</a:t>
                      </a:r>
                      <a:endParaRPr lang="ko-KR" altLang="en-US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h=0.5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1.26E-02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4.04E-04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h=0.25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2.86E-03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1.05E-04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h=0.125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6.83E-04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2.67E-05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795556"/>
              </p:ext>
            </p:extLst>
          </p:nvPr>
        </p:nvGraphicFramePr>
        <p:xfrm>
          <a:off x="4644008" y="4198208"/>
          <a:ext cx="4324751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08393"/>
                <a:gridCol w="1608179"/>
                <a:gridCol w="1608179"/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r>
                        <a:rPr lang="en-US" altLang="ko-KR" baseline="30000" dirty="0" smtClean="0"/>
                        <a:t>th</a:t>
                      </a:r>
                      <a:r>
                        <a:rPr lang="en-US" altLang="ko-KR" dirty="0" smtClean="0"/>
                        <a:t> RK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y1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y2</a:t>
                      </a:r>
                      <a:endParaRPr lang="ko-KR" altLang="en-US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h=0.5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4.01E-05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1.66E-06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h=0.25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2.26E-06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8.93E-08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h=0.125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1.34E-07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5.15E-09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3528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h </a:t>
            </a:r>
            <a:r>
              <a:rPr lang="ko-KR" altLang="en-US" sz="2000" b="1" dirty="0" smtClean="0"/>
              <a:t>간격에 따라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474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8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rcRect r="42123"/>
          <a:stretch/>
        </p:blipFill>
        <p:spPr>
          <a:xfrm>
            <a:off x="258912" y="1885317"/>
            <a:ext cx="3809032" cy="455566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1988840"/>
            <a:ext cx="4310918" cy="4219550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251520" y="3140968"/>
            <a:ext cx="3816424" cy="1656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4427984" y="3335056"/>
            <a:ext cx="3888432" cy="1750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1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8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Conclusion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5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66957" y="2852936"/>
            <a:ext cx="6842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4</a:t>
            </a:r>
            <a:r>
              <a:rPr lang="ko-KR" altLang="en-US" sz="2000" b="1" dirty="0" smtClean="0">
                <a:sym typeface="Wingdings" panose="05000000000000000000" pitchFamily="2" charset="2"/>
              </a:rPr>
              <a:t>차 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RK&gt;</a:t>
            </a:r>
            <a:r>
              <a:rPr lang="en-US" altLang="ko-KR" sz="2000" b="1" dirty="0" err="1" smtClean="0">
                <a:sym typeface="Wingdings" panose="05000000000000000000" pitchFamily="2" charset="2"/>
              </a:rPr>
              <a:t>Heun</a:t>
            </a:r>
            <a:r>
              <a:rPr lang="en-US" altLang="ko-KR" sz="2000" b="1" smtClean="0">
                <a:sym typeface="Wingdings" panose="05000000000000000000" pitchFamily="2" charset="2"/>
              </a:rPr>
              <a:t>, </a:t>
            </a:r>
            <a:r>
              <a:rPr lang="en-US" altLang="ko-KR" sz="2000" b="1" smtClean="0">
                <a:sym typeface="Wingdings" panose="05000000000000000000" pitchFamily="2" charset="2"/>
              </a:rPr>
              <a:t>Midpoint&gt;Euler</a:t>
            </a:r>
            <a:r>
              <a:rPr lang="ko-KR" altLang="en-US" sz="2000" b="1" dirty="0" smtClean="0">
                <a:sym typeface="Wingdings" panose="05000000000000000000" pitchFamily="2" charset="2"/>
              </a:rPr>
              <a:t>순으로 정확한 값을 예측한다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.</a:t>
            </a:r>
            <a:endParaRPr lang="ko-KR" alt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4101366"/>
            <a:ext cx="6842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ym typeface="Wingdings" panose="05000000000000000000" pitchFamily="2" charset="2"/>
              </a:rPr>
              <a:t>구간의 크기가 작을수록 더 정확한 값을 예측한다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.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819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6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824" y="2875583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solidFill>
                  <a:schemeClr val="bg1"/>
                </a:solidFill>
                <a:latin typeface="배달의민족 한나" pitchFamily="2" charset="-127"/>
                <a:ea typeface="배달의민족 한나" pitchFamily="2" charset="-127"/>
              </a:rPr>
              <a:t>감사합니다</a:t>
            </a:r>
            <a:r>
              <a:rPr lang="en-US" altLang="ko-KR" sz="4400" dirty="0" smtClean="0">
                <a:solidFill>
                  <a:schemeClr val="bg1"/>
                </a:solidFill>
                <a:latin typeface="배달의민족 한나" pitchFamily="2" charset="-127"/>
                <a:ea typeface="배달의민족 한나" pitchFamily="2" charset="-127"/>
              </a:rPr>
              <a:t>.</a:t>
            </a:r>
            <a:endParaRPr lang="ko-KR" altLang="en-US" sz="4400" dirty="0">
              <a:solidFill>
                <a:schemeClr val="bg1"/>
              </a:solidFill>
              <a:latin typeface="배달의민족 한나" pitchFamily="2" charset="-127"/>
              <a:ea typeface="배달의민족 한나" pitchFamily="2" charset="-127"/>
            </a:endParaRPr>
          </a:p>
        </p:txBody>
      </p:sp>
      <p:grpSp>
        <p:nvGrpSpPr>
          <p:cNvPr id="2" name="그룹 51"/>
          <p:cNvGrpSpPr/>
          <p:nvPr/>
        </p:nvGrpSpPr>
        <p:grpSpPr>
          <a:xfrm>
            <a:off x="4283968" y="2276872"/>
            <a:ext cx="576064" cy="576064"/>
            <a:chOff x="4499992" y="2204864"/>
            <a:chExt cx="1584176" cy="1584176"/>
          </a:xfrm>
        </p:grpSpPr>
        <p:sp>
          <p:nvSpPr>
            <p:cNvPr id="53" name="타원 52"/>
            <p:cNvSpPr/>
            <p:nvPr/>
          </p:nvSpPr>
          <p:spPr>
            <a:xfrm>
              <a:off x="4499992" y="2204864"/>
              <a:ext cx="1584176" cy="1584176"/>
            </a:xfrm>
            <a:prstGeom prst="ellipse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4644007" y="2375073"/>
              <a:ext cx="1296144" cy="1296144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배달의민족 한나" pitchFamily="2" charset="-127"/>
                <a:ea typeface="배달의민족 한나" pitchFamily="2" charset="-127"/>
              </a:endParaRPr>
            </a:p>
          </p:txBody>
        </p:sp>
        <p:grpSp>
          <p:nvGrpSpPr>
            <p:cNvPr id="3" name="그룹 24"/>
            <p:cNvGrpSpPr/>
            <p:nvPr/>
          </p:nvGrpSpPr>
          <p:grpSpPr>
            <a:xfrm>
              <a:off x="4644008" y="2375074"/>
              <a:ext cx="1296144" cy="1296144"/>
              <a:chOff x="4644008" y="2375074"/>
              <a:chExt cx="1296144" cy="1296144"/>
            </a:xfrm>
          </p:grpSpPr>
          <p:cxnSp>
            <p:nvCxnSpPr>
              <p:cNvPr id="59" name="직선 연결선 58"/>
              <p:cNvCxnSpPr>
                <a:stCxn id="54" idx="0"/>
              </p:cNvCxnSpPr>
              <p:nvPr/>
            </p:nvCxnSpPr>
            <p:spPr>
              <a:xfrm>
                <a:off x="5292081" y="2375074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/>
              <p:cNvCxnSpPr>
                <a:stCxn id="54" idx="2"/>
                <a:endCxn id="54" idx="6"/>
              </p:cNvCxnSpPr>
              <p:nvPr/>
            </p:nvCxnSpPr>
            <p:spPr>
              <a:xfrm>
                <a:off x="4644008" y="3023145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그룹 25"/>
            <p:cNvGrpSpPr/>
            <p:nvPr/>
          </p:nvGrpSpPr>
          <p:grpSpPr>
            <a:xfrm rot="2700000">
              <a:off x="4644008" y="2348880"/>
              <a:ext cx="1296144" cy="1296144"/>
              <a:chOff x="4644008" y="2348880"/>
              <a:chExt cx="1296144" cy="1296144"/>
            </a:xfrm>
          </p:grpSpPr>
          <p:cxnSp>
            <p:nvCxnSpPr>
              <p:cNvPr id="57" name="직선 연결선 56"/>
              <p:cNvCxnSpPr/>
              <p:nvPr/>
            </p:nvCxnSpPr>
            <p:spPr>
              <a:xfrm>
                <a:off x="5292080" y="2348880"/>
                <a:ext cx="0" cy="1296144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직선 연결선 57"/>
              <p:cNvCxnSpPr/>
              <p:nvPr/>
            </p:nvCxnSpPr>
            <p:spPr>
              <a:xfrm>
                <a:off x="4644008" y="2996952"/>
                <a:ext cx="1296144" cy="0"/>
              </a:xfrm>
              <a:prstGeom prst="line">
                <a:avLst/>
              </a:prstGeom>
              <a:ln>
                <a:solidFill>
                  <a:srgbClr val="FF6E5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그룹 81"/>
          <p:cNvGrpSpPr/>
          <p:nvPr/>
        </p:nvGrpSpPr>
        <p:grpSpPr>
          <a:xfrm>
            <a:off x="179512" y="188640"/>
            <a:ext cx="8856984" cy="72008"/>
            <a:chOff x="179512" y="188640"/>
            <a:chExt cx="8856984" cy="72008"/>
          </a:xfrm>
        </p:grpSpPr>
        <p:cxnSp>
          <p:nvCxnSpPr>
            <p:cNvPr id="74" name="직선 연결선 73"/>
            <p:cNvCxnSpPr/>
            <p:nvPr/>
          </p:nvCxnSpPr>
          <p:spPr>
            <a:xfrm>
              <a:off x="179512" y="18864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/>
            <p:cNvCxnSpPr/>
            <p:nvPr/>
          </p:nvCxnSpPr>
          <p:spPr>
            <a:xfrm>
              <a:off x="179512" y="260648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80"/>
          <p:cNvGrpSpPr/>
          <p:nvPr/>
        </p:nvGrpSpPr>
        <p:grpSpPr>
          <a:xfrm>
            <a:off x="179512" y="6597352"/>
            <a:ext cx="8856984" cy="72008"/>
            <a:chOff x="179512" y="6597352"/>
            <a:chExt cx="8856984" cy="72008"/>
          </a:xfrm>
        </p:grpSpPr>
        <p:cxnSp>
          <p:nvCxnSpPr>
            <p:cNvPr id="79" name="직선 연결선 78"/>
            <p:cNvCxnSpPr/>
            <p:nvPr/>
          </p:nvCxnSpPr>
          <p:spPr>
            <a:xfrm>
              <a:off x="179512" y="6669360"/>
              <a:ext cx="885698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179512" y="6597352"/>
              <a:ext cx="885698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8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299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Problem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924944"/>
            <a:ext cx="6456907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8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8316416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Basic Concept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/>
          <a:srcRect t="44244"/>
          <a:stretch/>
        </p:blipFill>
        <p:spPr>
          <a:xfrm>
            <a:off x="323528" y="2865794"/>
            <a:ext cx="2848175" cy="63521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0938" y="2799870"/>
            <a:ext cx="5285558" cy="20692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2060848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Euler method</a:t>
            </a:r>
            <a:endParaRPr lang="ko-KR" alt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2076355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Midpoint method</a:t>
            </a:r>
            <a:endParaRPr lang="ko-KR" altLang="en-US" sz="2000" b="1" dirty="0"/>
          </a:p>
        </p:txBody>
      </p:sp>
      <p:sp>
        <p:nvSpPr>
          <p:cNvPr id="12" name="직사각형 11"/>
          <p:cNvSpPr/>
          <p:nvPr/>
        </p:nvSpPr>
        <p:spPr>
          <a:xfrm>
            <a:off x="8604448" y="2727862"/>
            <a:ext cx="216024" cy="7011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50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8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8316416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Basic Concept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2020778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err="1" smtClean="0">
                <a:sym typeface="Wingdings" panose="05000000000000000000" pitchFamily="2" charset="2"/>
              </a:rPr>
              <a:t>Heun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 method</a:t>
            </a:r>
            <a:endParaRPr lang="ko-KR" altLang="en-US" sz="2000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92896"/>
            <a:ext cx="4898226" cy="3416315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827584" y="2992511"/>
            <a:ext cx="1944216" cy="3644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094010" y="2020778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err="1" smtClean="0">
                <a:sym typeface="Wingdings" panose="05000000000000000000" pitchFamily="2" charset="2"/>
              </a:rPr>
              <a:t>Runge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 </a:t>
            </a:r>
            <a:r>
              <a:rPr lang="en-US" altLang="ko-KR" sz="2000" b="1" dirty="0" err="1" smtClean="0">
                <a:sym typeface="Wingdings" panose="05000000000000000000" pitchFamily="2" charset="2"/>
              </a:rPr>
              <a:t>Kutta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(4</a:t>
            </a:r>
            <a:r>
              <a:rPr lang="en-US" altLang="ko-KR" sz="2000" b="1" baseline="30000" dirty="0" smtClean="0">
                <a:sym typeface="Wingdings" panose="05000000000000000000" pitchFamily="2" charset="2"/>
              </a:rPr>
              <a:t>th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) method</a:t>
            </a:r>
            <a:endParaRPr lang="ko-KR" altLang="en-US" sz="2000" b="1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7" y="2659136"/>
            <a:ext cx="2630353" cy="351383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7" y="3573016"/>
            <a:ext cx="3249791" cy="539718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5665" y="4162647"/>
            <a:ext cx="2449467" cy="1858641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5354338" y="3536422"/>
            <a:ext cx="3259539" cy="5763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34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8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7920880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Codes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3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9681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Euler method</a:t>
            </a:r>
            <a:endParaRPr lang="ko-KR" alt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Midpoint method</a:t>
            </a:r>
            <a:endParaRPr lang="ko-KR" altLang="en-US" sz="2000" b="1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2244442"/>
            <a:ext cx="4714875" cy="43434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925" y="2133600"/>
            <a:ext cx="4791075" cy="4324350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249681" y="4069556"/>
            <a:ext cx="2306095" cy="8716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363" y="3945136"/>
            <a:ext cx="4673996" cy="375667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4678363" y="3933056"/>
            <a:ext cx="4673996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8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07" y="2348880"/>
            <a:ext cx="6657975" cy="4305300"/>
          </a:xfrm>
          <a:prstGeom prst="rect">
            <a:avLst/>
          </a:prstGeom>
        </p:spPr>
      </p:pic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8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7920880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Codes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3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err="1" smtClean="0">
                <a:sym typeface="Wingdings" panose="05000000000000000000" pitchFamily="2" charset="2"/>
              </a:rPr>
              <a:t>Heun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 method</a:t>
            </a:r>
            <a:endParaRPr lang="ko-KR" altLang="en-US" sz="2000" b="1" dirty="0"/>
          </a:p>
        </p:txBody>
      </p:sp>
      <p:sp>
        <p:nvSpPr>
          <p:cNvPr id="13" name="직사각형 12"/>
          <p:cNvSpPr/>
          <p:nvPr/>
        </p:nvSpPr>
        <p:spPr>
          <a:xfrm>
            <a:off x="877889" y="4149080"/>
            <a:ext cx="6465493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00" y="2132856"/>
            <a:ext cx="4450432" cy="4854201"/>
          </a:xfrm>
          <a:prstGeom prst="rect">
            <a:avLst/>
          </a:prstGeom>
        </p:spPr>
      </p:pic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8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67586"/>
            <a:ext cx="7920880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Codes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3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1732746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ym typeface="Wingdings" panose="05000000000000000000" pitchFamily="2" charset="2"/>
              </a:rPr>
              <a:t>4</a:t>
            </a:r>
            <a:r>
              <a:rPr lang="en-US" altLang="ko-KR" sz="2000" b="1" baseline="30000" dirty="0" smtClean="0">
                <a:sym typeface="Wingdings" panose="05000000000000000000" pitchFamily="2" charset="2"/>
              </a:rPr>
              <a:t>th</a:t>
            </a:r>
            <a:r>
              <a:rPr lang="en-US" altLang="ko-KR" sz="2000" b="1" dirty="0" smtClean="0">
                <a:sym typeface="Wingdings" panose="05000000000000000000" pitchFamily="2" charset="2"/>
              </a:rPr>
              <a:t> RK method</a:t>
            </a:r>
            <a:endParaRPr lang="ko-KR" altLang="en-US" sz="2000" b="1" dirty="0"/>
          </a:p>
        </p:txBody>
      </p:sp>
      <p:sp>
        <p:nvSpPr>
          <p:cNvPr id="13" name="직사각형 12"/>
          <p:cNvSpPr/>
          <p:nvPr/>
        </p:nvSpPr>
        <p:spPr>
          <a:xfrm>
            <a:off x="467544" y="3310175"/>
            <a:ext cx="2146176" cy="6948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56208" y="4011884"/>
            <a:ext cx="2866256" cy="6948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>
            <a:stCxn id="13" idx="3"/>
          </p:cNvCxnSpPr>
          <p:nvPr/>
        </p:nvCxnSpPr>
        <p:spPr>
          <a:xfrm flipV="1">
            <a:off x="2613720" y="3645024"/>
            <a:ext cx="2174304" cy="125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V="1">
            <a:off x="3322464" y="4359328"/>
            <a:ext cx="2174304" cy="125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01828" y="3388930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y1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0112" y="4149080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y2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5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184" y="2788447"/>
            <a:ext cx="4275186" cy="13105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33" y="2145526"/>
            <a:ext cx="4514850" cy="4638675"/>
          </a:xfrm>
          <a:prstGeom prst="rect">
            <a:avLst/>
          </a:prstGeom>
        </p:spPr>
      </p:pic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8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/>
          <a:srcRect b="20939"/>
          <a:stretch/>
        </p:blipFill>
        <p:spPr>
          <a:xfrm>
            <a:off x="4788024" y="1628800"/>
            <a:ext cx="4196345" cy="122413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6014" y="4077072"/>
            <a:ext cx="4228355" cy="1350602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8143" y="5301208"/>
            <a:ext cx="4196345" cy="127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67744" y="2236802"/>
            <a:ext cx="338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h=0.5</a:t>
            </a:r>
            <a:r>
              <a:rPr lang="ko-KR" altLang="en-US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일 때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1772816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x=2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일 때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y1=1.471517765, y2=8.946850279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/>
          <p:cNvSpPr txBox="1">
            <a:spLocks noChangeArrowheads="1"/>
          </p:cNvSpPr>
          <p:nvPr/>
        </p:nvSpPr>
        <p:spPr bwMode="auto">
          <a:xfrm>
            <a:off x="827584" y="380792"/>
            <a:ext cx="5243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한나" pitchFamily="2" charset="-127"/>
                <a:ea typeface="배달의민족 한나" pitchFamily="2" charset="-127"/>
              </a:rPr>
              <a:t>HW 8</a:t>
            </a:r>
          </a:p>
        </p:txBody>
      </p:sp>
      <p:sp>
        <p:nvSpPr>
          <p:cNvPr id="3" name="TextBox 25"/>
          <p:cNvSpPr txBox="1">
            <a:spLocks noChangeArrowheads="1"/>
          </p:cNvSpPr>
          <p:nvPr/>
        </p:nvSpPr>
        <p:spPr bwMode="auto">
          <a:xfrm>
            <a:off x="827584" y="1041804"/>
            <a:ext cx="4176464" cy="36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lnSpc>
                <a:spcPts val="1700"/>
              </a:lnSpc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itchFamily="50" charset="-127"/>
                <a:ea typeface="나눔바른고딕" pitchFamily="50" charset="-127"/>
              </a:rPr>
              <a:t>Results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179512" y="236354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496" y="182250"/>
            <a:ext cx="27363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179512" y="1556792"/>
            <a:ext cx="446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233329"/>
            <a:ext cx="4802588" cy="307771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926" y="2233330"/>
            <a:ext cx="4213791" cy="287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139</Words>
  <Application>Microsoft Office PowerPoint</Application>
  <PresentationFormat>화면 슬라이드 쇼(4:3)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2" baseType="lpstr">
      <vt:lpstr>배달의민족 한나</vt:lpstr>
      <vt:lpstr>맑은 고딕</vt:lpstr>
      <vt:lpstr>HY나무B</vt:lpstr>
      <vt:lpstr>나눔바른고딕</vt:lpstr>
      <vt:lpstr>나눔고딕 ExtraBold</vt:lpstr>
      <vt:lpstr>Wingdings</vt:lpstr>
      <vt:lpstr>Arial</vt:lpstr>
      <vt:lpstr>나눔고딕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NSM</dc:creator>
  <cp:lastModifiedBy>조규봉</cp:lastModifiedBy>
  <cp:revision>304</cp:revision>
  <dcterms:created xsi:type="dcterms:W3CDTF">2014-05-20T10:28:59Z</dcterms:created>
  <dcterms:modified xsi:type="dcterms:W3CDTF">2015-05-18T23:02:32Z</dcterms:modified>
</cp:coreProperties>
</file>