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5" r:id="rId4"/>
    <p:sldId id="286" r:id="rId5"/>
    <p:sldId id="301" r:id="rId6"/>
    <p:sldId id="289" r:id="rId7"/>
    <p:sldId id="290" r:id="rId8"/>
    <p:sldId id="288" r:id="rId9"/>
    <p:sldId id="293" r:id="rId10"/>
    <p:sldId id="294" r:id="rId11"/>
    <p:sldId id="295" r:id="rId12"/>
    <p:sldId id="297" r:id="rId13"/>
    <p:sldId id="296" r:id="rId14"/>
    <p:sldId id="300" r:id="rId15"/>
    <p:sldId id="298" r:id="rId16"/>
    <p:sldId id="302" r:id="rId17"/>
    <p:sldId id="303" r:id="rId18"/>
    <p:sldId id="305" r:id="rId19"/>
    <p:sldId id="306" r:id="rId20"/>
    <p:sldId id="304" r:id="rId21"/>
    <p:sldId id="299" r:id="rId22"/>
    <p:sldId id="279" r:id="rId23"/>
    <p:sldId id="281" r:id="rId24"/>
    <p:sldId id="307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53685;&#54633;%20&#47928;&#49436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ko-KR">
                <a:latin typeface="Times New Roman" panose="02020603050405020304" pitchFamily="18" charset="0"/>
                <a:cs typeface="Times New Roman" panose="02020603050405020304" pitchFamily="18" charset="0"/>
              </a:rPr>
              <a:t>Grid</a:t>
            </a:r>
            <a:r>
              <a:rPr lang="en-US" altLang="ko-KR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convergence test for FDM</a:t>
            </a:r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log(error)</c:v>
          </c:tx>
          <c:trendline>
            <c:trendlineType val="linear"/>
            <c:dispRSqr val="0"/>
            <c:dispEq val="1"/>
            <c:trendlineLbl>
              <c:layout>
                <c:manualLayout>
                  <c:x val="-0.17811017029853818"/>
                  <c:y val="-0.2539663907754798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en-US" sz="16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 = -0.6053x - 2.1463</a:t>
                    </a:r>
                    <a:endParaRPr lang="en-US" altLang="en-US" sz="16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numFmt formatCode="General" sourceLinked="0"/>
            </c:trendlineLbl>
          </c:trendline>
          <c:cat>
            <c:numRef>
              <c:f>Sheet1!$A$1:$A$3</c:f>
              <c:numCache>
                <c:formatCode>General</c:formatCode>
                <c:ptCount val="3"/>
                <c:pt idx="0">
                  <c:v>11</c:v>
                </c:pt>
                <c:pt idx="1">
                  <c:v>21</c:v>
                </c:pt>
                <c:pt idx="2">
                  <c:v>41</c:v>
                </c:pt>
              </c:numCache>
            </c:numRef>
          </c:cat>
          <c:val>
            <c:numRef>
              <c:f>Sheet1!$B$1:$B$3</c:f>
              <c:numCache>
                <c:formatCode>0.00E+00</c:formatCode>
                <c:ptCount val="3"/>
                <c:pt idx="0">
                  <c:v>-2.8199492050441259</c:v>
                </c:pt>
                <c:pt idx="1">
                  <c:v>-3.5004277430387467</c:v>
                </c:pt>
                <c:pt idx="2">
                  <c:v>-4.1705889419394531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394176"/>
        <c:axId val="46515904"/>
      </c:lineChart>
      <c:catAx>
        <c:axId val="16139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crossAx val="46515904"/>
        <c:crosses val="autoZero"/>
        <c:auto val="1"/>
        <c:lblAlgn val="ctr"/>
        <c:lblOffset val="100"/>
        <c:noMultiLvlLbl val="0"/>
      </c:catAx>
      <c:valAx>
        <c:axId val="465159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 sz="1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log(error)</a:t>
                </a:r>
                <a:endParaRPr lang="ko-KR" altLang="en-US" sz="1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9444444444444445E-2"/>
              <c:y val="0.43349336541265665"/>
            </c:manualLayout>
          </c:layout>
          <c:overlay val="0"/>
        </c:title>
        <c:numFmt formatCode="#,##0.00_ " sourceLinked="0"/>
        <c:majorTickMark val="none"/>
        <c:minorTickMark val="none"/>
        <c:tickLblPos val="nextTo"/>
        <c:crossAx val="161394176"/>
        <c:crossesAt val="1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1D483-F7C9-41E2-92FC-E9D13A016C2B}" type="datetimeFigureOut">
              <a:rPr lang="ko-KR" altLang="en-US" smtClean="0"/>
              <a:t>2014-06-18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F94FA-FA9E-47BD-A69E-BA4D3CAEE5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8563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6519-9DAF-4200-93FB-5905BDA15069}" type="datetimeFigureOut">
              <a:rPr lang="ko-KR" altLang="en-US" smtClean="0"/>
              <a:t>2014-06-18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AF64-91D4-4C58-91D3-9E479A942F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557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6519-9DAF-4200-93FB-5905BDA15069}" type="datetimeFigureOut">
              <a:rPr lang="ko-KR" altLang="en-US" smtClean="0"/>
              <a:t>2014-06-18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AF64-91D4-4C58-91D3-9E479A942F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631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6519-9DAF-4200-93FB-5905BDA15069}" type="datetimeFigureOut">
              <a:rPr lang="ko-KR" altLang="en-US" smtClean="0"/>
              <a:t>2014-06-18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AF64-91D4-4C58-91D3-9E479A942F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570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6519-9DAF-4200-93FB-5905BDA15069}" type="datetimeFigureOut">
              <a:rPr lang="ko-KR" altLang="en-US" smtClean="0"/>
              <a:t>2014-06-18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AF64-91D4-4C58-91D3-9E479A942F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02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6519-9DAF-4200-93FB-5905BDA15069}" type="datetimeFigureOut">
              <a:rPr lang="ko-KR" altLang="en-US" smtClean="0"/>
              <a:t>2014-06-18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AF64-91D4-4C58-91D3-9E479A942F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5600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6519-9DAF-4200-93FB-5905BDA15069}" type="datetimeFigureOut">
              <a:rPr lang="ko-KR" altLang="en-US" smtClean="0"/>
              <a:t>2014-06-18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AF64-91D4-4C58-91D3-9E479A942F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121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6519-9DAF-4200-93FB-5905BDA15069}" type="datetimeFigureOut">
              <a:rPr lang="ko-KR" altLang="en-US" smtClean="0"/>
              <a:t>2014-06-18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AF64-91D4-4C58-91D3-9E479A942F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289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6519-9DAF-4200-93FB-5905BDA15069}" type="datetimeFigureOut">
              <a:rPr lang="ko-KR" altLang="en-US" smtClean="0"/>
              <a:t>2014-06-18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AF64-91D4-4C58-91D3-9E479A942F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997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6519-9DAF-4200-93FB-5905BDA15069}" type="datetimeFigureOut">
              <a:rPr lang="ko-KR" altLang="en-US" smtClean="0"/>
              <a:t>2014-06-18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AF64-91D4-4C58-91D3-9E479A942F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800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6519-9DAF-4200-93FB-5905BDA15069}" type="datetimeFigureOut">
              <a:rPr lang="ko-KR" altLang="en-US" smtClean="0"/>
              <a:t>2014-06-18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AF64-91D4-4C58-91D3-9E479A942F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929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6519-9DAF-4200-93FB-5905BDA15069}" type="datetimeFigureOut">
              <a:rPr lang="ko-KR" altLang="en-US" smtClean="0"/>
              <a:t>2014-06-18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AF64-91D4-4C58-91D3-9E479A942F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097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86519-9DAF-4200-93FB-5905BDA15069}" type="datetimeFigureOut">
              <a:rPr lang="ko-KR" altLang="en-US" smtClean="0"/>
              <a:t>2014-06-18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2AF64-91D4-4C58-91D3-9E479A942F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410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53.png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microsoft.com/office/2007/relationships/hdphoto" Target="../media/hdphoto3.wdp"/><Relationship Id="rId7" Type="http://schemas.openxmlformats.org/officeDocument/2006/relationships/image" Target="../media/image10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196752"/>
            <a:ext cx="9143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Conduction</a:t>
            </a:r>
            <a:endParaRPr lang="en-US" altLang="ko-KR" sz="6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258310" y="50131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Seungpyo</a:t>
            </a: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Hong</a:t>
            </a:r>
            <a:endParaRPr lang="en-US" altLang="ko-K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Physics and Engineering Lab.</a:t>
            </a:r>
          </a:p>
          <a:p>
            <a:pPr algn="ctr"/>
            <a:r>
              <a:rPr lang="en-US" altLang="ko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Mechanical Engineering</a:t>
            </a:r>
          </a:p>
          <a:p>
            <a:pPr algn="ctr"/>
            <a:r>
              <a:rPr lang="en-US" altLang="ko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POSTECH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4" y="4149080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methods </a:t>
            </a: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term projects</a:t>
            </a:r>
            <a:endParaRPr lang="en-US" altLang="ko-K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2852936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Elliptic partial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</a:t>
            </a:r>
            <a:r>
              <a:rPr lang="en-US" altLang="ko-K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eqauation</a:t>
            </a:r>
            <a:endParaRPr lang="en-US" altLang="ko-K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ith FDM and FEM</a:t>
            </a:r>
            <a:endParaRPr lang="en-US" altLang="ko-K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64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8618-8C30-4AB3-95A5-C325547EB279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206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-19090" y="188640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of the solutions </a:t>
            </a:r>
          </a:p>
          <a:p>
            <a:pPr algn="ctr"/>
            <a:r>
              <a:rPr lang="en-US" altLang="ko-KR" sz="2000" b="1" dirty="0" err="1" smtClean="0"/>
              <a:t>Nx</a:t>
            </a:r>
            <a:r>
              <a:rPr lang="en-US" altLang="ko-KR" sz="2000" b="1" dirty="0" smtClean="0"/>
              <a:t> </a:t>
            </a:r>
            <a:r>
              <a:rPr lang="en-US" altLang="ko-KR" sz="2000" b="1" dirty="0"/>
              <a:t>= </a:t>
            </a:r>
            <a:r>
              <a:rPr lang="en-US" altLang="ko-KR" sz="2000" b="1" dirty="0" smtClean="0"/>
              <a:t>41 </a:t>
            </a:r>
            <a:r>
              <a:rPr lang="en-US" altLang="ko-KR" sz="2000" b="1" dirty="0" err="1"/>
              <a:t>Ny</a:t>
            </a:r>
            <a:r>
              <a:rPr lang="en-US" altLang="ko-KR" sz="2000" b="1" dirty="0"/>
              <a:t> = </a:t>
            </a:r>
            <a:r>
              <a:rPr lang="en-US" altLang="ko-KR" sz="2000" b="1" dirty="0" smtClean="0"/>
              <a:t>41</a:t>
            </a:r>
            <a:endParaRPr lang="ko-KR" altLang="en-US" sz="2000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03" y="1484785"/>
            <a:ext cx="4712608" cy="353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7802799" y="6390337"/>
            <a:ext cx="1297343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solidFill>
                  <a:srgbClr val="C00000"/>
                </a:solidFill>
              </a:rPr>
              <a:t>Project #1</a:t>
            </a:r>
            <a:endParaRPr lang="ko-KR" alt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879213" y="5532968"/>
            <a:ext cx="4360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Absolute Error = 6.751667681226800e-005</a:t>
            </a:r>
            <a:endParaRPr lang="ko-KR" alt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74" y="1431925"/>
            <a:ext cx="5063033" cy="37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76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8618-8C30-4AB3-95A5-C325547EB279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206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-19090" y="18864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 analysis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7802799" y="6390337"/>
            <a:ext cx="1297343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solidFill>
                  <a:srgbClr val="C00000"/>
                </a:solidFill>
              </a:rPr>
              <a:t>Project #1</a:t>
            </a:r>
            <a:endParaRPr lang="ko-KR" alt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12" name="차트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15857"/>
              </p:ext>
            </p:extLst>
          </p:nvPr>
        </p:nvGraphicFramePr>
        <p:xfrm>
          <a:off x="872766" y="1268760"/>
          <a:ext cx="7056784" cy="439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직사각형 12"/>
          <p:cNvSpPr/>
          <p:nvPr/>
        </p:nvSpPr>
        <p:spPr>
          <a:xfrm>
            <a:off x="2915816" y="5836372"/>
            <a:ext cx="2970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Recall Log(4) = 0.602059913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67589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8618-8C30-4AB3-95A5-C325547EB279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206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-19090" y="18864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Iterative solution methods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7802799" y="6390337"/>
            <a:ext cx="1297343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solidFill>
                  <a:srgbClr val="C00000"/>
                </a:solidFill>
              </a:rPr>
              <a:t>Project #1</a:t>
            </a:r>
            <a:endParaRPr lang="ko-KR" altLang="en-US" sz="2000" b="1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903128"/>
            <a:ext cx="12477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24" y="2382853"/>
            <a:ext cx="1466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899653"/>
            <a:ext cx="1905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35" y="3485996"/>
            <a:ext cx="67341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4910420"/>
            <a:ext cx="4543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4860032" y="4406364"/>
            <a:ext cx="2942767" cy="365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955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8618-8C30-4AB3-95A5-C325547EB279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206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802799" y="6390337"/>
            <a:ext cx="1297343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solidFill>
                  <a:srgbClr val="C00000"/>
                </a:solidFill>
              </a:rPr>
              <a:t>Project #1</a:t>
            </a:r>
            <a:endParaRPr lang="ko-KR" altLang="en-US" sz="2000" b="1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7816" y="1031212"/>
            <a:ext cx="10365461" cy="53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19090" y="18864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iterations vs iteration method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570453"/>
              </p:ext>
            </p:extLst>
          </p:nvPr>
        </p:nvGraphicFramePr>
        <p:xfrm>
          <a:off x="1725875" y="2969094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Method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21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Point Jacobi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352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1024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Gauss-Seidel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218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667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SOR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176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61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07613" y="404664"/>
            <a:ext cx="604151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2800" b="1" dirty="0" smtClean="0">
                <a:solidFill>
                  <a:schemeClr val="tx2"/>
                </a:solidFill>
              </a:rPr>
              <a:t>Project #2</a:t>
            </a:r>
          </a:p>
          <a:p>
            <a:r>
              <a:rPr lang="en-US" altLang="ko-KR" sz="2800" b="1" dirty="0" smtClean="0">
                <a:solidFill>
                  <a:schemeClr val="tx2"/>
                </a:solidFill>
              </a:rPr>
              <a:t>Heat Conduction Laplace Equation</a:t>
            </a:r>
          </a:p>
          <a:p>
            <a:r>
              <a:rPr lang="en-US" altLang="ko-KR" sz="2800" b="1" dirty="0">
                <a:solidFill>
                  <a:schemeClr val="tx2"/>
                </a:solidFill>
              </a:rPr>
              <a:t>w</a:t>
            </a:r>
            <a:r>
              <a:rPr lang="en-US" altLang="ko-KR" sz="2800" b="1" dirty="0" smtClean="0">
                <a:solidFill>
                  <a:schemeClr val="tx2"/>
                </a:solidFill>
              </a:rPr>
              <a:t>ith Finite Element Method</a:t>
            </a:r>
            <a:endParaRPr lang="ko-KR" altLang="en-US" sz="2800" b="1" dirty="0">
              <a:solidFill>
                <a:schemeClr val="tx2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802799" y="6390337"/>
            <a:ext cx="1297343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solidFill>
                  <a:schemeClr val="tx2"/>
                </a:solidFill>
              </a:rPr>
              <a:t>Project #2</a:t>
            </a:r>
            <a:endParaRPr lang="ko-KR" alt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49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19090" y="18864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Weak formulation (1) </a:t>
            </a:r>
            <a:endParaRPr lang="en-US" altLang="ko-KR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802799" y="6390337"/>
            <a:ext cx="1297343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solidFill>
                  <a:schemeClr val="tx2"/>
                </a:solidFill>
              </a:rPr>
              <a:t>Project #2</a:t>
            </a:r>
            <a:endParaRPr lang="ko-KR" altLang="en-US" sz="2000" b="1" dirty="0">
              <a:solidFill>
                <a:schemeClr val="tx2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244" y="1030298"/>
            <a:ext cx="1691330" cy="51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512" y="1530964"/>
            <a:ext cx="1759062" cy="41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64" y="2175115"/>
            <a:ext cx="2037811" cy="43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12" y="2745274"/>
            <a:ext cx="3161153" cy="56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66" y="3359263"/>
            <a:ext cx="8562086" cy="288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45391"/>
            <a:ext cx="2405622" cy="82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69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19090" y="18864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Weak formulation (2) </a:t>
            </a:r>
            <a:endParaRPr lang="en-US" altLang="ko-KR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802799" y="6390337"/>
            <a:ext cx="1297343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solidFill>
                  <a:schemeClr val="tx2"/>
                </a:solidFill>
              </a:rPr>
              <a:t>Project #2</a:t>
            </a:r>
            <a:endParaRPr lang="ko-KR" altLang="en-US" sz="2000" b="1" dirty="0">
              <a:solidFill>
                <a:schemeClr val="tx2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67" y="2276872"/>
            <a:ext cx="3106290" cy="255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40" y="1124744"/>
            <a:ext cx="5065604" cy="68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40" y="4999967"/>
            <a:ext cx="2233942" cy="60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274" y="5904307"/>
            <a:ext cx="3378360" cy="6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18" y="2060848"/>
            <a:ext cx="3554713" cy="175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18" y="3982108"/>
            <a:ext cx="3590839" cy="170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10" y="960412"/>
            <a:ext cx="2088232" cy="120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93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19090" y="18864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stiffness matrix (1)</a:t>
            </a:r>
            <a:endParaRPr lang="en-US" altLang="ko-KR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802799" y="6390337"/>
            <a:ext cx="1297343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solidFill>
                  <a:schemeClr val="tx2"/>
                </a:solidFill>
              </a:rPr>
              <a:t>Project #2</a:t>
            </a:r>
            <a:endParaRPr lang="ko-KR" altLang="en-US" sz="2000" b="1" dirty="0">
              <a:solidFill>
                <a:schemeClr val="tx2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409630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73" y="3779632"/>
            <a:ext cx="3362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6772" y="3321678"/>
            <a:ext cx="416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For three node element (3 by 3)</a:t>
            </a:r>
            <a:endParaRPr lang="ko-KR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90735" y="1012086"/>
            <a:ext cx="416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For six node </a:t>
            </a:r>
            <a:r>
              <a:rPr lang="en-US" altLang="ko-KR" b="1" dirty="0" err="1" smtClean="0"/>
              <a:t>elemement</a:t>
            </a:r>
            <a:r>
              <a:rPr lang="en-US" altLang="ko-KR" b="1" dirty="0" smtClean="0"/>
              <a:t> (6 by 6)</a:t>
            </a:r>
            <a:endParaRPr lang="ko-KR" altLang="en-US" b="1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96" y="5022765"/>
            <a:ext cx="5051292" cy="140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직선 화살표 연결선 2"/>
          <p:cNvCxnSpPr/>
          <p:nvPr/>
        </p:nvCxnSpPr>
        <p:spPr>
          <a:xfrm>
            <a:off x="2627784" y="263691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>
            <a:endCxn id="12" idx="1"/>
          </p:cNvCxnSpPr>
          <p:nvPr/>
        </p:nvCxnSpPr>
        <p:spPr>
          <a:xfrm flipV="1">
            <a:off x="4067944" y="1196752"/>
            <a:ext cx="1122791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155" y="1578460"/>
            <a:ext cx="3557795" cy="174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964" y="3882384"/>
            <a:ext cx="4840326" cy="96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980956" y="3321678"/>
            <a:ext cx="416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(by using Gauss quadrature)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990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19090" y="18864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stiffness matrix (2)</a:t>
            </a:r>
            <a:endParaRPr lang="en-US" altLang="ko-KR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802799" y="6390337"/>
            <a:ext cx="1297343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solidFill>
                  <a:schemeClr val="tx2"/>
                </a:solidFill>
              </a:rPr>
              <a:t>Project #2</a:t>
            </a:r>
            <a:endParaRPr lang="ko-KR" altLang="en-US" sz="2000" b="1" dirty="0">
              <a:solidFill>
                <a:schemeClr val="tx2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488" y="980728"/>
            <a:ext cx="4301516" cy="531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3965"/>
            <a:ext cx="4044415" cy="317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2362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8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19090" y="18864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Assemble global matrix</a:t>
            </a:r>
            <a:endParaRPr lang="en-US" altLang="ko-KR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802799" y="6390337"/>
            <a:ext cx="1297343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solidFill>
                  <a:schemeClr val="tx2"/>
                </a:solidFill>
              </a:rPr>
              <a:t>Project #2</a:t>
            </a:r>
            <a:endParaRPr lang="ko-KR" altLang="en-US" sz="2000" b="1" dirty="0">
              <a:solidFill>
                <a:schemeClr val="tx2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000" y="1124744"/>
            <a:ext cx="6215611" cy="306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1820670" y="4645834"/>
            <a:ext cx="1731890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638540" y="4645834"/>
            <a:ext cx="453984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4596580" y="4645834"/>
            <a:ext cx="408004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211960" y="530120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=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979712" y="4779190"/>
            <a:ext cx="576064" cy="439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2411760" y="5151265"/>
            <a:ext cx="1008112" cy="9721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2235065" y="4959726"/>
            <a:ext cx="576064" cy="439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964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9090" y="104232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point </a:t>
            </a:r>
            <a:endParaRPr lang="en-US" altLang="ko-KR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84" y="1268760"/>
            <a:ext cx="6286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84" y="3747385"/>
            <a:ext cx="6286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10" y="6165304"/>
            <a:ext cx="34956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10" y="5634780"/>
            <a:ext cx="37528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10" y="5102588"/>
            <a:ext cx="3943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46" y="4250892"/>
            <a:ext cx="6715125" cy="6477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91731" y="5425442"/>
            <a:ext cx="1682286" cy="68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906" y="6036441"/>
            <a:ext cx="1345998" cy="57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17243" y="541591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2"/>
                </a:solidFill>
              </a:rPr>
              <a:t>Unsteady</a:t>
            </a:r>
          </a:p>
          <a:p>
            <a:pPr algn="ctr"/>
            <a:r>
              <a:rPr lang="en-US" altLang="ko-KR" dirty="0" smtClean="0">
                <a:solidFill>
                  <a:schemeClr val="tx2"/>
                </a:solidFill>
              </a:rPr>
              <a:t>1D heat diffusion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9743" y="599827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2"/>
                </a:solidFill>
              </a:rPr>
              <a:t>Steady</a:t>
            </a:r>
          </a:p>
          <a:p>
            <a:pPr algn="ctr"/>
            <a:r>
              <a:rPr lang="en-US" altLang="ko-KR" dirty="0">
                <a:solidFill>
                  <a:schemeClr val="tx2"/>
                </a:solidFill>
              </a:rPr>
              <a:t>2</a:t>
            </a:r>
            <a:r>
              <a:rPr lang="en-US" altLang="ko-KR" dirty="0" smtClean="0">
                <a:solidFill>
                  <a:schemeClr val="tx2"/>
                </a:solidFill>
              </a:rPr>
              <a:t>D heat diffusion</a:t>
            </a:r>
            <a:endParaRPr lang="ko-KR" altLang="en-US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33443"/>
            <a:ext cx="4488994" cy="282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396" y="2329083"/>
            <a:ext cx="152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타원 3"/>
          <p:cNvSpPr/>
          <p:nvPr/>
        </p:nvSpPr>
        <p:spPr>
          <a:xfrm>
            <a:off x="1468260" y="2343152"/>
            <a:ext cx="483316" cy="594192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2100143" y="2355837"/>
            <a:ext cx="483316" cy="594192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329185" y="2436624"/>
            <a:ext cx="483316" cy="395422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3754475" y="2474441"/>
            <a:ext cx="463910" cy="363518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1845484" y="3656045"/>
            <a:ext cx="699054" cy="447235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282" y="1236767"/>
            <a:ext cx="6286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타원 27"/>
          <p:cNvSpPr/>
          <p:nvPr/>
        </p:nvSpPr>
        <p:spPr>
          <a:xfrm>
            <a:off x="1787190" y="1175075"/>
            <a:ext cx="699054" cy="447235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4"/>
          <p:cNvSpPr txBox="1"/>
          <p:nvPr/>
        </p:nvSpPr>
        <p:spPr>
          <a:xfrm>
            <a:off x="4856934" y="913130"/>
            <a:ext cx="4104457" cy="30469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+mj-lt"/>
              <a:buAutoNum type="alphaLcPeriod"/>
            </a:pPr>
            <a:r>
              <a:rPr lang="en-US" altLang="ko-KR" sz="1600" dirty="0" smtClean="0">
                <a:latin typeface="+mn-ea"/>
              </a:rPr>
              <a:t>By using Jacobi iteration, write a program that solves this problem for given number of grid in different directions.</a:t>
            </a:r>
          </a:p>
          <a:p>
            <a:pPr marL="342900" indent="-342900" algn="just">
              <a:buFont typeface="+mj-lt"/>
              <a:buAutoNum type="alphaLcPeriod"/>
            </a:pPr>
            <a:endParaRPr lang="en-US" altLang="ko-KR" sz="1600" dirty="0" smtClean="0">
              <a:latin typeface="+mn-ea"/>
            </a:endParaRPr>
          </a:p>
          <a:p>
            <a:pPr marL="342900" indent="-342900" algn="just">
              <a:buFont typeface="+mj-lt"/>
              <a:buAutoNum type="alphaLcPeriod"/>
            </a:pPr>
            <a:r>
              <a:rPr lang="en-US" altLang="ko-KR" sz="1600" dirty="0" smtClean="0">
                <a:latin typeface="+mn-ea"/>
              </a:rPr>
              <a:t>The number of </a:t>
            </a:r>
            <a:r>
              <a:rPr lang="en-US" altLang="ko-KR" sz="1600" dirty="0" smtClean="0">
                <a:latin typeface="+mn-ea"/>
              </a:rPr>
              <a:t>Jacobi iterations?  The solution varies less than 0.00005 at point (1, 0.5). Do it with (</a:t>
            </a:r>
            <a:r>
              <a:rPr lang="en-US" altLang="ko-KR" sz="1600" dirty="0" err="1" smtClean="0">
                <a:latin typeface="+mn-ea"/>
              </a:rPr>
              <a:t>Nx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en-US" altLang="ko-KR" sz="1600" dirty="0" err="1" smtClean="0">
                <a:latin typeface="+mn-ea"/>
              </a:rPr>
              <a:t>Ny</a:t>
            </a:r>
            <a:r>
              <a:rPr lang="en-US" altLang="ko-KR" sz="1600" dirty="0" smtClean="0">
                <a:latin typeface="+mn-ea"/>
              </a:rPr>
              <a:t>) = (11, 11) and (21, 21).</a:t>
            </a:r>
          </a:p>
          <a:p>
            <a:pPr marL="342900" indent="-342900" algn="just">
              <a:buFont typeface="+mj-lt"/>
              <a:buAutoNum type="alphaLcPeriod"/>
            </a:pPr>
            <a:endParaRPr lang="en-US" altLang="ko-KR" sz="1600" dirty="0" smtClean="0">
              <a:latin typeface="+mn-ea"/>
            </a:endParaRPr>
          </a:p>
          <a:p>
            <a:pPr marL="342900" indent="-342900" algn="just">
              <a:buFont typeface="+mj-lt"/>
              <a:buAutoNum type="alphaLcPeriod"/>
            </a:pPr>
            <a:r>
              <a:rPr lang="en-US" altLang="ko-KR" sz="1600" dirty="0" smtClean="0">
                <a:latin typeface="+mn-ea"/>
              </a:rPr>
              <a:t>Compare with Gauss-Seidel iteration and SOR.</a:t>
            </a:r>
            <a:endParaRPr lang="en-US" altLang="ko-KR" sz="16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2854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19090" y="18864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 boundary conditions</a:t>
            </a:r>
            <a:endParaRPr lang="en-US" altLang="ko-KR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802799" y="6390337"/>
            <a:ext cx="1297343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solidFill>
                  <a:schemeClr val="tx2"/>
                </a:solidFill>
              </a:rPr>
              <a:t>Project #2</a:t>
            </a:r>
            <a:endParaRPr lang="ko-KR" altLang="en-US" sz="2000" b="1" dirty="0">
              <a:solidFill>
                <a:schemeClr val="tx2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39552" y="1052736"/>
                <a:ext cx="136656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1" i="1" dirty="0" smtClean="0">
                          <a:latin typeface="Cambria Math"/>
                        </a:rPr>
                        <m:t>𝑲𝒙</m:t>
                      </m:r>
                      <m:r>
                        <a:rPr lang="en-US" altLang="ko-KR" sz="2800" b="1" i="1" dirty="0" smtClean="0">
                          <a:latin typeface="Cambria Math"/>
                        </a:rPr>
                        <m:t>=</m:t>
                      </m:r>
                      <m:r>
                        <a:rPr lang="en-US" altLang="ko-KR" sz="2800" b="1" i="1" dirty="0" smtClean="0"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ko-KR" altLang="en-US" sz="3200" b="1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052736"/>
                <a:ext cx="136656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04" y="3977956"/>
            <a:ext cx="5942806" cy="223224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4864"/>
            <a:ext cx="3600400" cy="128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5" y="1730704"/>
            <a:ext cx="4274283" cy="169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36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2429" y="896526"/>
            <a:ext cx="8640960" cy="57246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PROGRAM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Laplacefem</a:t>
            </a:r>
            <a:endParaRPr lang="en-US" altLang="ko-KR" sz="2000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END PROGRAM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Laplacefem</a:t>
            </a:r>
            <a:endParaRPr lang="en-US" altLang="ko-KR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09604" y="1364147"/>
            <a:ext cx="828092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Enter </a:t>
            </a:r>
            <a:r>
              <a:rPr lang="en-US" altLang="ko-KR" sz="2000" b="1" dirty="0" smtClean="0"/>
              <a:t>the element type</a:t>
            </a:r>
            <a:r>
              <a:rPr lang="en-US" altLang="ko-KR" sz="2000" dirty="0"/>
              <a:t>. (1: </a:t>
            </a:r>
            <a:r>
              <a:rPr lang="en-US" altLang="ko-KR" sz="2000" dirty="0" smtClean="0"/>
              <a:t>linear, </a:t>
            </a:r>
            <a:r>
              <a:rPr lang="en-US" altLang="ko-KR" sz="2000" dirty="0"/>
              <a:t>2: </a:t>
            </a:r>
            <a:r>
              <a:rPr lang="en-US" altLang="ko-KR" sz="2000" dirty="0" smtClean="0"/>
              <a:t>quadratic)</a:t>
            </a:r>
            <a:endParaRPr lang="ko-KR" altLang="en-US" sz="2000" dirty="0"/>
          </a:p>
          <a:p>
            <a:r>
              <a:rPr lang="en-US" altLang="ko-KR" sz="2000" dirty="0" smtClean="0"/>
              <a:t>Choose </a:t>
            </a:r>
            <a:r>
              <a:rPr lang="en-US" altLang="ko-KR" sz="2000" b="1" dirty="0" smtClean="0"/>
              <a:t>the number of element on one side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12448" y="2162590"/>
            <a:ext cx="8278075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Allocation of the arrays</a:t>
            </a:r>
            <a:endParaRPr lang="ko-KR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-19090" y="18864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 code structure </a:t>
            </a:r>
            <a:endParaRPr lang="en-US" altLang="ko-KR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206" y="2681941"/>
            <a:ext cx="4059323" cy="29238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Linear element</a:t>
            </a:r>
          </a:p>
          <a:p>
            <a:endParaRPr lang="en-US" altLang="ko-KR" sz="2000" dirty="0"/>
          </a:p>
          <a:p>
            <a:r>
              <a:rPr lang="en-US" altLang="ko-KR" sz="2000" dirty="0" smtClean="0"/>
              <a:t>1. Give number and element connectivity.</a:t>
            </a:r>
          </a:p>
          <a:p>
            <a:r>
              <a:rPr lang="en-US" altLang="ko-KR" sz="2000" dirty="0"/>
              <a:t>2</a:t>
            </a:r>
            <a:r>
              <a:rPr lang="en-US" altLang="ko-KR" sz="2000" dirty="0" smtClean="0"/>
              <a:t>. Calculate stiffness matrix</a:t>
            </a:r>
            <a:br>
              <a:rPr lang="en-US" altLang="ko-KR" sz="2000" dirty="0" smtClean="0"/>
            </a:br>
            <a:r>
              <a:rPr lang="en-US" altLang="ko-KR" sz="2000" dirty="0" smtClean="0"/>
              <a:t>3. Assemble the matrix</a:t>
            </a:r>
          </a:p>
          <a:p>
            <a:r>
              <a:rPr lang="en-US" altLang="ko-KR" sz="2000" dirty="0" smtClean="0"/>
              <a:t>4. Give boundary condition</a:t>
            </a:r>
          </a:p>
          <a:p>
            <a:r>
              <a:rPr lang="en-US" altLang="ko-KR" sz="2000" dirty="0" smtClean="0"/>
              <a:t>5. Matrix inversion </a:t>
            </a:r>
            <a:endParaRPr lang="en-US" altLang="ko-KR" sz="2000" b="1" dirty="0"/>
          </a:p>
          <a:p>
            <a:endParaRPr lang="ko-KR" alt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571520" y="2688234"/>
            <a:ext cx="4119003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Quadratic element</a:t>
            </a:r>
            <a:endParaRPr lang="en-US" altLang="ko-KR" sz="2000" b="1" dirty="0" smtClean="0"/>
          </a:p>
          <a:p>
            <a:endParaRPr lang="en-US" altLang="ko-KR" sz="2000" b="1" dirty="0"/>
          </a:p>
          <a:p>
            <a:r>
              <a:rPr lang="en-US" altLang="ko-KR" sz="2000" dirty="0"/>
              <a:t>1. Give number and element connectivity.</a:t>
            </a:r>
          </a:p>
          <a:p>
            <a:r>
              <a:rPr lang="en-US" altLang="ko-KR" sz="2000" dirty="0"/>
              <a:t>2. Calculate stiffness </a:t>
            </a:r>
            <a:r>
              <a:rPr lang="en-US" altLang="ko-KR" sz="2000" dirty="0" smtClean="0"/>
              <a:t>matrix</a:t>
            </a:r>
          </a:p>
          <a:p>
            <a:r>
              <a:rPr lang="en-US" altLang="ko-KR" sz="2000" dirty="0" smtClean="0"/>
              <a:t>(with </a:t>
            </a:r>
            <a:r>
              <a:rPr lang="en-US" altLang="ko-KR" sz="2000" dirty="0" err="1" smtClean="0"/>
              <a:t>Jacobian</a:t>
            </a:r>
            <a:r>
              <a:rPr lang="en-US" altLang="ko-KR" sz="2000" dirty="0" smtClean="0"/>
              <a:t> and Gauss quadrature)</a:t>
            </a:r>
            <a:r>
              <a:rPr lang="en-US" altLang="ko-KR" sz="2000" dirty="0"/>
              <a:t/>
            </a:r>
            <a:br>
              <a:rPr lang="en-US" altLang="ko-KR" sz="2000" dirty="0"/>
            </a:br>
            <a:r>
              <a:rPr lang="en-US" altLang="ko-KR" sz="2000" dirty="0"/>
              <a:t>3. Assemble the matrix</a:t>
            </a:r>
          </a:p>
          <a:p>
            <a:r>
              <a:rPr lang="en-US" altLang="ko-KR" sz="2000" dirty="0"/>
              <a:t>4. Give boundary condition</a:t>
            </a:r>
          </a:p>
          <a:p>
            <a:r>
              <a:rPr lang="en-US" altLang="ko-KR" sz="2000" dirty="0"/>
              <a:t>5. Matrix inversion </a:t>
            </a:r>
            <a:endParaRPr lang="ko-KR" altLang="en-US" sz="2400" b="1" dirty="0"/>
          </a:p>
        </p:txBody>
      </p:sp>
      <p:sp>
        <p:nvSpPr>
          <p:cNvPr id="16" name="직사각형 15"/>
          <p:cNvSpPr/>
          <p:nvPr/>
        </p:nvSpPr>
        <p:spPr>
          <a:xfrm>
            <a:off x="7802799" y="6390337"/>
            <a:ext cx="1297343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solidFill>
                  <a:schemeClr val="tx2"/>
                </a:solidFill>
              </a:rPr>
              <a:t>Project #2</a:t>
            </a:r>
            <a:endParaRPr lang="ko-KR" altLang="en-US" sz="2000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206" y="5733256"/>
            <a:ext cx="8278075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Write the results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3581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42184"/>
            <a:ext cx="4083571" cy="358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77611" y="1486075"/>
            <a:ext cx="13226075" cy="373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8618-8C30-4AB3-95A5-C325547EB279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206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-19090" y="238284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algn="ctr"/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case with 8 3node elements</a:t>
            </a:r>
            <a:endParaRPr lang="en-US" altLang="ko-K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01934"/>
            <a:ext cx="3845322" cy="288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7294" y="54598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No error at (1,0.5)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9926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68413"/>
            <a:ext cx="4840941" cy="408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8618-8C30-4AB3-95A5-C325547EB279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206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-19090" y="188640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case with </a:t>
            </a: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3node elements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94233"/>
            <a:ext cx="4519743" cy="338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01934"/>
            <a:ext cx="3845322" cy="288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47294" y="54598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No error at (1,0.5)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275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8618-8C30-4AB3-95A5-C325547EB279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206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-19090" y="188640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case with 8</a:t>
            </a: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6node elements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22" y="1412776"/>
            <a:ext cx="7125610" cy="405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87336" y="5672181"/>
            <a:ext cx="7361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/>
              <a:t>Still struggling, one </a:t>
            </a:r>
            <a:r>
              <a:rPr lang="en-US" altLang="ko-KR" sz="2000" b="1" dirty="0" err="1" smtClean="0"/>
              <a:t>possiblity</a:t>
            </a:r>
            <a:r>
              <a:rPr lang="en-US" altLang="ko-KR" sz="2000" b="1" dirty="0" smtClean="0"/>
              <a:t> is the number of meshes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578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4"/>
          <p:cNvSpPr txBox="1"/>
          <p:nvPr/>
        </p:nvSpPr>
        <p:spPr>
          <a:xfrm>
            <a:off x="323527" y="3597816"/>
            <a:ext cx="4104457" cy="30469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+mj-lt"/>
              <a:buAutoNum type="alphaLcPeriod"/>
            </a:pPr>
            <a:r>
              <a:rPr lang="en-US" altLang="ko-KR" sz="1600" dirty="0" smtClean="0">
                <a:latin typeface="+mn-ea"/>
              </a:rPr>
              <a:t>By using Jacobi iteration, write a program that solves this problem for given number of grid in different directions.</a:t>
            </a:r>
          </a:p>
          <a:p>
            <a:pPr marL="342900" indent="-342900" algn="just">
              <a:buFont typeface="+mj-lt"/>
              <a:buAutoNum type="alphaLcPeriod"/>
            </a:pPr>
            <a:endParaRPr lang="en-US" altLang="ko-KR" sz="1600" dirty="0" smtClean="0">
              <a:latin typeface="+mn-ea"/>
            </a:endParaRPr>
          </a:p>
          <a:p>
            <a:pPr marL="342900" indent="-342900" algn="just">
              <a:buFont typeface="+mj-lt"/>
              <a:buAutoNum type="alphaLcPeriod"/>
            </a:pPr>
            <a:r>
              <a:rPr lang="en-US" altLang="ko-KR" sz="1600" dirty="0" smtClean="0">
                <a:latin typeface="+mn-ea"/>
              </a:rPr>
              <a:t>The number of </a:t>
            </a:r>
            <a:r>
              <a:rPr lang="en-US" altLang="ko-KR" sz="1600" dirty="0" smtClean="0">
                <a:latin typeface="+mn-ea"/>
              </a:rPr>
              <a:t>Jacobi iterations?  The solution varies less than 0.00005 at point (1, 0.5). Do it with (</a:t>
            </a:r>
            <a:r>
              <a:rPr lang="en-US" altLang="ko-KR" sz="1600" dirty="0" err="1" smtClean="0">
                <a:latin typeface="+mn-ea"/>
              </a:rPr>
              <a:t>Nx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en-US" altLang="ko-KR" sz="1600" dirty="0" err="1" smtClean="0">
                <a:latin typeface="+mn-ea"/>
              </a:rPr>
              <a:t>Ny</a:t>
            </a:r>
            <a:r>
              <a:rPr lang="en-US" altLang="ko-KR" sz="1600" dirty="0" smtClean="0">
                <a:latin typeface="+mn-ea"/>
              </a:rPr>
              <a:t>) = (11, 11) and (21, 21).</a:t>
            </a:r>
          </a:p>
          <a:p>
            <a:pPr marL="342900" indent="-342900" algn="just">
              <a:buFont typeface="+mj-lt"/>
              <a:buAutoNum type="alphaLcPeriod"/>
            </a:pPr>
            <a:endParaRPr lang="en-US" altLang="ko-KR" sz="1600" dirty="0" smtClean="0">
              <a:latin typeface="+mn-ea"/>
            </a:endParaRPr>
          </a:p>
          <a:p>
            <a:pPr marL="342900" indent="-342900" algn="just">
              <a:buFont typeface="+mj-lt"/>
              <a:buAutoNum type="alphaLcPeriod"/>
            </a:pPr>
            <a:r>
              <a:rPr lang="en-US" altLang="ko-KR" sz="1600" dirty="0" smtClean="0">
                <a:latin typeface="+mn-ea"/>
              </a:rPr>
              <a:t>Compare with Gauss-Seidel iteration and SOR.</a:t>
            </a:r>
            <a:endParaRPr lang="en-US" altLang="ko-KR" sz="1600" dirty="0" smtClean="0">
              <a:latin typeface="+mn-ea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44" y="1009070"/>
            <a:ext cx="3041838" cy="175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49" y="1872413"/>
            <a:ext cx="1230642" cy="47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215023" y="313615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2"/>
                </a:solidFill>
              </a:rPr>
              <a:t>Project # 1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Seungpyo Hong\Desktop\APSDFD13\flex1.5_chord2\isoflex1.5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344" y="1125847"/>
            <a:ext cx="1710825" cy="152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eungpyo Hong\Desktop\APSDFD13\thesis_presentation_final.ppt_media\GIFs\3_square_cyl_splitter_refine-1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660" y="1229425"/>
            <a:ext cx="2259165" cy="128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eungpyo Hong\Desktop\APSDFD13\thesis_presentation_final.ppt_media\GIFs\circ_splitter_re100_l3d_e125000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360" y="35790"/>
            <a:ext cx="3840636" cy="344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9090" y="18864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and define the problems</a:t>
            </a:r>
            <a:endParaRPr lang="en-US" altLang="ko-KR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액자 2"/>
          <p:cNvSpPr/>
          <p:nvPr/>
        </p:nvSpPr>
        <p:spPr>
          <a:xfrm>
            <a:off x="3733936" y="1125848"/>
            <a:ext cx="1977792" cy="1638046"/>
          </a:xfrm>
          <a:prstGeom prst="frame">
            <a:avLst>
              <a:gd name="adj1" fmla="val 134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19892" y="2537210"/>
            <a:ext cx="3408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FDM</a:t>
            </a:r>
            <a:r>
              <a:rPr lang="en-US" altLang="ko-KR" dirty="0" smtClean="0"/>
              <a:t> (for fluid) + </a:t>
            </a:r>
            <a:r>
              <a:rPr lang="en-US" altLang="ko-KR" b="1" dirty="0" smtClean="0"/>
              <a:t>FEM</a:t>
            </a:r>
            <a:r>
              <a:rPr lang="en-US" altLang="ko-KR" dirty="0" smtClean="0"/>
              <a:t> (for solid)</a:t>
            </a:r>
            <a:endParaRPr lang="ko-KR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580112" y="313615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2"/>
                </a:solidFill>
              </a:rPr>
              <a:t>Project # 2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43" name="TextBox 4"/>
          <p:cNvSpPr txBox="1"/>
          <p:nvPr/>
        </p:nvSpPr>
        <p:spPr>
          <a:xfrm>
            <a:off x="4752328" y="3597816"/>
            <a:ext cx="4156128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+mj-lt"/>
              <a:buAutoNum type="alphaLcPeriod"/>
            </a:pPr>
            <a:r>
              <a:rPr lang="en-US" altLang="ko-KR" sz="1600" dirty="0" smtClean="0">
                <a:latin typeface="+mn-ea"/>
              </a:rPr>
              <a:t>By using FEM, s</a:t>
            </a:r>
            <a:r>
              <a:rPr lang="en-US" altLang="ko-KR" sz="1600" dirty="0" smtClean="0">
                <a:latin typeface="+mn-ea"/>
              </a:rPr>
              <a:t>olve </a:t>
            </a:r>
            <a:r>
              <a:rPr lang="en-US" altLang="ko-KR" sz="1600" dirty="0">
                <a:latin typeface="+mn-ea"/>
              </a:rPr>
              <a:t>same problem with 3-node triangular element.</a:t>
            </a:r>
          </a:p>
          <a:p>
            <a:pPr marL="342900" indent="-342900" algn="just">
              <a:buFont typeface="+mj-lt"/>
              <a:buAutoNum type="alphaLcPeriod"/>
            </a:pPr>
            <a:endParaRPr lang="en-US" altLang="ko-KR" sz="1600" dirty="0" smtClean="0">
              <a:latin typeface="+mn-ea"/>
            </a:endParaRPr>
          </a:p>
          <a:p>
            <a:pPr marL="342900" indent="-342900" algn="just">
              <a:buFont typeface="+mj-lt"/>
              <a:buAutoNum type="alphaLcPeriod"/>
            </a:pPr>
            <a:r>
              <a:rPr lang="en-US" altLang="ko-KR" sz="1600" dirty="0" smtClean="0">
                <a:latin typeface="+mn-ea"/>
              </a:rPr>
              <a:t>Repeat with 6-node triangular element.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52328" y="5167476"/>
            <a:ext cx="4163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/>
              <a:t>Nice to have experience </a:t>
            </a:r>
          </a:p>
          <a:p>
            <a:pPr algn="ctr"/>
            <a:r>
              <a:rPr lang="en-US" altLang="ko-KR" sz="2400" b="1" dirty="0" smtClean="0"/>
              <a:t>on both numerical methods </a:t>
            </a:r>
            <a:r>
              <a:rPr lang="en-US" altLang="ko-KR" b="1" dirty="0" smtClean="0"/>
              <a:t>!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64758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8618-8C30-4AB3-95A5-C325547EB279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206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-19090" y="18864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of analytic solution</a:t>
            </a:r>
            <a:endParaRPr lang="en-US" altLang="ko-KR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259" y="955928"/>
            <a:ext cx="50673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98246"/>
            <a:ext cx="5976664" cy="448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70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07613" y="404664"/>
            <a:ext cx="604151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2800" b="1" dirty="0" smtClean="0">
                <a:solidFill>
                  <a:srgbClr val="C00000"/>
                </a:solidFill>
              </a:rPr>
              <a:t>Project #1</a:t>
            </a:r>
          </a:p>
          <a:p>
            <a:r>
              <a:rPr lang="en-US" altLang="ko-KR" sz="2800" b="1" dirty="0" smtClean="0">
                <a:solidFill>
                  <a:srgbClr val="C00000"/>
                </a:solidFill>
              </a:rPr>
              <a:t>Heat Conduction Laplace Equation</a:t>
            </a:r>
          </a:p>
          <a:p>
            <a:r>
              <a:rPr lang="en-US" altLang="ko-KR" sz="2800" b="1" dirty="0">
                <a:solidFill>
                  <a:srgbClr val="C00000"/>
                </a:solidFill>
              </a:rPr>
              <a:t>w</a:t>
            </a:r>
            <a:r>
              <a:rPr lang="en-US" altLang="ko-KR" sz="2800" b="1" dirty="0" smtClean="0">
                <a:solidFill>
                  <a:srgbClr val="C00000"/>
                </a:solidFill>
              </a:rPr>
              <a:t>ith Finite Difference Method</a:t>
            </a:r>
            <a:endParaRPr lang="ko-KR" alt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802799" y="6390337"/>
            <a:ext cx="1297343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solidFill>
                  <a:srgbClr val="C00000"/>
                </a:solidFill>
              </a:rPr>
              <a:t>Project #1</a:t>
            </a:r>
            <a:endParaRPr lang="ko-KR" alt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9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2429" y="896526"/>
            <a:ext cx="8640960" cy="57246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PROGRAM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Laplacefdm</a:t>
            </a:r>
            <a:endParaRPr lang="en-US" altLang="ko-KR" sz="2000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sz="2000" dirty="0" smtClean="0"/>
          </a:p>
          <a:p>
            <a:endParaRPr lang="en-US" altLang="ko-KR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09604" y="1364147"/>
            <a:ext cx="828092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Enter </a:t>
            </a:r>
            <a:r>
              <a:rPr lang="en-US" altLang="ko-KR" sz="2000" b="1" dirty="0" smtClean="0"/>
              <a:t>the number of nodes in x and y directions.</a:t>
            </a:r>
            <a:endParaRPr lang="ko-KR" alt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2448" y="2568544"/>
            <a:ext cx="8278075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Allocation of the arrays</a:t>
            </a:r>
            <a:endParaRPr lang="ko-KR" alt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2449" y="1806641"/>
            <a:ext cx="828092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Choose </a:t>
            </a:r>
            <a:r>
              <a:rPr lang="en-US" altLang="ko-KR" sz="2000" b="1" dirty="0" smtClean="0"/>
              <a:t>the method </a:t>
            </a:r>
            <a:r>
              <a:rPr lang="en-US" altLang="ko-KR" sz="2000" dirty="0" smtClean="0"/>
              <a:t>to solve matrix. </a:t>
            </a:r>
          </a:p>
          <a:p>
            <a:r>
              <a:rPr lang="en-US" altLang="ko-KR" sz="2000" dirty="0" smtClean="0"/>
              <a:t>(1: Direct inversion, 2: Jacobi, 3: Gauss-Seidel, 4: Successive over relaxation)</a:t>
            </a:r>
            <a:endParaRPr lang="ko-KR" alt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-19090" y="18864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FDM code structure (1) </a:t>
            </a:r>
            <a:endParaRPr lang="en-US" altLang="ko-KR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411767" y="3664149"/>
            <a:ext cx="8278075" cy="1077218"/>
            <a:chOff x="418663" y="3890219"/>
            <a:chExt cx="8278075" cy="1077218"/>
          </a:xfrm>
        </p:grpSpPr>
        <p:sp>
          <p:nvSpPr>
            <p:cNvPr id="20" name="TextBox 19"/>
            <p:cNvSpPr txBox="1"/>
            <p:nvPr/>
          </p:nvSpPr>
          <p:spPr>
            <a:xfrm>
              <a:off x="418663" y="3890219"/>
              <a:ext cx="8278075" cy="107721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/>
                <a:t>1. Form generic </a:t>
              </a:r>
              <a:r>
                <a:rPr lang="en-US" altLang="ko-KR" sz="2000" b="1" dirty="0" smtClean="0"/>
                <a:t>A matrix </a:t>
              </a:r>
              <a:r>
                <a:rPr lang="en-US" altLang="ko-KR" sz="2000" dirty="0" smtClean="0"/>
                <a:t>with central difference (</a:t>
              </a:r>
              <a:r>
                <a:rPr lang="en-US" altLang="ko-KR" sz="2000" dirty="0" err="1" smtClean="0"/>
                <a:t>penta</a:t>
              </a:r>
              <a:r>
                <a:rPr lang="en-US" altLang="ko-KR" sz="2000" dirty="0" smtClean="0"/>
                <a:t> diagonal matrix)</a:t>
              </a:r>
            </a:p>
            <a:p>
              <a:pPr marL="457200" indent="-457200">
                <a:buAutoNum type="arabicPeriod"/>
              </a:pPr>
              <a:endParaRPr lang="en-US" altLang="ko-KR" sz="2000" b="1" dirty="0"/>
            </a:p>
            <a:p>
              <a:endParaRPr lang="ko-KR" altLang="en-US" sz="2400" b="1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975513" y="4268502"/>
                  <a:ext cx="5149102" cy="6848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ko-KR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+1,</m:t>
                                </m:r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/>
                              </a:rPr>
                              <m:t>−2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−1,</m:t>
                                </m:r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sSup>
                              <m:sSupPr>
                                <m:ctrlPr>
                                  <a:rPr lang="en-US" altLang="ko-KR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altLang="ko-KR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/>
                              </a:rPr>
                              <m:t>−2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altLang="ko-KR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altLang="ko-KR" b="0" i="1" smtClean="0"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5513" y="4268502"/>
                  <a:ext cx="5149102" cy="68486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타원 20"/>
            <p:cNvSpPr/>
            <p:nvPr/>
          </p:nvSpPr>
          <p:spPr>
            <a:xfrm>
              <a:off x="2929884" y="4235642"/>
              <a:ext cx="483316" cy="395422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5262276" y="4221574"/>
              <a:ext cx="483316" cy="395422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04129" y="4913032"/>
            <a:ext cx="8278075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2</a:t>
            </a:r>
            <a:r>
              <a:rPr lang="en-US" altLang="ko-KR" sz="2000" dirty="0" smtClean="0"/>
              <a:t>. Modify </a:t>
            </a:r>
            <a:r>
              <a:rPr lang="en-US" altLang="ko-KR" sz="2000" b="1" dirty="0" smtClean="0"/>
              <a:t>A matrix </a:t>
            </a:r>
            <a:r>
              <a:rPr lang="en-US" altLang="ko-KR" sz="2000" dirty="0" smtClean="0"/>
              <a:t>by applying </a:t>
            </a:r>
            <a:r>
              <a:rPr lang="en-US" altLang="ko-KR" sz="2000" b="1" dirty="0" smtClean="0"/>
              <a:t>natural</a:t>
            </a:r>
            <a:r>
              <a:rPr lang="en-US" altLang="ko-KR" sz="2000" b="1" dirty="0" smtClean="0"/>
              <a:t> boundary conditions.</a:t>
            </a:r>
          </a:p>
          <a:p>
            <a:endParaRPr lang="en-US" altLang="ko-KR" sz="2000" b="1" dirty="0"/>
          </a:p>
          <a:p>
            <a:endParaRPr lang="en-US" altLang="ko-KR" sz="2000" b="1" dirty="0" smtClean="0"/>
          </a:p>
          <a:p>
            <a:endParaRPr lang="ko-KR" alt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404130" y="3105013"/>
                <a:ext cx="8278075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1" i="1" dirty="0" smtClean="0">
                          <a:latin typeface="Cambria Math"/>
                        </a:rPr>
                        <m:t>𝑨𝒙</m:t>
                      </m:r>
                      <m:r>
                        <a:rPr lang="en-US" altLang="ko-KR" sz="2800" b="1" i="1" dirty="0" smtClean="0">
                          <a:latin typeface="Cambria Math"/>
                        </a:rPr>
                        <m:t>=</m:t>
                      </m:r>
                      <m:r>
                        <a:rPr lang="en-US" altLang="ko-KR" sz="2800" b="1" i="1" dirty="0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ko-KR" altLang="en-US" sz="3200" b="1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30" y="3105013"/>
                <a:ext cx="827807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2121017" y="5417088"/>
                <a:ext cx="4723024" cy="668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ko-KR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/>
                            </a:rPr>
                            <m:t>+4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ko-KR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±1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ko-KR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±2</m:t>
                              </m:r>
                            </m:sub>
                          </m:sSub>
                        </m:num>
                        <m:den>
                          <m:r>
                            <a:rPr lang="en-US" altLang="ko-KR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sSup>
                            <m:sSupPr>
                              <m:ctrlPr>
                                <a:rPr lang="en-US" altLang="ko-KR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b="0" i="1" smtClean="0">
                          <a:latin typeface="Cambria Math"/>
                        </a:rPr>
                        <m:t>+</m:t>
                      </m:r>
                      <m:r>
                        <a:rPr lang="en-US" altLang="ko-KR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ko-K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/>
                            </a:rPr>
                            <m:t>𝑑𝑦</m:t>
                          </m:r>
                        </m:den>
                      </m:f>
                      <m:r>
                        <a:rPr lang="en-US" altLang="ko-KR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017" y="5417088"/>
                <a:ext cx="4723024" cy="66800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직사각형 27"/>
          <p:cNvSpPr/>
          <p:nvPr/>
        </p:nvSpPr>
        <p:spPr>
          <a:xfrm>
            <a:off x="7802799" y="6390337"/>
            <a:ext cx="1297343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solidFill>
                  <a:srgbClr val="C00000"/>
                </a:solidFill>
              </a:rPr>
              <a:t>Project #1</a:t>
            </a:r>
            <a:endParaRPr lang="ko-KR" alt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2429" y="896526"/>
            <a:ext cx="8640960" cy="56938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                                            =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sz="2000" dirty="0"/>
          </a:p>
          <a:p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END PROGRAM </a:t>
            </a:r>
            <a:r>
              <a:rPr lang="en-US" altLang="ko-KR" sz="2000" dirty="0" err="1" smtClean="0"/>
              <a:t>Laplacefdm</a:t>
            </a:r>
            <a:endParaRPr lang="en-US" altLang="ko-KR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-19090" y="18864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FDM code structure (2)</a:t>
            </a:r>
            <a:endParaRPr lang="en-US" altLang="ko-KR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871" y="1052736"/>
            <a:ext cx="8278075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3. Form </a:t>
            </a:r>
            <a:r>
              <a:rPr lang="en-US" altLang="ko-KR" sz="2000" b="1" dirty="0" smtClean="0"/>
              <a:t>B matrix </a:t>
            </a:r>
            <a:r>
              <a:rPr lang="en-US" altLang="ko-KR" sz="2000" dirty="0" smtClean="0"/>
              <a:t>by applying </a:t>
            </a:r>
            <a:r>
              <a:rPr lang="en-US" altLang="ko-KR" sz="2000" b="1" dirty="0" smtClean="0"/>
              <a:t>essential boundary conditions. </a:t>
            </a:r>
            <a:r>
              <a:rPr lang="en-US" altLang="ko-KR" sz="2000" dirty="0" smtClean="0"/>
              <a:t>(</a:t>
            </a:r>
            <a:r>
              <a:rPr lang="en-US" altLang="ko-KR" sz="2000" dirty="0" err="1" smtClean="0"/>
              <a:t>i</a:t>
            </a:r>
            <a:r>
              <a:rPr lang="en-US" altLang="ko-KR" sz="2000" dirty="0" smtClean="0"/>
              <a:t> =1)</a:t>
            </a:r>
          </a:p>
          <a:p>
            <a:endParaRPr lang="en-US" altLang="ko-KR" sz="2000" b="1" dirty="0"/>
          </a:p>
          <a:p>
            <a:endParaRPr lang="en-US" altLang="ko-KR" sz="2000" b="1" dirty="0" smtClean="0"/>
          </a:p>
          <a:p>
            <a:endParaRPr lang="en-US" altLang="ko-KR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3869" y="4221088"/>
            <a:ext cx="8278075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4</a:t>
            </a:r>
            <a:r>
              <a:rPr lang="en-US" altLang="ko-KR" sz="2000" dirty="0" smtClean="0"/>
              <a:t>. Solve the matrix among selected procedure.</a:t>
            </a:r>
            <a:br>
              <a:rPr lang="en-US" altLang="ko-KR" sz="2000" dirty="0" smtClean="0"/>
            </a:br>
            <a:r>
              <a:rPr lang="en-US" altLang="ko-KR" sz="2000" dirty="0" smtClean="0"/>
              <a:t>- For direct inversion. Use matrix inversion subroutine in HW#3</a:t>
            </a:r>
          </a:p>
          <a:p>
            <a:r>
              <a:rPr lang="en-US" altLang="ko-KR" sz="2000" dirty="0" smtClean="0"/>
              <a:t>-</a:t>
            </a:r>
            <a:r>
              <a:rPr lang="en-US" altLang="ko-KR" sz="2000" b="1" dirty="0" smtClean="0"/>
              <a:t> </a:t>
            </a:r>
            <a:r>
              <a:rPr lang="en-US" altLang="ko-KR" sz="2000" dirty="0" smtClean="0"/>
              <a:t>For others, iteration until difference of solutions between iteration is less than 0.00005 </a:t>
            </a:r>
            <a:r>
              <a:rPr lang="en-US" altLang="ko-KR" sz="2000" dirty="0"/>
              <a:t>at point (1, 0.5). </a:t>
            </a:r>
            <a:endParaRPr lang="ko-KR" alt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267744" y="1544392"/>
                <a:ext cx="4884799" cy="668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3,</m:t>
                              </m:r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2,</m:t>
                              </m:r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altLang="ko-KR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sSup>
                            <m:sSupPr>
                              <m:ctrlPr>
                                <a:rPr lang="en-US" altLang="ko-KR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ko-KR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ko-KR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544392"/>
                <a:ext cx="4884799" cy="66800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타원 13"/>
          <p:cNvSpPr/>
          <p:nvPr/>
        </p:nvSpPr>
        <p:spPr>
          <a:xfrm>
            <a:off x="3736040" y="1541253"/>
            <a:ext cx="483316" cy="395422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4380020" y="1524078"/>
            <a:ext cx="624028" cy="395422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</a:t>
            </a:r>
            <a:endParaRPr lang="ko-KR" altLang="en-US" dirty="0"/>
          </a:p>
        </p:txBody>
      </p:sp>
      <p:sp>
        <p:nvSpPr>
          <p:cNvPr id="19" name="타원 18"/>
          <p:cNvSpPr/>
          <p:nvPr/>
        </p:nvSpPr>
        <p:spPr>
          <a:xfrm>
            <a:off x="6056032" y="1536342"/>
            <a:ext cx="576064" cy="395422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5292080" y="1495942"/>
            <a:ext cx="483316" cy="395422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427938" y="2465294"/>
            <a:ext cx="1731890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068" y="2465801"/>
            <a:ext cx="2766791" cy="174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6486412" y="3198908"/>
            <a:ext cx="1440160" cy="720080"/>
          </a:xfrm>
          <a:prstGeom prst="rect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2245808" y="2465294"/>
            <a:ext cx="453984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</a:t>
            </a: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3203848" y="2465294"/>
            <a:ext cx="408004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427938" y="2465801"/>
            <a:ext cx="1731890" cy="1655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797182" y="2536707"/>
            <a:ext cx="1238802" cy="1206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525484" y="2818428"/>
            <a:ext cx="1238802" cy="1206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1460990" y="2536707"/>
            <a:ext cx="619401" cy="603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487481" y="3441771"/>
            <a:ext cx="619401" cy="603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4069067" y="3060732"/>
                <a:ext cx="136656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1" i="1" dirty="0" smtClean="0">
                          <a:latin typeface="Cambria Math"/>
                        </a:rPr>
                        <m:t>𝑨𝒙</m:t>
                      </m:r>
                      <m:r>
                        <a:rPr lang="en-US" altLang="ko-KR" sz="2800" b="1" i="1" dirty="0" smtClean="0">
                          <a:latin typeface="Cambria Math"/>
                        </a:rPr>
                        <m:t>=</m:t>
                      </m:r>
                      <m:r>
                        <a:rPr lang="en-US" altLang="ko-KR" sz="2800" b="1" i="1" dirty="0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ko-KR" altLang="en-US" sz="3200" b="1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067" y="3060732"/>
                <a:ext cx="136656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539947" y="2536707"/>
            <a:ext cx="1432763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Natural B.C.</a:t>
            </a:r>
            <a:endParaRPr lang="ko-KR" alt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663638" y="2474304"/>
            <a:ext cx="162844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Essential B.C.</a:t>
            </a:r>
            <a:endParaRPr lang="ko-KR" altLang="en-US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13868" y="5661248"/>
            <a:ext cx="8278075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5. Obtain top and bottom values with internal points and write the results.</a:t>
            </a:r>
            <a:endParaRPr lang="ko-KR" altLang="en-US" sz="2400" b="1" dirty="0"/>
          </a:p>
        </p:txBody>
      </p:sp>
      <p:sp>
        <p:nvSpPr>
          <p:cNvPr id="38" name="직사각형 37"/>
          <p:cNvSpPr/>
          <p:nvPr/>
        </p:nvSpPr>
        <p:spPr>
          <a:xfrm>
            <a:off x="7802799" y="6390337"/>
            <a:ext cx="1297343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solidFill>
                  <a:srgbClr val="C00000"/>
                </a:solidFill>
              </a:rPr>
              <a:t>Project #1</a:t>
            </a:r>
            <a:endParaRPr lang="ko-KR" alt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87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8618-8C30-4AB3-95A5-C325547EB279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206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-19090" y="188640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of the solutions </a:t>
            </a:r>
          </a:p>
          <a:p>
            <a:pPr algn="ctr"/>
            <a:r>
              <a:rPr lang="en-US" altLang="ko-KR" sz="2000" b="1" dirty="0" err="1" smtClean="0"/>
              <a:t>Nx</a:t>
            </a:r>
            <a:r>
              <a:rPr lang="en-US" altLang="ko-KR" sz="2000" b="1" dirty="0" smtClean="0"/>
              <a:t> </a:t>
            </a:r>
            <a:r>
              <a:rPr lang="en-US" altLang="ko-KR" sz="2000" b="1" dirty="0"/>
              <a:t>= 11 </a:t>
            </a:r>
            <a:r>
              <a:rPr lang="en-US" altLang="ko-KR" sz="2000" b="1" dirty="0" err="1"/>
              <a:t>Ny</a:t>
            </a:r>
            <a:r>
              <a:rPr lang="en-US" altLang="ko-KR" sz="2000" b="1" dirty="0"/>
              <a:t> = </a:t>
            </a:r>
            <a:r>
              <a:rPr lang="en-US" altLang="ko-KR" sz="2000" b="1" dirty="0" smtClean="0"/>
              <a:t>11</a:t>
            </a:r>
            <a:endParaRPr lang="ko-KR" altLang="en-US" sz="2000" b="1" dirty="0"/>
          </a:p>
        </p:txBody>
      </p:sp>
      <p:sp>
        <p:nvSpPr>
          <p:cNvPr id="10" name="직사각형 9"/>
          <p:cNvSpPr/>
          <p:nvPr/>
        </p:nvSpPr>
        <p:spPr>
          <a:xfrm>
            <a:off x="7802799" y="6390337"/>
            <a:ext cx="1297343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solidFill>
                  <a:srgbClr val="C00000"/>
                </a:solidFill>
              </a:rPr>
              <a:t>Project #1</a:t>
            </a:r>
            <a:endParaRPr lang="ko-KR" altLang="en-US" sz="2000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9" y="1710647"/>
            <a:ext cx="4860032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10647"/>
            <a:ext cx="4807116" cy="3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757150" y="5733256"/>
            <a:ext cx="4360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Absolute </a:t>
            </a:r>
            <a:r>
              <a:rPr lang="en-US" altLang="ko-KR" b="1" dirty="0" smtClean="0"/>
              <a:t>Error = 1.513738284471000e-003</a:t>
            </a: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63650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8618-8C30-4AB3-95A5-C325547EB279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206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-19090" y="188640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of the solutions </a:t>
            </a:r>
          </a:p>
          <a:p>
            <a:pPr algn="ctr"/>
            <a:r>
              <a:rPr lang="en-US" altLang="ko-KR" sz="2000" b="1" dirty="0" err="1" smtClean="0"/>
              <a:t>Nx</a:t>
            </a:r>
            <a:r>
              <a:rPr lang="en-US" altLang="ko-KR" sz="2000" b="1" dirty="0" smtClean="0"/>
              <a:t> </a:t>
            </a:r>
            <a:r>
              <a:rPr lang="en-US" altLang="ko-KR" sz="2000" b="1" dirty="0"/>
              <a:t>= </a:t>
            </a:r>
            <a:r>
              <a:rPr lang="en-US" altLang="ko-KR" sz="2000" b="1" dirty="0" smtClean="0"/>
              <a:t>21 </a:t>
            </a:r>
            <a:r>
              <a:rPr lang="en-US" altLang="ko-KR" sz="2000" b="1" dirty="0" err="1"/>
              <a:t>Ny</a:t>
            </a:r>
            <a:r>
              <a:rPr lang="en-US" altLang="ko-KR" sz="2000" b="1" dirty="0"/>
              <a:t> = </a:t>
            </a:r>
            <a:r>
              <a:rPr lang="en-US" altLang="ko-KR" sz="2000" b="1" dirty="0" smtClean="0"/>
              <a:t>21</a:t>
            </a:r>
            <a:endParaRPr lang="ko-KR" altLang="en-US" sz="2000" b="1" dirty="0"/>
          </a:p>
        </p:txBody>
      </p:sp>
      <p:sp>
        <p:nvSpPr>
          <p:cNvPr id="10" name="직사각형 9"/>
          <p:cNvSpPr/>
          <p:nvPr/>
        </p:nvSpPr>
        <p:spPr>
          <a:xfrm>
            <a:off x="7802799" y="6390337"/>
            <a:ext cx="1297343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solidFill>
                  <a:srgbClr val="C00000"/>
                </a:solidFill>
              </a:rPr>
              <a:t>Project #1</a:t>
            </a:r>
            <a:endParaRPr lang="ko-KR" alt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699791" y="5591799"/>
            <a:ext cx="4360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Absolute Error = </a:t>
            </a:r>
            <a:r>
              <a:rPr lang="en-US" altLang="ko-KR" b="1" dirty="0" smtClean="0"/>
              <a:t>3.059164619565652e-004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875" y="1510734"/>
            <a:ext cx="4548484" cy="34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4" y="1510733"/>
            <a:ext cx="4993671" cy="374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21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4">
      <a:majorFont>
        <a:latin typeface="Times New Roman"/>
        <a:ea typeface="맑은 고딕"/>
        <a:cs typeface=""/>
      </a:majorFont>
      <a:minorFont>
        <a:latin typeface="Times New Roman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5201</TotalTime>
  <Words>873</Words>
  <Application>Microsoft Office PowerPoint</Application>
  <PresentationFormat>화면 슬라이드 쇼(4:3)</PresentationFormat>
  <Paragraphs>213</Paragraphs>
  <Slides>24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Seungpyo Hong</dc:creator>
  <cp:lastModifiedBy>Seungpyo Hong</cp:lastModifiedBy>
  <cp:revision>110</cp:revision>
  <dcterms:created xsi:type="dcterms:W3CDTF">2014-03-08T08:19:12Z</dcterms:created>
  <dcterms:modified xsi:type="dcterms:W3CDTF">2014-06-19T01:27:21Z</dcterms:modified>
</cp:coreProperties>
</file>