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TECH\&#44053;&#51032;\6&#54617;&#44592;(2017&#47568;)\&#49548;&#51116;&#49688;&#52824;&#54644;&#49437;\HW\HW5\Result_1022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TECH\&#44053;&#51032;\6&#54617;&#44592;(2017&#47568;)\&#49548;&#51116;&#49688;&#52824;&#54644;&#49437;\HW\HW5\Result_10221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TECH\&#44053;&#51032;\6&#54617;&#44592;(2017&#47568;)\&#49548;&#51116;&#49688;&#52824;&#54644;&#49437;\HW\HW5\Result_10221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TECH\&#44053;&#51032;\6&#54617;&#44592;(2017&#47568;)\&#49548;&#51116;&#49688;&#52824;&#54644;&#49437;\HW\HW5\Result_10221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TECH\&#44053;&#51032;\6&#54617;&#44592;(2017&#47568;)\&#49548;&#51116;&#49688;&#52824;&#54644;&#49437;\HW\HW5\Result_102217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OSTECH\&#44053;&#51032;\6&#54617;&#44592;(2017&#47568;)\&#49548;&#51116;&#49688;&#52824;&#54644;&#49437;\HW\HW5\Result_102217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>
                <a:effectLst/>
              </a:rPr>
              <a:t>Enthalpy of Mixing(Liquid)</a:t>
            </a:r>
            <a:endParaRPr lang="ko-KR" altLang="ko-KR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HmixingL!$B$1</c:f>
              <c:strCache>
                <c:ptCount val="1"/>
              </c:strCache>
            </c:strRef>
          </c:tx>
          <c:xVal>
            <c:numRef>
              <c:f>HmixingL!$A$2:$A$40</c:f>
              <c:numCache>
                <c:formatCode>0.00E+00</c:formatCode>
                <c:ptCount val="39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</c:numCache>
            </c:numRef>
          </c:xVal>
          <c:yVal>
            <c:numRef>
              <c:f>HmixingL!$B$2:$B$40</c:f>
              <c:numCache>
                <c:formatCode>0.00E+00</c:formatCode>
                <c:ptCount val="39"/>
                <c:pt idx="0">
                  <c:v>360</c:v>
                </c:pt>
                <c:pt idx="1">
                  <c:v>696</c:v>
                </c:pt>
                <c:pt idx="2">
                  <c:v>1008</c:v>
                </c:pt>
                <c:pt idx="3">
                  <c:v>1297</c:v>
                </c:pt>
                <c:pt idx="4">
                  <c:v>1564</c:v>
                </c:pt>
                <c:pt idx="5">
                  <c:v>1807</c:v>
                </c:pt>
                <c:pt idx="6">
                  <c:v>2029</c:v>
                </c:pt>
                <c:pt idx="7">
                  <c:v>2230</c:v>
                </c:pt>
                <c:pt idx="8">
                  <c:v>2409</c:v>
                </c:pt>
                <c:pt idx="9">
                  <c:v>2568</c:v>
                </c:pt>
                <c:pt idx="10">
                  <c:v>2707</c:v>
                </c:pt>
                <c:pt idx="11">
                  <c:v>2826</c:v>
                </c:pt>
                <c:pt idx="12">
                  <c:v>2926</c:v>
                </c:pt>
                <c:pt idx="13">
                  <c:v>3007</c:v>
                </c:pt>
                <c:pt idx="14">
                  <c:v>3070</c:v>
                </c:pt>
                <c:pt idx="15">
                  <c:v>3115</c:v>
                </c:pt>
                <c:pt idx="16">
                  <c:v>3142</c:v>
                </c:pt>
                <c:pt idx="17">
                  <c:v>3153</c:v>
                </c:pt>
                <c:pt idx="18">
                  <c:v>3147</c:v>
                </c:pt>
                <c:pt idx="19">
                  <c:v>3125</c:v>
                </c:pt>
                <c:pt idx="20">
                  <c:v>3087</c:v>
                </c:pt>
                <c:pt idx="21">
                  <c:v>3034</c:v>
                </c:pt>
                <c:pt idx="22">
                  <c:v>2966</c:v>
                </c:pt>
                <c:pt idx="23">
                  <c:v>2884</c:v>
                </c:pt>
                <c:pt idx="24">
                  <c:v>2789</c:v>
                </c:pt>
                <c:pt idx="25">
                  <c:v>2679</c:v>
                </c:pt>
                <c:pt idx="26">
                  <c:v>2557</c:v>
                </c:pt>
                <c:pt idx="27">
                  <c:v>2423</c:v>
                </c:pt>
                <c:pt idx="28">
                  <c:v>2276</c:v>
                </c:pt>
                <c:pt idx="29">
                  <c:v>2118</c:v>
                </c:pt>
                <c:pt idx="30">
                  <c:v>1949</c:v>
                </c:pt>
                <c:pt idx="31">
                  <c:v>1769</c:v>
                </c:pt>
                <c:pt idx="32">
                  <c:v>1579</c:v>
                </c:pt>
                <c:pt idx="33">
                  <c:v>1379</c:v>
                </c:pt>
                <c:pt idx="34">
                  <c:v>1170</c:v>
                </c:pt>
                <c:pt idx="35">
                  <c:v>952.2</c:v>
                </c:pt>
                <c:pt idx="36">
                  <c:v>725.6</c:v>
                </c:pt>
                <c:pt idx="37">
                  <c:v>491.1</c:v>
                </c:pt>
                <c:pt idx="38">
                  <c:v>249.1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11-44F3-819F-35DF11FF5801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HmixingL!$A$2:$A$40</c:f>
              <c:numCache>
                <c:formatCode>0.00E+00</c:formatCode>
                <c:ptCount val="39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</c:numCache>
            </c:numRef>
          </c:xVal>
          <c:yVal>
            <c:numRef>
              <c:f>HmixingL!$C$2:$C$40</c:f>
              <c:numCache>
                <c:formatCode>0.00E+00</c:formatCode>
                <c:ptCount val="39"/>
                <c:pt idx="0">
                  <c:v>360.12502134375001</c:v>
                </c:pt>
                <c:pt idx="1">
                  <c:v>696.08811825000009</c:v>
                </c:pt>
                <c:pt idx="2">
                  <c:v>1008.3388150312501</c:v>
                </c:pt>
                <c:pt idx="3">
                  <c:v>1297.3266360000002</c:v>
                </c:pt>
                <c:pt idx="4">
                  <c:v>1563.5011054687502</c:v>
                </c:pt>
                <c:pt idx="5">
                  <c:v>1807.31174775</c:v>
                </c:pt>
                <c:pt idx="6">
                  <c:v>2029.2080871562498</c:v>
                </c:pt>
                <c:pt idx="7">
                  <c:v>2229.6396480000008</c:v>
                </c:pt>
                <c:pt idx="8">
                  <c:v>2409.0559545937504</c:v>
                </c:pt>
                <c:pt idx="9">
                  <c:v>2567.9065312500002</c:v>
                </c:pt>
                <c:pt idx="10">
                  <c:v>2706.64090228125</c:v>
                </c:pt>
                <c:pt idx="11">
                  <c:v>2825.708592</c:v>
                </c:pt>
                <c:pt idx="12">
                  <c:v>2925.5591247187504</c:v>
                </c:pt>
                <c:pt idx="13">
                  <c:v>3006.64202475</c:v>
                </c:pt>
                <c:pt idx="14">
                  <c:v>3069.4068164062501</c:v>
                </c:pt>
                <c:pt idx="15">
                  <c:v>3114.3030239999998</c:v>
                </c:pt>
                <c:pt idx="16">
                  <c:v>3141.7801718437499</c:v>
                </c:pt>
                <c:pt idx="17">
                  <c:v>3152.2877842500006</c:v>
                </c:pt>
                <c:pt idx="18">
                  <c:v>3146.2753855312499</c:v>
                </c:pt>
                <c:pt idx="19">
                  <c:v>3124.1925000000001</c:v>
                </c:pt>
                <c:pt idx="20">
                  <c:v>3086.4886519687502</c:v>
                </c:pt>
                <c:pt idx="21">
                  <c:v>3033.61336575</c:v>
                </c:pt>
                <c:pt idx="22">
                  <c:v>2966.01616565625</c:v>
                </c:pt>
                <c:pt idx="23">
                  <c:v>2884.1465760000001</c:v>
                </c:pt>
                <c:pt idx="24">
                  <c:v>2788.45412109375</c:v>
                </c:pt>
                <c:pt idx="25">
                  <c:v>2679.38832525</c:v>
                </c:pt>
                <c:pt idx="26">
                  <c:v>2557.3987127812502</c:v>
                </c:pt>
                <c:pt idx="27">
                  <c:v>2422.9348080000004</c:v>
                </c:pt>
                <c:pt idx="28">
                  <c:v>2276.44613521875</c:v>
                </c:pt>
                <c:pt idx="29">
                  <c:v>2118.38221875</c:v>
                </c:pt>
                <c:pt idx="30">
                  <c:v>1949.1925829062495</c:v>
                </c:pt>
                <c:pt idx="31">
                  <c:v>1769.3267519999997</c:v>
                </c:pt>
                <c:pt idx="32">
                  <c:v>1579.2342503437503</c:v>
                </c:pt>
                <c:pt idx="33">
                  <c:v>1379.3646022500002</c:v>
                </c:pt>
                <c:pt idx="34">
                  <c:v>1170.16733203125</c:v>
                </c:pt>
                <c:pt idx="35">
                  <c:v>952.09196399999985</c:v>
                </c:pt>
                <c:pt idx="36">
                  <c:v>725.58802246874973</c:v>
                </c:pt>
                <c:pt idx="37">
                  <c:v>491.10503175000042</c:v>
                </c:pt>
                <c:pt idx="38">
                  <c:v>249.09251615625021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11-44F3-819F-35DF11FF5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7991647"/>
        <c:axId val="1397996223"/>
      </c:scatterChart>
      <c:valAx>
        <c:axId val="1397991647"/>
        <c:scaling>
          <c:orientation val="minMax"/>
          <c:max val="1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97996223"/>
        <c:crosses val="autoZero"/>
        <c:crossBetween val="midCat"/>
      </c:valAx>
      <c:valAx>
        <c:axId val="1397996223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97991647"/>
        <c:crosses val="autoZero"/>
        <c:crossBetween val="midCat"/>
      </c:valAx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ko-KR"/>
              <a:t>Activity(Liquid)</a:t>
            </a:r>
            <a:r>
              <a:rPr lang="en-US" altLang="ko-KR" baseline="0"/>
              <a:t> at 1500K</a:t>
            </a:r>
            <a:endParaRPr lang="ko-KR" altLang="en-US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xVal>
            <c:numRef>
              <c:f>Aliq1500!$A$1:$A$39</c:f>
              <c:numCache>
                <c:formatCode>0.00E+00</c:formatCode>
                <c:ptCount val="39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</c:numCache>
            </c:numRef>
          </c:xVal>
          <c:yVal>
            <c:numRef>
              <c:f>Aliq1500!$C$1:$C$39</c:f>
              <c:numCache>
                <c:formatCode>0.00E+00</c:formatCode>
                <c:ptCount val="39"/>
                <c:pt idx="0">
                  <c:v>3.0634576943145995E-2</c:v>
                </c:pt>
                <c:pt idx="1">
                  <c:v>5.9595314152499711E-2</c:v>
                </c:pt>
                <c:pt idx="2">
                  <c:v>8.7131481969226557E-2</c:v>
                </c:pt>
                <c:pt idx="3">
                  <c:v>0.11346336155301005</c:v>
                </c:pt>
                <c:pt idx="4">
                  <c:v>0.13878615098153657</c:v>
                </c:pt>
                <c:pt idx="5">
                  <c:v>0.16327327202905265</c:v>
                </c:pt>
                <c:pt idx="6">
                  <c:v>0.18707916974593947</c:v>
                </c:pt>
                <c:pt idx="7">
                  <c:v>0.210341681366884</c:v>
                </c:pt>
                <c:pt idx="8">
                  <c:v>0.2331840382494634</c:v>
                </c:pt>
                <c:pt idx="9">
                  <c:v>0.25571655397957282</c:v>
                </c:pt>
                <c:pt idx="10">
                  <c:v>0.27803804306584379</c:v>
                </c:pt>
                <c:pt idx="11">
                  <c:v>0.3002370074518097</c:v>
                </c:pt>
                <c:pt idx="12">
                  <c:v>0.32239262213515518</c:v>
                </c:pt>
                <c:pt idx="13">
                  <c:v>0.34457554628182901</c:v>
                </c:pt>
                <c:pt idx="14">
                  <c:v>0.36684858218379529</c:v>
                </c:pt>
                <c:pt idx="15">
                  <c:v>0.38926720109028529</c:v>
                </c:pt>
                <c:pt idx="16">
                  <c:v>0.41187995222759993</c:v>
                </c:pt>
                <c:pt idx="17">
                  <c:v>0.43472876911707087</c:v>
                </c:pt>
                <c:pt idx="18">
                  <c:v>0.4578491855271633</c:v>
                </c:pt>
                <c:pt idx="19">
                  <c:v>0.48127047199003181</c:v>
                </c:pt>
                <c:pt idx="20">
                  <c:v>0.50501570272225327</c:v>
                </c:pt>
                <c:pt idx="21">
                  <c:v>0.52910176196975189</c:v>
                </c:pt>
                <c:pt idx="22">
                  <c:v>0.55353929821067316</c:v>
                </c:pt>
                <c:pt idx="23">
                  <c:v>0.57833263426493897</c:v>
                </c:pt>
                <c:pt idx="24">
                  <c:v>0.60347964114706754</c:v>
                </c:pt>
                <c:pt idx="25">
                  <c:v>0.62897158343398341</c:v>
                </c:pt>
                <c:pt idx="26">
                  <c:v>0.65479294397816645</c:v>
                </c:pt>
                <c:pt idx="27">
                  <c:v>0.68092123595583176</c:v>
                </c:pt>
                <c:pt idx="28">
                  <c:v>0.70732681047743684</c:v>
                </c:pt>
                <c:pt idx="29">
                  <c:v>0.7339726682810529</c:v>
                </c:pt>
                <c:pt idx="30">
                  <c:v>0.76081428435474541</c:v>
                </c:pt>
                <c:pt idx="31">
                  <c:v>0.78779945466787293</c:v>
                </c:pt>
                <c:pt idx="32">
                  <c:v>0.81486817450781734</c:v>
                </c:pt>
                <c:pt idx="33">
                  <c:v>0.84195255819156745</c:v>
                </c:pt>
                <c:pt idx="34">
                  <c:v>0.86897681012313588</c:v>
                </c:pt>
                <c:pt idx="35">
                  <c:v>0.895857257269427</c:v>
                </c:pt>
                <c:pt idx="36">
                  <c:v>0.92250245309970924</c:v>
                </c:pt>
                <c:pt idx="37">
                  <c:v>0.94881336284805351</c:v>
                </c:pt>
                <c:pt idx="38">
                  <c:v>0.97468363958530102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A4-45A8-813B-CAF631D4F2D7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Aliq1500!$A$1:$A$39</c:f>
              <c:numCache>
                <c:formatCode>0.00E+00</c:formatCode>
                <c:ptCount val="39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</c:numCache>
            </c:numRef>
          </c:xVal>
          <c:yVal>
            <c:numRef>
              <c:f>Aliq1500!$B$1:$B$39</c:f>
              <c:numCache>
                <c:formatCode>0.00E+00</c:formatCode>
                <c:ptCount val="39"/>
                <c:pt idx="0">
                  <c:v>3.0619E-2</c:v>
                </c:pt>
                <c:pt idx="1">
                  <c:v>5.9568999999999997E-2</c:v>
                </c:pt>
                <c:pt idx="2">
                  <c:v>8.7098999999999996E-2</c:v>
                </c:pt>
                <c:pt idx="3">
                  <c:v>0.11342000000000001</c:v>
                </c:pt>
                <c:pt idx="4">
                  <c:v>0.13875000000000001</c:v>
                </c:pt>
                <c:pt idx="5">
                  <c:v>0.16322999999999999</c:v>
                </c:pt>
                <c:pt idx="6">
                  <c:v>0.18704000000000001</c:v>
                </c:pt>
                <c:pt idx="7">
                  <c:v>0.21031</c:v>
                </c:pt>
                <c:pt idx="8">
                  <c:v>0.23316000000000001</c:v>
                </c:pt>
                <c:pt idx="9">
                  <c:v>0.25569999999999998</c:v>
                </c:pt>
                <c:pt idx="10">
                  <c:v>0.27801999999999999</c:v>
                </c:pt>
                <c:pt idx="11">
                  <c:v>0.30023</c:v>
                </c:pt>
                <c:pt idx="12">
                  <c:v>0.32239000000000001</c:v>
                </c:pt>
                <c:pt idx="13">
                  <c:v>0.34458</c:v>
                </c:pt>
                <c:pt idx="14">
                  <c:v>0.36686000000000002</c:v>
                </c:pt>
                <c:pt idx="15">
                  <c:v>0.38929000000000002</c:v>
                </c:pt>
                <c:pt idx="16">
                  <c:v>0.41191</c:v>
                </c:pt>
                <c:pt idx="17">
                  <c:v>0.43475999999999998</c:v>
                </c:pt>
                <c:pt idx="18">
                  <c:v>0.45788000000000001</c:v>
                </c:pt>
                <c:pt idx="19">
                  <c:v>0.48131000000000002</c:v>
                </c:pt>
                <c:pt idx="20">
                  <c:v>0.50505999999999995</c:v>
                </c:pt>
                <c:pt idx="21">
                  <c:v>0.52915000000000001</c:v>
                </c:pt>
                <c:pt idx="22">
                  <c:v>0.55359000000000003</c:v>
                </c:pt>
                <c:pt idx="23">
                  <c:v>0.57838000000000001</c:v>
                </c:pt>
                <c:pt idx="24">
                  <c:v>0.60353000000000001</c:v>
                </c:pt>
                <c:pt idx="25">
                  <c:v>0.62902000000000002</c:v>
                </c:pt>
                <c:pt idx="26">
                  <c:v>0.65483999999999998</c:v>
                </c:pt>
                <c:pt idx="27">
                  <c:v>0.68096000000000001</c:v>
                </c:pt>
                <c:pt idx="28">
                  <c:v>0.70735999999999999</c:v>
                </c:pt>
                <c:pt idx="29">
                  <c:v>0.73401000000000005</c:v>
                </c:pt>
                <c:pt idx="30">
                  <c:v>0.76083999999999996</c:v>
                </c:pt>
                <c:pt idx="31">
                  <c:v>0.78781999999999996</c:v>
                </c:pt>
                <c:pt idx="32">
                  <c:v>0.81489</c:v>
                </c:pt>
                <c:pt idx="33">
                  <c:v>0.84197</c:v>
                </c:pt>
                <c:pt idx="34">
                  <c:v>0.86899000000000004</c:v>
                </c:pt>
                <c:pt idx="35">
                  <c:v>0.89585999999999999</c:v>
                </c:pt>
                <c:pt idx="36">
                  <c:v>0.92249999999999999</c:v>
                </c:pt>
                <c:pt idx="37">
                  <c:v>0.94881000000000004</c:v>
                </c:pt>
                <c:pt idx="38">
                  <c:v>0.97467999999999999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A4-45A8-813B-CAF631D4F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167615"/>
        <c:axId val="1566169279"/>
      </c:scatterChart>
      <c:valAx>
        <c:axId val="1566167615"/>
        <c:scaling>
          <c:orientation val="minMax"/>
          <c:max val="1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69279"/>
        <c:crosses val="autoZero"/>
        <c:crossBetween val="midCat"/>
      </c:valAx>
      <c:valAx>
        <c:axId val="1566169279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67615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>
                <a:effectLst/>
              </a:rPr>
              <a:t>Activity(FCC) at 1100K</a:t>
            </a:r>
            <a:endParaRPr lang="ko-KR" altLang="ko-KR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xVal>
            <c:numRef>
              <c:f>Afcc1100!$A$1:$A$20</c:f>
              <c:numCache>
                <c:formatCode>0.00E+00</c:formatCode>
                <c:ptCount val="20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0.17399999999999999</c:v>
                </c:pt>
                <c:pt idx="7">
                  <c:v>0.2</c:v>
                </c:pt>
                <c:pt idx="8">
                  <c:v>0.224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0.32400000000000001</c:v>
                </c:pt>
                <c:pt idx="13">
                  <c:v>0.34899999999999998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0.44900000000000001</c:v>
                </c:pt>
                <c:pt idx="18">
                  <c:v>0.47399999999999998</c:v>
                </c:pt>
                <c:pt idx="19">
                  <c:v>0.5</c:v>
                </c:pt>
              </c:numCache>
            </c:numRef>
          </c:xVal>
          <c:yVal>
            <c:numRef>
              <c:f>Afcc1100!$B$1:$B$20</c:f>
              <c:numCache>
                <c:formatCode>0.00E+00</c:formatCode>
                <c:ptCount val="20"/>
                <c:pt idx="0">
                  <c:v>0.114372</c:v>
                </c:pt>
                <c:pt idx="1">
                  <c:v>0.21306900000000001</c:v>
                </c:pt>
                <c:pt idx="2">
                  <c:v>0.29907800000000001</c:v>
                </c:pt>
                <c:pt idx="3">
                  <c:v>0.37483</c:v>
                </c:pt>
                <c:pt idx="4">
                  <c:v>0.44231399999999998</c:v>
                </c:pt>
                <c:pt idx="5">
                  <c:v>0.503162</c:v>
                </c:pt>
                <c:pt idx="6">
                  <c:v>0.55872299999999997</c:v>
                </c:pt>
                <c:pt idx="7">
                  <c:v>0.61011700000000002</c:v>
                </c:pt>
                <c:pt idx="8">
                  <c:v>0.65827599999999997</c:v>
                </c:pt>
                <c:pt idx="9">
                  <c:v>0.703982</c:v>
                </c:pt>
                <c:pt idx="10">
                  <c:v>0.74789499999999998</c:v>
                </c:pt>
                <c:pt idx="11">
                  <c:v>0.79057100000000002</c:v>
                </c:pt>
                <c:pt idx="12">
                  <c:v>0.83248599999999995</c:v>
                </c:pt>
                <c:pt idx="13">
                  <c:v>0.87404199999999999</c:v>
                </c:pt>
                <c:pt idx="14">
                  <c:v>0.91558799999999996</c:v>
                </c:pt>
                <c:pt idx="15">
                  <c:v>0.95742099999999997</c:v>
                </c:pt>
                <c:pt idx="16">
                  <c:v>0.99979399999999996</c:v>
                </c:pt>
                <c:pt idx="17">
                  <c:v>1.0429200000000001</c:v>
                </c:pt>
                <c:pt idx="18">
                  <c:v>1.087</c:v>
                </c:pt>
                <c:pt idx="19">
                  <c:v>1.13218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3D-4095-BD0F-A1C663539F50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Afcc1100!$A$1:$A$20</c:f>
              <c:numCache>
                <c:formatCode>0.00E+00</c:formatCode>
                <c:ptCount val="20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0.17399999999999999</c:v>
                </c:pt>
                <c:pt idx="7">
                  <c:v>0.2</c:v>
                </c:pt>
                <c:pt idx="8">
                  <c:v>0.224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0.32400000000000001</c:v>
                </c:pt>
                <c:pt idx="13">
                  <c:v>0.34899999999999998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0.44900000000000001</c:v>
                </c:pt>
                <c:pt idx="18">
                  <c:v>0.47399999999999998</c:v>
                </c:pt>
                <c:pt idx="19">
                  <c:v>0.5</c:v>
                </c:pt>
              </c:numCache>
            </c:numRef>
          </c:xVal>
          <c:yVal>
            <c:numRef>
              <c:f>Afcc1100!$C$1:$C$20</c:f>
              <c:numCache>
                <c:formatCode>0.00E+00</c:formatCode>
                <c:ptCount val="20"/>
                <c:pt idx="0">
                  <c:v>0.11440033983366624</c:v>
                </c:pt>
                <c:pt idx="1">
                  <c:v>0.21314411613339493</c:v>
                </c:pt>
                <c:pt idx="2">
                  <c:v>0.29921143926345833</c:v>
                </c:pt>
                <c:pt idx="3">
                  <c:v>0.37502840941629095</c:v>
                </c:pt>
                <c:pt idx="4">
                  <c:v>0.44257938040547018</c:v>
                </c:pt>
                <c:pt idx="5">
                  <c:v>0.5034951369301075</c:v>
                </c:pt>
                <c:pt idx="6">
                  <c:v>0.5569841760509977</c:v>
                </c:pt>
                <c:pt idx="7">
                  <c:v>0.61057882458010015</c:v>
                </c:pt>
                <c:pt idx="8">
                  <c:v>0.65691981403014854</c:v>
                </c:pt>
                <c:pt idx="9">
                  <c:v>0.70455707570092652</c:v>
                </c:pt>
                <c:pt idx="10">
                  <c:v>0.74851861984913859</c:v>
                </c:pt>
                <c:pt idx="11">
                  <c:v>0.79123848518352202</c:v>
                </c:pt>
                <c:pt idx="12">
                  <c:v>0.83152193825067888</c:v>
                </c:pt>
                <c:pt idx="13">
                  <c:v>0.87311831619639435</c:v>
                </c:pt>
                <c:pt idx="14">
                  <c:v>0.91635154320111623</c:v>
                </c:pt>
                <c:pt idx="15">
                  <c:v>0.95820423983800218</c:v>
                </c:pt>
                <c:pt idx="16">
                  <c:v>1.0005926121344122</c:v>
                </c:pt>
                <c:pt idx="17">
                  <c:v>1.0419924299042576</c:v>
                </c:pt>
                <c:pt idx="18">
                  <c:v>1.086033930727889</c:v>
                </c:pt>
                <c:pt idx="19">
                  <c:v>1.1329958171354488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3D-4095-BD0F-A1C663539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190911"/>
        <c:axId val="1566189247"/>
      </c:scatterChart>
      <c:valAx>
        <c:axId val="1566190911"/>
        <c:scaling>
          <c:orientation val="minMax"/>
          <c:max val="1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89247"/>
        <c:crosses val="autoZero"/>
        <c:crossBetween val="midCat"/>
      </c:valAx>
      <c:valAx>
        <c:axId val="1566189247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90911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>
                <a:effectLst/>
              </a:rPr>
              <a:t>Enthalpy of Formation(FCC)</a:t>
            </a:r>
            <a:endParaRPr lang="ko-KR" altLang="ko-KR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xVal>
            <c:numRef>
              <c:f>Hffcc!$A$1:$A$20</c:f>
              <c:numCache>
                <c:formatCode>0.00E+00</c:formatCode>
                <c:ptCount val="20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</c:numCache>
            </c:numRef>
          </c:xVal>
          <c:yVal>
            <c:numRef>
              <c:f>Hffcc!$C$1:$C$20</c:f>
              <c:numCache>
                <c:formatCode>0.00E+00</c:formatCode>
                <c:ptCount val="20"/>
                <c:pt idx="0">
                  <c:v>490.17925715625</c:v>
                </c:pt>
                <c:pt idx="1">
                  <c:v>956.28652724999995</c:v>
                </c:pt>
                <c:pt idx="2">
                  <c:v>1398.9968082187499</c:v>
                </c:pt>
                <c:pt idx="3">
                  <c:v>1818.9850980000001</c:v>
                </c:pt>
                <c:pt idx="4">
                  <c:v>2216.92639453125</c:v>
                </c:pt>
                <c:pt idx="5">
                  <c:v>2593.4956957499999</c:v>
                </c:pt>
                <c:pt idx="6">
                  <c:v>2949.3679995937496</c:v>
                </c:pt>
                <c:pt idx="7">
                  <c:v>3285.218304</c:v>
                </c:pt>
                <c:pt idx="8">
                  <c:v>3601.7216069062497</c:v>
                </c:pt>
                <c:pt idx="9">
                  <c:v>3899.55290625</c:v>
                </c:pt>
                <c:pt idx="10">
                  <c:v>4179.3871999687499</c:v>
                </c:pt>
                <c:pt idx="11">
                  <c:v>4441.8994860000003</c:v>
                </c:pt>
                <c:pt idx="12">
                  <c:v>4687.7647622812492</c:v>
                </c:pt>
                <c:pt idx="13">
                  <c:v>4917.6580267499994</c:v>
                </c:pt>
                <c:pt idx="14">
                  <c:v>5132.2542773437499</c:v>
                </c:pt>
                <c:pt idx="15">
                  <c:v>5332.2285119999997</c:v>
                </c:pt>
                <c:pt idx="16">
                  <c:v>5518.2557286562496</c:v>
                </c:pt>
                <c:pt idx="17">
                  <c:v>5691.0109252500006</c:v>
                </c:pt>
                <c:pt idx="18">
                  <c:v>5851.1690997187488</c:v>
                </c:pt>
                <c:pt idx="19">
                  <c:v>5999.4052499999998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67-4071-8510-EFEB0C1B1D29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Hffcc!$A$1:$A$20</c:f>
              <c:numCache>
                <c:formatCode>0.00E+00</c:formatCode>
                <c:ptCount val="20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</c:numCache>
            </c:numRef>
          </c:xVal>
          <c:yVal>
            <c:numRef>
              <c:f>Hffcc!$B$1:$B$20</c:f>
              <c:numCache>
                <c:formatCode>0.00E+00</c:formatCode>
                <c:ptCount val="20"/>
                <c:pt idx="0">
                  <c:v>490.2</c:v>
                </c:pt>
                <c:pt idx="1">
                  <c:v>956.4</c:v>
                </c:pt>
                <c:pt idx="2">
                  <c:v>1399</c:v>
                </c:pt>
                <c:pt idx="3">
                  <c:v>1819</c:v>
                </c:pt>
                <c:pt idx="4">
                  <c:v>2217</c:v>
                </c:pt>
                <c:pt idx="5">
                  <c:v>2593</c:v>
                </c:pt>
                <c:pt idx="6">
                  <c:v>2949</c:v>
                </c:pt>
                <c:pt idx="7">
                  <c:v>3285</c:v>
                </c:pt>
                <c:pt idx="8">
                  <c:v>3602</c:v>
                </c:pt>
                <c:pt idx="9">
                  <c:v>3900</c:v>
                </c:pt>
                <c:pt idx="10">
                  <c:v>4179</c:v>
                </c:pt>
                <c:pt idx="11">
                  <c:v>4442</c:v>
                </c:pt>
                <c:pt idx="12">
                  <c:v>4688</c:v>
                </c:pt>
                <c:pt idx="13">
                  <c:v>4918</c:v>
                </c:pt>
                <c:pt idx="14">
                  <c:v>5132</c:v>
                </c:pt>
                <c:pt idx="15">
                  <c:v>5332</c:v>
                </c:pt>
                <c:pt idx="16">
                  <c:v>5518</c:v>
                </c:pt>
                <c:pt idx="17">
                  <c:v>5691</c:v>
                </c:pt>
                <c:pt idx="18">
                  <c:v>5851</c:v>
                </c:pt>
                <c:pt idx="19">
                  <c:v>6000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67-4071-8510-EFEB0C1B1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175103"/>
        <c:axId val="1566185087"/>
      </c:scatterChart>
      <c:valAx>
        <c:axId val="1566175103"/>
        <c:scaling>
          <c:orientation val="minMax"/>
          <c:max val="1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85087"/>
        <c:crosses val="autoZero"/>
        <c:crossBetween val="midCat"/>
      </c:valAx>
      <c:valAx>
        <c:axId val="1566185087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75103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>
                <a:effectLst/>
              </a:rPr>
              <a:t>Enthalpy of Formation(BCC)</a:t>
            </a:r>
            <a:endParaRPr lang="ko-KR" altLang="ko-KR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xVal>
            <c:numRef>
              <c:f>Hfbcc!$A$1:$A$16</c:f>
              <c:numCache>
                <c:formatCode>0.00E+00</c:formatCode>
                <c:ptCount val="16"/>
                <c:pt idx="0">
                  <c:v>0.6</c:v>
                </c:pt>
                <c:pt idx="1">
                  <c:v>0.625</c:v>
                </c:pt>
                <c:pt idx="2">
                  <c:v>0.65</c:v>
                </c:pt>
                <c:pt idx="3">
                  <c:v>0.67500000000000004</c:v>
                </c:pt>
                <c:pt idx="4">
                  <c:v>0.7</c:v>
                </c:pt>
                <c:pt idx="5">
                  <c:v>0.72499999999999998</c:v>
                </c:pt>
                <c:pt idx="6">
                  <c:v>0.75</c:v>
                </c:pt>
                <c:pt idx="7">
                  <c:v>0.77500000000000002</c:v>
                </c:pt>
                <c:pt idx="8">
                  <c:v>0.8</c:v>
                </c:pt>
                <c:pt idx="9">
                  <c:v>0.82499999999999996</c:v>
                </c:pt>
                <c:pt idx="10">
                  <c:v>0.85</c:v>
                </c:pt>
                <c:pt idx="11">
                  <c:v>0.875</c:v>
                </c:pt>
                <c:pt idx="12">
                  <c:v>0.9</c:v>
                </c:pt>
                <c:pt idx="13">
                  <c:v>0.92500000000000004</c:v>
                </c:pt>
                <c:pt idx="14">
                  <c:v>0.95</c:v>
                </c:pt>
                <c:pt idx="15">
                  <c:v>0.97499999999999998</c:v>
                </c:pt>
              </c:numCache>
            </c:numRef>
          </c:xVal>
          <c:yVal>
            <c:numRef>
              <c:f>Hfbcc!$B$1:$B$16</c:f>
              <c:numCache>
                <c:formatCode>0.00E+00</c:formatCode>
                <c:ptCount val="16"/>
                <c:pt idx="0">
                  <c:v>5679</c:v>
                </c:pt>
                <c:pt idx="1">
                  <c:v>5390</c:v>
                </c:pt>
                <c:pt idx="2">
                  <c:v>5092</c:v>
                </c:pt>
                <c:pt idx="3">
                  <c:v>4785</c:v>
                </c:pt>
                <c:pt idx="4">
                  <c:v>4469</c:v>
                </c:pt>
                <c:pt idx="5">
                  <c:v>4145</c:v>
                </c:pt>
                <c:pt idx="6">
                  <c:v>3812</c:v>
                </c:pt>
                <c:pt idx="7">
                  <c:v>3470</c:v>
                </c:pt>
                <c:pt idx="8">
                  <c:v>3119</c:v>
                </c:pt>
                <c:pt idx="9">
                  <c:v>2760</c:v>
                </c:pt>
                <c:pt idx="10">
                  <c:v>2392</c:v>
                </c:pt>
                <c:pt idx="11">
                  <c:v>2015</c:v>
                </c:pt>
                <c:pt idx="12">
                  <c:v>1629</c:v>
                </c:pt>
                <c:pt idx="13">
                  <c:v>1235</c:v>
                </c:pt>
                <c:pt idx="14">
                  <c:v>832.4</c:v>
                </c:pt>
                <c:pt idx="15">
                  <c:v>420.6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2C-4288-8ED3-C3D7CADCBD03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Hfbcc!$A$1:$A$16</c:f>
              <c:numCache>
                <c:formatCode>0.00E+00</c:formatCode>
                <c:ptCount val="16"/>
                <c:pt idx="0">
                  <c:v>0.6</c:v>
                </c:pt>
                <c:pt idx="1">
                  <c:v>0.625</c:v>
                </c:pt>
                <c:pt idx="2">
                  <c:v>0.65</c:v>
                </c:pt>
                <c:pt idx="3">
                  <c:v>0.67500000000000004</c:v>
                </c:pt>
                <c:pt idx="4">
                  <c:v>0.7</c:v>
                </c:pt>
                <c:pt idx="5">
                  <c:v>0.72499999999999998</c:v>
                </c:pt>
                <c:pt idx="6">
                  <c:v>0.75</c:v>
                </c:pt>
                <c:pt idx="7">
                  <c:v>0.77500000000000002</c:v>
                </c:pt>
                <c:pt idx="8">
                  <c:v>0.8</c:v>
                </c:pt>
                <c:pt idx="9">
                  <c:v>0.82499999999999996</c:v>
                </c:pt>
                <c:pt idx="10">
                  <c:v>0.85</c:v>
                </c:pt>
                <c:pt idx="11">
                  <c:v>0.875</c:v>
                </c:pt>
                <c:pt idx="12">
                  <c:v>0.9</c:v>
                </c:pt>
                <c:pt idx="13">
                  <c:v>0.92500000000000004</c:v>
                </c:pt>
                <c:pt idx="14">
                  <c:v>0.95</c:v>
                </c:pt>
                <c:pt idx="15">
                  <c:v>0.97499999999999998</c:v>
                </c:pt>
              </c:numCache>
            </c:numRef>
          </c:xVal>
          <c:yVal>
            <c:numRef>
              <c:f>Hfbcc!$C$1:$C$16</c:f>
              <c:numCache>
                <c:formatCode>0.00E+00</c:formatCode>
                <c:ptCount val="16"/>
                <c:pt idx="0">
                  <c:v>5679.4168</c:v>
                </c:pt>
                <c:pt idx="1">
                  <c:v>5390.0554687499998</c:v>
                </c:pt>
                <c:pt idx="2">
                  <c:v>5091.9471749999993</c:v>
                </c:pt>
                <c:pt idx="3">
                  <c:v>4785.0919187499994</c:v>
                </c:pt>
                <c:pt idx="4">
                  <c:v>4469.4897000000001</c:v>
                </c:pt>
                <c:pt idx="5">
                  <c:v>4145.1405187500004</c:v>
                </c:pt>
                <c:pt idx="6">
                  <c:v>3812.0443749999999</c:v>
                </c:pt>
                <c:pt idx="7">
                  <c:v>3470.2012687500001</c:v>
                </c:pt>
                <c:pt idx="8">
                  <c:v>3119.6111999999994</c:v>
                </c:pt>
                <c:pt idx="9">
                  <c:v>2760.2741687500006</c:v>
                </c:pt>
                <c:pt idx="10">
                  <c:v>2392.1901750000002</c:v>
                </c:pt>
                <c:pt idx="11">
                  <c:v>2015.3592187499999</c:v>
                </c:pt>
                <c:pt idx="12">
                  <c:v>1629.7812999999996</c:v>
                </c:pt>
                <c:pt idx="13">
                  <c:v>1235.4564187499993</c:v>
                </c:pt>
                <c:pt idx="14">
                  <c:v>832.38457500000072</c:v>
                </c:pt>
                <c:pt idx="15">
                  <c:v>420.56576875000036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2C-4288-8ED3-C3D7CADCB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178431"/>
        <c:axId val="1566179679"/>
      </c:scatterChart>
      <c:valAx>
        <c:axId val="1566178431"/>
        <c:scaling>
          <c:orientation val="minMax"/>
          <c:max val="1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79679"/>
        <c:crosses val="autoZero"/>
        <c:crossBetween val="midCat"/>
      </c:valAx>
      <c:valAx>
        <c:axId val="1566179679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78431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ko-KR" sz="1800" b="1" i="0" baseline="0">
                <a:effectLst/>
              </a:rPr>
              <a:t>Activity(BCC) at 1100K</a:t>
            </a:r>
            <a:endParaRPr lang="ko-KR" altLang="ko-KR">
              <a:effectLst/>
            </a:endParaRP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xVal>
            <c:numRef>
              <c:f>Abcc1100!$A$1:$A$16</c:f>
              <c:numCache>
                <c:formatCode>0.00E+00</c:formatCode>
                <c:ptCount val="16"/>
                <c:pt idx="0">
                  <c:v>0.6</c:v>
                </c:pt>
                <c:pt idx="1">
                  <c:v>0.625</c:v>
                </c:pt>
                <c:pt idx="2">
                  <c:v>0.64900000000000002</c:v>
                </c:pt>
                <c:pt idx="3">
                  <c:v>0.67500000000000004</c:v>
                </c:pt>
                <c:pt idx="4">
                  <c:v>0.69899999999999995</c:v>
                </c:pt>
                <c:pt idx="5">
                  <c:v>0.72499999999999998</c:v>
                </c:pt>
                <c:pt idx="6">
                  <c:v>0.75</c:v>
                </c:pt>
                <c:pt idx="7">
                  <c:v>0.77400000000000002</c:v>
                </c:pt>
                <c:pt idx="8">
                  <c:v>0.8</c:v>
                </c:pt>
                <c:pt idx="9">
                  <c:v>0.82399999999999995</c:v>
                </c:pt>
                <c:pt idx="10">
                  <c:v>0.85</c:v>
                </c:pt>
                <c:pt idx="11">
                  <c:v>0.875</c:v>
                </c:pt>
                <c:pt idx="12">
                  <c:v>0.89900000000000002</c:v>
                </c:pt>
                <c:pt idx="13">
                  <c:v>0.92500000000000004</c:v>
                </c:pt>
                <c:pt idx="14">
                  <c:v>0.94899999999999995</c:v>
                </c:pt>
                <c:pt idx="15">
                  <c:v>0.97499999999999998</c:v>
                </c:pt>
              </c:numCache>
            </c:numRef>
          </c:xVal>
          <c:yVal>
            <c:numRef>
              <c:f>Abcc1100!$C$1:$C$16</c:f>
              <c:numCache>
                <c:formatCode>0.00E+00</c:formatCode>
                <c:ptCount val="16"/>
                <c:pt idx="0">
                  <c:v>1.3209358837200822</c:v>
                </c:pt>
                <c:pt idx="1">
                  <c:v>1.2490830813981348</c:v>
                </c:pt>
                <c:pt idx="2">
                  <c:v>1.1792326761645948</c:v>
                </c:pt>
                <c:pt idx="3">
                  <c:v>1.1024979599428864</c:v>
                </c:pt>
                <c:pt idx="4">
                  <c:v>1.0305907041445583</c:v>
                </c:pt>
                <c:pt idx="5">
                  <c:v>0.95141904194628302</c:v>
                </c:pt>
                <c:pt idx="6">
                  <c:v>0.87393752263408586</c:v>
                </c:pt>
                <c:pt idx="7">
                  <c:v>0.79820335843464696</c:v>
                </c:pt>
                <c:pt idx="8">
                  <c:v>0.71454665409656348</c:v>
                </c:pt>
                <c:pt idx="9">
                  <c:v>0.63572744047863095</c:v>
                </c:pt>
                <c:pt idx="10">
                  <c:v>0.54848203422451969</c:v>
                </c:pt>
                <c:pt idx="11">
                  <c:v>0.46264227343930764</c:v>
                </c:pt>
                <c:pt idx="12">
                  <c:v>0.37831521857582395</c:v>
                </c:pt>
                <c:pt idx="13">
                  <c:v>0.28469682376809036</c:v>
                </c:pt>
                <c:pt idx="14">
                  <c:v>0.19605667549919678</c:v>
                </c:pt>
                <c:pt idx="15">
                  <c:v>9.7467036599763315E-2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F8-42F9-A1C9-7E522FA6C471}"/>
            </c:ext>
          </c:extLst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Abcc1100!$A$1:$A$16</c:f>
              <c:numCache>
                <c:formatCode>0.00E+00</c:formatCode>
                <c:ptCount val="16"/>
                <c:pt idx="0">
                  <c:v>0.6</c:v>
                </c:pt>
                <c:pt idx="1">
                  <c:v>0.625</c:v>
                </c:pt>
                <c:pt idx="2">
                  <c:v>0.64900000000000002</c:v>
                </c:pt>
                <c:pt idx="3">
                  <c:v>0.67500000000000004</c:v>
                </c:pt>
                <c:pt idx="4">
                  <c:v>0.69899999999999995</c:v>
                </c:pt>
                <c:pt idx="5">
                  <c:v>0.72499999999999998</c:v>
                </c:pt>
                <c:pt idx="6">
                  <c:v>0.75</c:v>
                </c:pt>
                <c:pt idx="7">
                  <c:v>0.77400000000000002</c:v>
                </c:pt>
                <c:pt idx="8">
                  <c:v>0.8</c:v>
                </c:pt>
                <c:pt idx="9">
                  <c:v>0.82399999999999995</c:v>
                </c:pt>
                <c:pt idx="10">
                  <c:v>0.85</c:v>
                </c:pt>
                <c:pt idx="11">
                  <c:v>0.875</c:v>
                </c:pt>
                <c:pt idx="12">
                  <c:v>0.89900000000000002</c:v>
                </c:pt>
                <c:pt idx="13">
                  <c:v>0.92500000000000004</c:v>
                </c:pt>
                <c:pt idx="14">
                  <c:v>0.94899999999999995</c:v>
                </c:pt>
                <c:pt idx="15">
                  <c:v>0.97499999999999998</c:v>
                </c:pt>
              </c:numCache>
            </c:numRef>
          </c:xVal>
          <c:yVal>
            <c:numRef>
              <c:f>Abcc1100!$B$1:$B$16</c:f>
              <c:numCache>
                <c:formatCode>0.00E+00</c:formatCode>
                <c:ptCount val="16"/>
                <c:pt idx="0">
                  <c:v>1.32237</c:v>
                </c:pt>
                <c:pt idx="1">
                  <c:v>1.2505599999999999</c:v>
                </c:pt>
                <c:pt idx="2">
                  <c:v>1.17781</c:v>
                </c:pt>
                <c:pt idx="3">
                  <c:v>1.1040300000000001</c:v>
                </c:pt>
                <c:pt idx="4">
                  <c:v>1.02911</c:v>
                </c:pt>
                <c:pt idx="5">
                  <c:v>0.95296000000000003</c:v>
                </c:pt>
                <c:pt idx="6">
                  <c:v>0.87545700000000004</c:v>
                </c:pt>
                <c:pt idx="7">
                  <c:v>0.79649700000000001</c:v>
                </c:pt>
                <c:pt idx="8">
                  <c:v>0.71596700000000002</c:v>
                </c:pt>
                <c:pt idx="9">
                  <c:v>0.63374799999999998</c:v>
                </c:pt>
                <c:pt idx="10">
                  <c:v>0.54971700000000001</c:v>
                </c:pt>
                <c:pt idx="11">
                  <c:v>0.46374799999999999</c:v>
                </c:pt>
                <c:pt idx="12">
                  <c:v>0.37570799999999999</c:v>
                </c:pt>
                <c:pt idx="13">
                  <c:v>0.28545999999999999</c:v>
                </c:pt>
                <c:pt idx="14">
                  <c:v>0.192859</c:v>
                </c:pt>
                <c:pt idx="15">
                  <c:v>9.7758100000000001E-2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F8-42F9-A1C9-7E522FA6C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167199"/>
        <c:axId val="1566180927"/>
      </c:scatterChart>
      <c:valAx>
        <c:axId val="1566167199"/>
        <c:scaling>
          <c:orientation val="minMax"/>
          <c:max val="1"/>
        </c:scaling>
        <c:delete val="0"/>
        <c:axPos val="b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80927"/>
        <c:crosses val="autoZero"/>
        <c:crossBetween val="midCat"/>
      </c:valAx>
      <c:valAx>
        <c:axId val="1566180927"/>
        <c:scaling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6167199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HW5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[AMSE-318] numerical Methods</a:t>
            </a:r>
          </a:p>
          <a:p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신소재공학과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20150232 </a:t>
            </a: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  <a:latin typeface="+mn-ea"/>
              </a:rPr>
              <a:t>오상호</a:t>
            </a:r>
            <a:endParaRPr lang="ko-KR" altLang="en-US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77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 parameter </a:t>
            </a:r>
            <a:r>
              <a:rPr lang="ko-KR" altLang="en-US" dirty="0" smtClean="0"/>
              <a:t>구하기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Data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Calculation &amp; Linear regression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File out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7841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32" y="0"/>
            <a:ext cx="8413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+mj-ea"/>
              </a:rPr>
              <a:t/>
            </a:r>
            <a:br>
              <a:rPr lang="en-US" altLang="ko-KR" dirty="0" smtClean="0">
                <a:latin typeface="+mj-ea"/>
              </a:rPr>
            </a:br>
            <a:endParaRPr lang="ko-KR" altLang="en-US" dirty="0">
              <a:latin typeface="+mj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53425" cy="35909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7019925" cy="312420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025579" y="285532"/>
            <a:ext cx="10795873" cy="6358746"/>
            <a:chOff x="1025579" y="285532"/>
            <a:chExt cx="10795873" cy="635874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5579" y="543242"/>
              <a:ext cx="5535670" cy="5594686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6827" y="285532"/>
              <a:ext cx="4234625" cy="6358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45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Liquid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Sub-regular Model</a:t>
            </a:r>
          </a:p>
          <a:p>
            <a:r>
              <a:rPr lang="en-US" altLang="ko-KR" dirty="0" smtClean="0"/>
              <a:t>L = (12496.77 - 7.99701 T) + (1 – 2 X) (2397.463 + 5.528E-3 T)</a:t>
            </a:r>
            <a:endParaRPr lang="ko-KR" altLang="en-US" dirty="0"/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801377"/>
              </p:ext>
            </p:extLst>
          </p:nvPr>
        </p:nvGraphicFramePr>
        <p:xfrm>
          <a:off x="0" y="3249976"/>
          <a:ext cx="6100459" cy="360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차트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020469"/>
              </p:ext>
            </p:extLst>
          </p:nvPr>
        </p:nvGraphicFramePr>
        <p:xfrm>
          <a:off x="6100459" y="3216570"/>
          <a:ext cx="6020498" cy="364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246" y="0"/>
            <a:ext cx="3289754" cy="26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FCC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Sub-regular Model</a:t>
            </a:r>
          </a:p>
          <a:p>
            <a:r>
              <a:rPr lang="en-US" altLang="ko-KR" dirty="0" smtClean="0"/>
              <a:t>L = (8997.621 – 4.98672 T) + (1 – 2 X) (3599.989 – 7.98E-3 T)</a:t>
            </a:r>
            <a:endParaRPr lang="ko-KR" altLang="en-US" dirty="0"/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818369"/>
              </p:ext>
            </p:extLst>
          </p:nvPr>
        </p:nvGraphicFramePr>
        <p:xfrm>
          <a:off x="6156960" y="3207828"/>
          <a:ext cx="6050195" cy="3630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728" y="40628"/>
            <a:ext cx="2953427" cy="2411914"/>
          </a:xfrm>
          <a:prstGeom prst="rect">
            <a:avLst/>
          </a:prstGeom>
        </p:spPr>
      </p:pic>
      <p:graphicFrame>
        <p:nvGraphicFramePr>
          <p:cNvPr id="1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041494"/>
              </p:ext>
            </p:extLst>
          </p:nvPr>
        </p:nvGraphicFramePr>
        <p:xfrm>
          <a:off x="0" y="3163824"/>
          <a:ext cx="6156960" cy="369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BCC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577" y="-1"/>
            <a:ext cx="3011424" cy="2459277"/>
          </a:xfrm>
          <a:prstGeom prst="rect">
            <a:avLst/>
          </a:prstGeom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</a:t>
            </a:r>
            <a:r>
              <a:rPr lang="en-US" altLang="ko-KR" baseline="30000" dirty="0" smtClean="0"/>
              <a:t>2</a:t>
            </a:r>
            <a:r>
              <a:rPr lang="en-US" altLang="ko-KR" dirty="0" smtClean="0"/>
              <a:t> Value &lt;&lt; 1..., L</a:t>
            </a:r>
            <a:r>
              <a:rPr lang="en-US" altLang="ko-KR" baseline="30000" dirty="0" smtClean="0"/>
              <a:t>10</a:t>
            </a:r>
            <a:r>
              <a:rPr lang="en-US" altLang="ko-KR" dirty="0" smtClean="0"/>
              <a:t> ~ 0 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⇒ </a:t>
            </a:r>
            <a:r>
              <a:rPr lang="en-US" altLang="ko-KR" dirty="0" smtClean="0"/>
              <a:t>i.e. Regular Solution (L</a:t>
            </a:r>
            <a:r>
              <a:rPr lang="en-US" altLang="ko-KR" baseline="30000" dirty="0" smtClean="0"/>
              <a:t>1 </a:t>
            </a:r>
            <a:r>
              <a:rPr lang="en-US" altLang="ko-KR" dirty="0" smtClean="0"/>
              <a:t>= 0)</a:t>
            </a:r>
          </a:p>
          <a:p>
            <a:r>
              <a:rPr lang="en-US" altLang="ko-KR" dirty="0"/>
              <a:t>L = </a:t>
            </a:r>
            <a:r>
              <a:rPr lang="en-US" altLang="ko-KR" dirty="0" smtClean="0"/>
              <a:t>(6997.57 </a:t>
            </a:r>
            <a:r>
              <a:rPr lang="en-US" altLang="ko-KR" dirty="0"/>
              <a:t>– </a:t>
            </a:r>
            <a:r>
              <a:rPr lang="en-US" altLang="ko-KR" dirty="0" smtClean="0"/>
              <a:t>4.02461 </a:t>
            </a:r>
            <a:r>
              <a:rPr lang="en-US" altLang="ko-KR" dirty="0"/>
              <a:t>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25321"/>
              </p:ext>
            </p:extLst>
          </p:nvPr>
        </p:nvGraphicFramePr>
        <p:xfrm>
          <a:off x="0" y="3427171"/>
          <a:ext cx="5718048" cy="343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412749"/>
              </p:ext>
            </p:extLst>
          </p:nvPr>
        </p:nvGraphicFramePr>
        <p:xfrm>
          <a:off x="6510528" y="3429061"/>
          <a:ext cx="5681473" cy="340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34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370</TotalTime>
  <Words>126</Words>
  <Application>Microsoft Office PowerPoint</Application>
  <PresentationFormat>와이드스크린</PresentationFormat>
  <Paragraphs>24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나눔바른고딕</vt:lpstr>
      <vt:lpstr>맑은 고딕</vt:lpstr>
      <vt:lpstr>Arial</vt:lpstr>
      <vt:lpstr>Palatino Linotype</vt:lpstr>
      <vt:lpstr>Gallery</vt:lpstr>
      <vt:lpstr>HW5</vt:lpstr>
      <vt:lpstr>L parameter 구하기</vt:lpstr>
      <vt:lpstr> </vt:lpstr>
      <vt:lpstr>1. Liquid</vt:lpstr>
      <vt:lpstr>2. FCC</vt:lpstr>
      <vt:lpstr>3. BCC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HW1</dc:title>
  <dc:creator>오상호(신소재공학과)</dc:creator>
  <cp:lastModifiedBy>오상호(신소재공학과)</cp:lastModifiedBy>
  <cp:revision>96</cp:revision>
  <dcterms:created xsi:type="dcterms:W3CDTF">2017-09-09T00:08:10Z</dcterms:created>
  <dcterms:modified xsi:type="dcterms:W3CDTF">2017-10-22T17:01:30Z</dcterms:modified>
</cp:coreProperties>
</file>