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94" r:id="rId2"/>
    <p:sldId id="307" r:id="rId3"/>
    <p:sldId id="310" r:id="rId4"/>
    <p:sldId id="30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mbria Math" panose="02040503050406030204" pitchFamily="18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3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88217CF4-CEBE-474D-8EB5-A8B2AA9D4843}" type="datetimeFigureOut">
              <a:rPr lang="ko-KR" altLang="en-US" smtClean="0"/>
              <a:pPr/>
              <a:t>2022-11-15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FE32F272-9C44-4447-A742-AD64F0B51E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709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96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94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5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5C21-39AF-4BE8-ADE8-8FFBBEB2569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39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27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50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80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3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7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82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32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7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67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65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64C-C214-41D0-92F1-13D21380B0E9}" type="datetimeFigureOut">
              <a:rPr lang="ko-KR" altLang="en-US" smtClean="0"/>
              <a:t>2022-11-15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DA55-7108-46BB-A1D6-0CF2299AF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D176E64C-C214-41D0-92F1-13D21380B0E9}" type="datetimeFigureOut">
              <a:rPr lang="ko-KR" altLang="en-US" smtClean="0"/>
              <a:pPr/>
              <a:t>2022-11-15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00A7DA55-7108-46BB-A1D6-0CF2299AF00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0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3">
            <a:extLst>
              <a:ext uri="{FF2B5EF4-FFF2-40B4-BE49-F238E27FC236}">
                <a16:creationId xmlns:a16="http://schemas.microsoft.com/office/drawing/2014/main" id="{95C45A3A-E5C4-4F8E-9F0D-605ABFA9E71B}"/>
              </a:ext>
            </a:extLst>
          </p:cNvPr>
          <p:cNvSpPr/>
          <p:nvPr/>
        </p:nvSpPr>
        <p:spPr>
          <a:xfrm>
            <a:off x="507209" y="336717"/>
            <a:ext cx="614363" cy="85719"/>
          </a:xfrm>
          <a:prstGeom prst="rect">
            <a:avLst/>
          </a:prstGeom>
          <a:solidFill>
            <a:srgbClr val="0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659607" y="6493129"/>
            <a:ext cx="81295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4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 flipV="1">
            <a:off x="1205868" y="372248"/>
            <a:ext cx="7924249" cy="81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>
            <a:extLst>
              <a:ext uri="{FF2B5EF4-FFF2-40B4-BE49-F238E27FC236}">
                <a16:creationId xmlns:a16="http://schemas.microsoft.com/office/drawing/2014/main" id="{D81A97BC-6948-4676-BC51-3B5A1B91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753" y="2293685"/>
            <a:ext cx="6424493" cy="14547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ko-KR" sz="3600" dirty="0">
                <a:solidFill>
                  <a:srgbClr val="024B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dirty="0">
                <a:solidFill>
                  <a:srgbClr val="02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Methods</a:t>
            </a:r>
            <a:br>
              <a:rPr lang="en-US" altLang="ko-KR" sz="3600" dirty="0">
                <a:solidFill>
                  <a:srgbClr val="024B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- Homework#7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7640E079-78C6-4A7F-A177-52A4B4B9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6B0C27-74D2-43B0-BE56-27DC7091A74F}"/>
              </a:ext>
            </a:extLst>
          </p:cNvPr>
          <p:cNvSpPr txBox="1"/>
          <p:nvPr/>
        </p:nvSpPr>
        <p:spPr>
          <a:xfrm>
            <a:off x="6467475" y="5427456"/>
            <a:ext cx="232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24B80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신소재공학과</a:t>
            </a:r>
            <a:endParaRPr lang="en-US" altLang="ko-KR" sz="1600" dirty="0">
              <a:solidFill>
                <a:srgbClr val="024B80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solidFill>
                  <a:srgbClr val="024B80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20222102 </a:t>
            </a:r>
            <a:r>
              <a:rPr lang="ko-KR" altLang="en-US" sz="1600" dirty="0" err="1">
                <a:solidFill>
                  <a:srgbClr val="024B80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이마태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0F4D0EE-0AA6-4A22-ABFC-EEA2782F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5" y="3684951"/>
            <a:ext cx="4020111" cy="256258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AC7C7A-C0B0-456B-AD20-F93CE612E5AD}"/>
                  </a:ext>
                </a:extLst>
              </p:cNvPr>
              <p:cNvSpPr txBox="1"/>
              <p:nvPr/>
            </p:nvSpPr>
            <p:spPr>
              <a:xfrm>
                <a:off x="537543" y="1035465"/>
                <a:ext cx="67178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이</m:t>
                    </m:r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다음과</m:t>
                    </m:r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같을</m:t>
                    </m:r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sz="1400" dirty="0">
                        <a:latin typeface="Arial" panose="020B0604020202020204" pitchFamily="34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때</m:t>
                    </m:r>
                    <m:r>
                      <a:rPr lang="en-US" altLang="ko-KR" sz="1400" b="0" i="1" dirty="0" smtClean="0"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ko-KR" altLang="en-US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에서의 적분 값을 구하라</a:t>
                </a:r>
                <a:br>
                  <a:rPr lang="en-US" altLang="ko-KR" sz="140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</a:br>
                <a:r>
                  <a:rPr lang="en-US" altLang="ko-KR" sz="1400" i="1">
                    <a:solidFill>
                      <a:srgbClr val="0070C0"/>
                    </a:solidFill>
                    <a:latin typeface="Cambria Math" panose="02040503050406030204" pitchFamily="18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0.8</m:t>
                        </m:r>
                        <m:r>
                          <a:rPr lang="en-US" altLang="ko-KR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−0.5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ko-KR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ctrlP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=0</m:t>
                        </m:r>
                        <m:r>
                          <a:rPr lang="ko-KR" alt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일</m:t>
                        </m:r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ko-KR" alt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때</m:t>
                        </m:r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Arial" panose="020B0604020202020204" pitchFamily="34" charset="0"/>
                          </a:rPr>
                          <m:t>=2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schemeClr val="tx1"/>
                  </a:solidFill>
                  <a:latin typeface="Arial" panose="020B0604020202020204" pitchFamily="34" charset="0"/>
                  <a:ea typeface="나눔고딕" panose="020D0604000000000000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Euler, </a:t>
                </a:r>
                <a:r>
                  <a:rPr lang="en-US" altLang="ko-KR" sz="1400" dirty="0" err="1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heun</a:t>
                </a:r>
                <a:r>
                  <a:rPr lang="en-US" altLang="ko-KR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, 4</a:t>
                </a:r>
                <a:r>
                  <a:rPr lang="ko-KR" altLang="en-US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차 </a:t>
                </a:r>
                <a:r>
                  <a:rPr lang="en-US" altLang="ko-KR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Runge-</a:t>
                </a:r>
                <a:r>
                  <a:rPr lang="en-US" altLang="ko-KR" sz="1400" dirty="0" err="1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Kutta</a:t>
                </a:r>
                <a:r>
                  <a:rPr lang="en-US" altLang="ko-KR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 </a:t>
                </a:r>
                <a:r>
                  <a:rPr lang="ko-KR" altLang="en-US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방법을 이용하여</a:t>
                </a:r>
                <a:r>
                  <a:rPr lang="en-US" altLang="ko-KR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, </a:t>
                </a:r>
                <a:r>
                  <a:rPr lang="ko-KR" altLang="en-US" sz="14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적분 값을 구하고 오차를 비교</a:t>
                </a:r>
                <a:endParaRPr lang="en-US" altLang="ko-KR" sz="1400" dirty="0">
                  <a:latin typeface="Arial" panose="020B0604020202020204" pitchFamily="34" charset="0"/>
                  <a:ea typeface="나눔고딕" panose="020D0604000000000000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AC7C7A-C0B0-456B-AD20-F93CE612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3" y="1035465"/>
                <a:ext cx="6717800" cy="1061829"/>
              </a:xfrm>
              <a:prstGeom prst="rect">
                <a:avLst/>
              </a:prstGeom>
              <a:blipFill>
                <a:blip r:embed="rId5"/>
                <a:stretch>
                  <a:fillRect l="-91" b="-11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80BE861-3F23-48C2-93DE-AB4C2494AE12}"/>
              </a:ext>
            </a:extLst>
          </p:cNvPr>
          <p:cNvSpPr txBox="1"/>
          <p:nvPr/>
        </p:nvSpPr>
        <p:spPr>
          <a:xfrm>
            <a:off x="313903" y="741216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Problem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510C9B-3C20-4288-8986-8544A614B74D}"/>
              </a:ext>
            </a:extLst>
          </p:cNvPr>
          <p:cNvSpPr txBox="1"/>
          <p:nvPr/>
        </p:nvSpPr>
        <p:spPr>
          <a:xfrm>
            <a:off x="313903" y="3113175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Euler Method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F5DE8AA-13B5-4C2A-B5B0-2FAF46B8B457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HW#7: </a:t>
            </a:r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문제 및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207DE4-415B-49D9-ADE9-14A2B796D5DF}"/>
                  </a:ext>
                </a:extLst>
              </p:cNvPr>
              <p:cNvSpPr txBox="1"/>
              <p:nvPr/>
            </p:nvSpPr>
            <p:spPr>
              <a:xfrm>
                <a:off x="4863705" y="4994069"/>
                <a:ext cx="14280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207DE4-415B-49D9-ADE9-14A2B796D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05" y="4994069"/>
                <a:ext cx="1428020" cy="246221"/>
              </a:xfrm>
              <a:prstGeom prst="rect">
                <a:avLst/>
              </a:prstGeom>
              <a:blipFill>
                <a:blip r:embed="rId6"/>
                <a:stretch>
                  <a:fillRect l="-2991" r="-2564" b="-21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0D076-1713-4E2B-B886-519576E53E62}"/>
                  </a:ext>
                </a:extLst>
              </p:cNvPr>
              <p:cNvSpPr txBox="1"/>
              <p:nvPr/>
            </p:nvSpPr>
            <p:spPr>
              <a:xfrm>
                <a:off x="4863705" y="4695314"/>
                <a:ext cx="12318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0D076-1713-4E2B-B886-519576E5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05" y="4695314"/>
                <a:ext cx="1231876" cy="246221"/>
              </a:xfrm>
              <a:prstGeom prst="rect">
                <a:avLst/>
              </a:prstGeom>
              <a:blipFill>
                <a:blip r:embed="rId7"/>
                <a:stretch>
                  <a:fillRect l="-3465" r="-4950" b="-3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BC10F4E-F1F3-41A1-8BA4-FAEA6810E4F0}"/>
              </a:ext>
            </a:extLst>
          </p:cNvPr>
          <p:cNvCxnSpPr/>
          <p:nvPr/>
        </p:nvCxnSpPr>
        <p:spPr>
          <a:xfrm flipV="1">
            <a:off x="2273418" y="4818424"/>
            <a:ext cx="2508308" cy="1231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6CF146-A9FD-4760-837E-76292343DE24}"/>
              </a:ext>
            </a:extLst>
          </p:cNvPr>
          <p:cNvCxnSpPr>
            <a:cxnSpLocks/>
          </p:cNvCxnSpPr>
          <p:nvPr/>
        </p:nvCxnSpPr>
        <p:spPr>
          <a:xfrm>
            <a:off x="2478879" y="5117179"/>
            <a:ext cx="2302847" cy="575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071C4ADF-75F9-4462-8C07-BCAEB66C1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92" y="2204197"/>
            <a:ext cx="260068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6D30FB2F-A327-43CB-8CB1-F2106552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1" y="3862366"/>
            <a:ext cx="3227627" cy="296657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21A018-5E69-4A26-9888-0C5C9939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50" y="1097538"/>
            <a:ext cx="3962362" cy="367933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C253856-1033-4AF2-A176-A747F984D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21" y="1097538"/>
            <a:ext cx="3279836" cy="2410481"/>
          </a:xfrm>
          <a:prstGeom prst="rect">
            <a:avLst/>
          </a:prstGeom>
        </p:spPr>
      </p:pic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510C9B-3C20-4288-8986-8544A614B74D}"/>
              </a:ext>
            </a:extLst>
          </p:cNvPr>
          <p:cNvSpPr txBox="1"/>
          <p:nvPr/>
        </p:nvSpPr>
        <p:spPr>
          <a:xfrm>
            <a:off x="139200" y="709344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Heun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F5DE8AA-13B5-4C2A-B5B0-2FAF46B8B457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HW#7:</a:t>
            </a:r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207DE4-415B-49D9-ADE9-14A2B796D5DF}"/>
                  </a:ext>
                </a:extLst>
              </p:cNvPr>
              <p:cNvSpPr txBox="1"/>
              <p:nvPr/>
            </p:nvSpPr>
            <p:spPr>
              <a:xfrm>
                <a:off x="2210794" y="2740110"/>
                <a:ext cx="213834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207DE4-415B-49D9-ADE9-14A2B796D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94" y="2740110"/>
                <a:ext cx="2138342" cy="484043"/>
              </a:xfrm>
              <a:prstGeom prst="rect">
                <a:avLst/>
              </a:prstGeom>
              <a:blipFill>
                <a:blip r:embed="rId7"/>
                <a:stretch>
                  <a:fillRect l="-1714" r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0D076-1713-4E2B-B886-519576E53E62}"/>
                  </a:ext>
                </a:extLst>
              </p:cNvPr>
              <p:cNvSpPr txBox="1"/>
              <p:nvPr/>
            </p:nvSpPr>
            <p:spPr>
              <a:xfrm>
                <a:off x="2436646" y="1920202"/>
                <a:ext cx="1895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0D076-1713-4E2B-B886-519576E5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646" y="1920202"/>
                <a:ext cx="1895712" cy="430887"/>
              </a:xfrm>
              <a:prstGeom prst="rect">
                <a:avLst/>
              </a:prstGeom>
              <a:blipFill>
                <a:blip r:embed="rId8"/>
                <a:stretch>
                  <a:fillRect l="-3537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BC10F4E-F1F3-41A1-8BA4-FAEA6810E4F0}"/>
              </a:ext>
            </a:extLst>
          </p:cNvPr>
          <p:cNvCxnSpPr>
            <a:cxnSpLocks/>
          </p:cNvCxnSpPr>
          <p:nvPr/>
        </p:nvCxnSpPr>
        <p:spPr>
          <a:xfrm flipV="1">
            <a:off x="1882355" y="2144034"/>
            <a:ext cx="465458" cy="1241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6CF146-A9FD-4760-837E-76292343DE24}"/>
              </a:ext>
            </a:extLst>
          </p:cNvPr>
          <p:cNvCxnSpPr>
            <a:cxnSpLocks/>
          </p:cNvCxnSpPr>
          <p:nvPr/>
        </p:nvCxnSpPr>
        <p:spPr>
          <a:xfrm>
            <a:off x="1882355" y="2670889"/>
            <a:ext cx="311661" cy="2743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2EE96A-E3C1-42BD-AB89-E5F15F52639A}"/>
                  </a:ext>
                </a:extLst>
              </p:cNvPr>
              <p:cNvSpPr txBox="1"/>
              <p:nvPr/>
            </p:nvSpPr>
            <p:spPr>
              <a:xfrm>
                <a:off x="6468763" y="3987022"/>
                <a:ext cx="213834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2EE96A-E3C1-42BD-AB89-E5F15F52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63" y="3987022"/>
                <a:ext cx="2138342" cy="484043"/>
              </a:xfrm>
              <a:prstGeom prst="rect">
                <a:avLst/>
              </a:prstGeom>
              <a:blipFill>
                <a:blip r:embed="rId9"/>
                <a:stretch>
                  <a:fillRect l="-1425" r="-14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A0C1499-517C-41ED-8172-2A16F98025FA}"/>
              </a:ext>
            </a:extLst>
          </p:cNvPr>
          <p:cNvSpPr txBox="1"/>
          <p:nvPr/>
        </p:nvSpPr>
        <p:spPr>
          <a:xfrm>
            <a:off x="4486403" y="709344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Heun</a:t>
            </a: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with Corrector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1A8516-0EAD-417B-86FB-F0DA6CB83BDC}"/>
              </a:ext>
            </a:extLst>
          </p:cNvPr>
          <p:cNvSpPr txBox="1"/>
          <p:nvPr/>
        </p:nvSpPr>
        <p:spPr>
          <a:xfrm>
            <a:off x="118079" y="3553333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Runge-</a:t>
            </a:r>
            <a:r>
              <a:rPr lang="en-US" altLang="ko-KR" sz="16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Kutta</a:t>
            </a: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4</a:t>
            </a:r>
            <a:r>
              <a:rPr lang="ko-KR" altLang="en-US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948ACD-D6F8-4F51-9DB9-C96F7F02EA0B}"/>
                  </a:ext>
                </a:extLst>
              </p:cNvPr>
              <p:cNvSpPr txBox="1"/>
              <p:nvPr/>
            </p:nvSpPr>
            <p:spPr>
              <a:xfrm>
                <a:off x="7108493" y="3526850"/>
                <a:ext cx="15707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948ACD-D6F8-4F51-9DB9-C96F7F02E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3" y="3526850"/>
                <a:ext cx="1570751" cy="215444"/>
              </a:xfrm>
              <a:prstGeom prst="rect">
                <a:avLst/>
              </a:prstGeom>
              <a:blipFill>
                <a:blip r:embed="rId10"/>
                <a:stretch>
                  <a:fillRect l="-3876"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59423B8-8CD0-4BB8-A025-6D5163022872}"/>
              </a:ext>
            </a:extLst>
          </p:cNvPr>
          <p:cNvCxnSpPr>
            <a:cxnSpLocks/>
          </p:cNvCxnSpPr>
          <p:nvPr/>
        </p:nvCxnSpPr>
        <p:spPr>
          <a:xfrm>
            <a:off x="6621031" y="3640678"/>
            <a:ext cx="3857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489FA4E5-D72E-4A64-B092-74DA748D068E}"/>
                  </a:ext>
                </a:extLst>
              </p:cNvPr>
              <p:cNvSpPr/>
              <p:nvPr/>
            </p:nvSpPr>
            <p:spPr>
              <a:xfrm>
                <a:off x="6629420" y="2463694"/>
                <a:ext cx="12644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489FA4E5-D72E-4A64-B092-74DA748D0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0" y="2463694"/>
                <a:ext cx="1264449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DD15747-1744-424D-8BB3-D2B05B5593EF}"/>
              </a:ext>
            </a:extLst>
          </p:cNvPr>
          <p:cNvCxnSpPr>
            <a:cxnSpLocks/>
          </p:cNvCxnSpPr>
          <p:nvPr/>
        </p:nvCxnSpPr>
        <p:spPr>
          <a:xfrm>
            <a:off x="6174457" y="2646204"/>
            <a:ext cx="4769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051784E-7988-4188-A3F3-216884758A3C}"/>
              </a:ext>
            </a:extLst>
          </p:cNvPr>
          <p:cNvCxnSpPr>
            <a:cxnSpLocks/>
          </p:cNvCxnSpPr>
          <p:nvPr/>
        </p:nvCxnSpPr>
        <p:spPr>
          <a:xfrm>
            <a:off x="6482320" y="3919350"/>
            <a:ext cx="182616" cy="226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9242D1-DEB9-456E-8719-45E4930D550C}"/>
                  </a:ext>
                </a:extLst>
              </p:cNvPr>
              <p:cNvSpPr txBox="1"/>
              <p:nvPr/>
            </p:nvSpPr>
            <p:spPr>
              <a:xfrm>
                <a:off x="3798677" y="4966430"/>
                <a:ext cx="227498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/2,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</m:oMath>
                  </m:oMathPara>
                </a14:m>
                <a:endParaRPr lang="en-US" altLang="ko-K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/2,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</m:oMath>
                  </m:oMathPara>
                </a14:m>
                <a:endParaRPr lang="en-US" altLang="ko-K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9242D1-DEB9-456E-8719-45E4930D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77" y="4966430"/>
                <a:ext cx="2274982" cy="861774"/>
              </a:xfrm>
              <a:prstGeom prst="rect">
                <a:avLst/>
              </a:prstGeom>
              <a:blipFill>
                <a:blip r:embed="rId12"/>
                <a:stretch>
                  <a:fillRect l="-2681" b="-70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7C7EEE8-1A57-429D-800B-6700CC5A8B82}"/>
              </a:ext>
            </a:extLst>
          </p:cNvPr>
          <p:cNvCxnSpPr>
            <a:cxnSpLocks/>
          </p:cNvCxnSpPr>
          <p:nvPr/>
        </p:nvCxnSpPr>
        <p:spPr>
          <a:xfrm flipV="1">
            <a:off x="3057660" y="5455687"/>
            <a:ext cx="629393" cy="916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오른쪽 중괄호 39">
            <a:extLst>
              <a:ext uri="{FF2B5EF4-FFF2-40B4-BE49-F238E27FC236}">
                <a16:creationId xmlns:a16="http://schemas.microsoft.com/office/drawing/2014/main" id="{D8B27102-BD4E-44B3-806D-4E1F19FA7C46}"/>
              </a:ext>
            </a:extLst>
          </p:cNvPr>
          <p:cNvSpPr/>
          <p:nvPr/>
        </p:nvSpPr>
        <p:spPr>
          <a:xfrm>
            <a:off x="2877424" y="5320339"/>
            <a:ext cx="129996" cy="445799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071ED50B-48A1-48F4-9073-01C4DD6D12B5}"/>
              </a:ext>
            </a:extLst>
          </p:cNvPr>
          <p:cNvCxnSpPr>
            <a:cxnSpLocks/>
          </p:cNvCxnSpPr>
          <p:nvPr/>
        </p:nvCxnSpPr>
        <p:spPr>
          <a:xfrm>
            <a:off x="3379525" y="5940466"/>
            <a:ext cx="571690" cy="1275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878A58-28E6-495C-BAE9-5286492EAF4C}"/>
                  </a:ext>
                </a:extLst>
              </p:cNvPr>
              <p:cNvSpPr txBox="1"/>
              <p:nvPr/>
            </p:nvSpPr>
            <p:spPr>
              <a:xfrm>
                <a:off x="4036115" y="5842619"/>
                <a:ext cx="290156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878A58-28E6-495C-BAE9-5286492EA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15" y="5842619"/>
                <a:ext cx="2901564" cy="404726"/>
              </a:xfrm>
              <a:prstGeom prst="rect">
                <a:avLst/>
              </a:prstGeom>
              <a:blipFill>
                <a:blip r:embed="rId13"/>
                <a:stretch>
                  <a:fillRect l="-1261" r="-1261" b="-119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97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6053862-1898-4767-ABAB-7B513CEC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32302"/>
            <a:ext cx="3522841" cy="272493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9F31994-1529-469B-B559-AB5D282C76FF}"/>
              </a:ext>
            </a:extLst>
          </p:cNvPr>
          <p:cNvCxnSpPr>
            <a:cxnSpLocks/>
          </p:cNvCxnSpPr>
          <p:nvPr/>
        </p:nvCxnSpPr>
        <p:spPr>
          <a:xfrm>
            <a:off x="-12032" y="6494477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cmse.postech.ac.kr/files/attach/images/3323/bd5bc2cd92f09636a0637dcd2066d119.png">
            <a:extLst>
              <a:ext uri="{FF2B5EF4-FFF2-40B4-BE49-F238E27FC236}">
                <a16:creationId xmlns:a16="http://schemas.microsoft.com/office/drawing/2014/main" id="{9AF4961F-6FB7-4B0B-A03B-CEA3890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5" y="6505000"/>
            <a:ext cx="2904990" cy="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8BEA824C-F738-4C2D-BEF9-24F294875D80}"/>
              </a:ext>
            </a:extLst>
          </p:cNvPr>
          <p:cNvCxnSpPr>
            <a:cxnSpLocks/>
          </p:cNvCxnSpPr>
          <p:nvPr/>
        </p:nvCxnSpPr>
        <p:spPr>
          <a:xfrm>
            <a:off x="-12032" y="60885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0BE861-3F23-48C2-93DE-AB4C2494AE12}"/>
                  </a:ext>
                </a:extLst>
              </p:cNvPr>
              <p:cNvSpPr txBox="1"/>
              <p:nvPr/>
            </p:nvSpPr>
            <p:spPr>
              <a:xfrm>
                <a:off x="242047" y="672622"/>
                <a:ext cx="4329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ko-KR" altLang="en-US" sz="16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에서 적분 값과 오차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0BE861-3F23-48C2-93DE-AB4C2494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672622"/>
                <a:ext cx="4329953" cy="338554"/>
              </a:xfrm>
              <a:prstGeom prst="rect">
                <a:avLst/>
              </a:prstGeom>
              <a:blipFill>
                <a:blip r:embed="rId5"/>
                <a:stretch>
                  <a:fillRect l="-563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1">
            <a:extLst>
              <a:ext uri="{FF2B5EF4-FFF2-40B4-BE49-F238E27FC236}">
                <a16:creationId xmlns:a16="http://schemas.microsoft.com/office/drawing/2014/main" id="{EF5DE8AA-13B5-4C2A-B5B0-2FAF46B8B457}"/>
              </a:ext>
            </a:extLst>
          </p:cNvPr>
          <p:cNvSpPr txBox="1">
            <a:spLocks/>
          </p:cNvSpPr>
          <p:nvPr/>
        </p:nvSpPr>
        <p:spPr>
          <a:xfrm>
            <a:off x="118079" y="107214"/>
            <a:ext cx="7886700" cy="46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HW#7: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and error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DBC71C0-1C2C-44FA-B571-136014BC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81265"/>
              </p:ext>
            </p:extLst>
          </p:nvPr>
        </p:nvGraphicFramePr>
        <p:xfrm>
          <a:off x="748444" y="1086015"/>
          <a:ext cx="7488824" cy="133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094">
                  <a:extLst>
                    <a:ext uri="{9D8B030D-6E8A-4147-A177-3AD203B41FA5}">
                      <a16:colId xmlns:a16="http://schemas.microsoft.com/office/drawing/2014/main" val="2023357808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953308785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1227620192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2526368921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317677712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3552904225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1429391587"/>
                    </a:ext>
                  </a:extLst>
                </a:gridCol>
                <a:gridCol w="714619">
                  <a:extLst>
                    <a:ext uri="{9D8B030D-6E8A-4147-A177-3AD203B41FA5}">
                      <a16:colId xmlns:a16="http://schemas.microsoft.com/office/drawing/2014/main" val="2144011692"/>
                    </a:ext>
                  </a:extLst>
                </a:gridCol>
                <a:gridCol w="773356">
                  <a:extLst>
                    <a:ext uri="{9D8B030D-6E8A-4147-A177-3AD203B41FA5}">
                      <a16:colId xmlns:a16="http://schemas.microsoft.com/office/drawing/2014/main" val="2904666950"/>
                    </a:ext>
                  </a:extLst>
                </a:gridCol>
                <a:gridCol w="714619">
                  <a:extLst>
                    <a:ext uri="{9D8B030D-6E8A-4147-A177-3AD203B41FA5}">
                      <a16:colId xmlns:a16="http://schemas.microsoft.com/office/drawing/2014/main" val="2617667964"/>
                    </a:ext>
                  </a:extLst>
                </a:gridCol>
              </a:tblGrid>
              <a:tr h="170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y_target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heun_cor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RK4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667772"/>
                  </a:ext>
                </a:extLst>
              </a:tr>
              <a:tr h="170105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196770"/>
                  </a:ext>
                </a:extLst>
              </a:tr>
              <a:tr h="170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altLang="ko-KR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altLang="ko-KR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47847"/>
                  </a:ext>
                </a:extLst>
              </a:tr>
              <a:tr h="170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6.19</a:t>
                      </a:r>
                      <a:endParaRPr lang="en-US" altLang="ko-KR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altLang="ko-KR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990533"/>
                  </a:ext>
                </a:extLst>
              </a:tr>
              <a:tr h="170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14.84</a:t>
                      </a:r>
                      <a:endParaRPr lang="en-US" altLang="ko-KR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altLang="ko-KR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87624"/>
                  </a:ext>
                </a:extLst>
              </a:tr>
              <a:tr h="170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33.68</a:t>
                      </a:r>
                      <a:endParaRPr lang="en-US" altLang="ko-KR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altLang="ko-KR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740147"/>
                  </a:ext>
                </a:extLst>
              </a:tr>
              <a:tr h="170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75.34</a:t>
                      </a:r>
                      <a:endParaRPr lang="en-US" altLang="ko-KR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56.85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altLang="ko-K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5812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326091-B554-4ABC-AB60-B510183E2FD6}"/>
                  </a:ext>
                </a:extLst>
              </p:cNvPr>
              <p:cNvSpPr txBox="1"/>
              <p:nvPr/>
            </p:nvSpPr>
            <p:spPr>
              <a:xfrm>
                <a:off x="242047" y="2583226"/>
                <a:ext cx="4329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604000000000000" pitchFamily="50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ko-KR" altLang="en-US" sz="1600" dirty="0">
                    <a:latin typeface="Arial" panose="020B0604020202020204" pitchFamily="34" charset="0"/>
                    <a:ea typeface="나눔고딕" panose="020D0604000000000000" pitchFamily="50" charset="-127"/>
                    <a:cs typeface="Arial" panose="020B0604020202020204" pitchFamily="34" charset="0"/>
                  </a:rPr>
                  <a:t>에서 적분 값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326091-B554-4ABC-AB60-B510183E2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2583226"/>
                <a:ext cx="4329953" cy="338554"/>
              </a:xfrm>
              <a:prstGeom prst="rect">
                <a:avLst/>
              </a:prstGeom>
              <a:blipFill>
                <a:blip r:embed="rId6"/>
                <a:stretch>
                  <a:fillRect l="-563"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B59EFC7-892F-494D-92D2-935269B83751}"/>
              </a:ext>
            </a:extLst>
          </p:cNvPr>
          <p:cNvSpPr txBox="1"/>
          <p:nvPr/>
        </p:nvSpPr>
        <p:spPr>
          <a:xfrm>
            <a:off x="4663045" y="2608998"/>
            <a:ext cx="432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구간 길이에 따른 오차</a:t>
            </a:r>
            <a:r>
              <a:rPr lang="en-US" altLang="ko-KR" sz="16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(%)</a:t>
            </a:r>
            <a:endParaRPr lang="ko-KR" altLang="en-US" sz="16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73A7B-0F6F-4331-BCC4-605B75B2D3A3}"/>
              </a:ext>
            </a:extLst>
          </p:cNvPr>
          <p:cNvSpPr txBox="1"/>
          <p:nvPr/>
        </p:nvSpPr>
        <p:spPr>
          <a:xfrm>
            <a:off x="4663045" y="5488631"/>
            <a:ext cx="4514511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RK4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의 경우가 가장 정확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구간을 줄임에 따라 오차 감소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두 가지 </a:t>
            </a:r>
            <a:r>
              <a:rPr lang="en-US" altLang="ko-KR" sz="1300" dirty="0" err="1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heun</a:t>
            </a:r>
            <a:r>
              <a:rPr lang="ko-KR" altLang="en-US" sz="13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의 경우 구간에 따라 오차 감소 정도가 같음</a:t>
            </a:r>
            <a:endParaRPr lang="en-US" altLang="ko-KR" sz="13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C6E1714-66AB-425B-A0E7-BD95584D5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80" y="2921780"/>
            <a:ext cx="3853006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</TotalTime>
  <Words>259</Words>
  <Application>Microsoft Office PowerPoint</Application>
  <PresentationFormat>화면 슬라이드 쇼(4:3)</PresentationFormat>
  <Paragraphs>100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Arial</vt:lpstr>
      <vt:lpstr>Calibri</vt:lpstr>
      <vt:lpstr>나눔고딕</vt:lpstr>
      <vt:lpstr>Wingdings</vt:lpstr>
      <vt:lpstr>맑은 고딕</vt:lpstr>
      <vt:lpstr>Cambria Math</vt:lpstr>
      <vt:lpstr>Calibri Light</vt:lpstr>
      <vt:lpstr>Office 테마</vt:lpstr>
      <vt:lpstr> Numerical Methods - Homework#7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 - Homework#1-1: 예습</dc:title>
  <dc:creator>이마태(신소재공학과)</dc:creator>
  <cp:lastModifiedBy>이마태(신소재공학과)</cp:lastModifiedBy>
  <cp:revision>138</cp:revision>
  <dcterms:created xsi:type="dcterms:W3CDTF">2022-09-06T08:41:20Z</dcterms:created>
  <dcterms:modified xsi:type="dcterms:W3CDTF">2022-11-15T00:28:50Z</dcterms:modified>
</cp:coreProperties>
</file>