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74" r:id="rId5"/>
    <p:sldId id="258" r:id="rId6"/>
    <p:sldId id="277" r:id="rId7"/>
    <p:sldId id="261" r:id="rId8"/>
    <p:sldId id="273" r:id="rId9"/>
    <p:sldId id="264" r:id="rId10"/>
    <p:sldId id="270" r:id="rId11"/>
    <p:sldId id="278" r:id="rId12"/>
    <p:sldId id="272" r:id="rId13"/>
    <p:sldId id="280" r:id="rId14"/>
    <p:sldId id="279" r:id="rId15"/>
    <p:sldId id="275" r:id="rId16"/>
    <p:sldId id="276" r:id="rId17"/>
    <p:sldId id="281" r:id="rId18"/>
    <p:sldId id="271" r:id="rId1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08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06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494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4199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597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7200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018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881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906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133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754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018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9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254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333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19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D527-6160-4970-BA7F-CA84A078C24C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3933F3D-8C18-48AC-B6C7-C9806CE04C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303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33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9.bin"/><Relationship Id="rId21" Type="http://schemas.openxmlformats.org/officeDocument/2006/relationships/oleObject" Target="../embeddings/oleObject18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16.bin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23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소재수치해석</a:t>
            </a:r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/>
            </a:r>
            <a:b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</a:br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Mid-term project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20120383 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이학현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033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1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sz="28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Rough phase diagram</a:t>
            </a:r>
            <a:endParaRPr lang="ko-KR" altLang="en-US" sz="2800" dirty="0">
              <a:solidFill>
                <a:prstClr val="black">
                  <a:lumMod val="65000"/>
                  <a:lumOff val="35000"/>
                </a:prstClr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124" y="1527464"/>
            <a:ext cx="6383329" cy="4893541"/>
          </a:xfrm>
        </p:spPr>
      </p:pic>
    </p:spTree>
    <p:extLst>
      <p:ext uri="{BB962C8B-B14F-4D97-AF65-F5344CB8AC3E}">
        <p14:creationId xmlns:p14="http://schemas.microsoft.com/office/powerpoint/2010/main" val="2202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Peritectic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59136" y="679780"/>
                <a:ext cx="21613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sz="320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ko-KR" sz="3200" b="0" i="1" smtClean="0">
                          <a:latin typeface="Cambria Math" panose="02040503050406030204" pitchFamily="18" charset="0"/>
                        </a:rPr>
                        <m:t>→ </m:t>
                      </m:r>
                      <m:r>
                        <a:rPr lang="ko-KR" altLang="en-US" sz="3200" b="0" i="1" smtClean="0"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ko-KR" altLang="en-US" sz="32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9136" y="679780"/>
                <a:ext cx="2161309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30656"/>
              </p:ext>
            </p:extLst>
          </p:nvPr>
        </p:nvGraphicFramePr>
        <p:xfrm>
          <a:off x="1153062" y="2050472"/>
          <a:ext cx="2879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수식" r:id="rId4" imgW="1282680" imgH="482400" progId="Equation.3">
                  <p:embed/>
                </p:oleObj>
              </mc:Choice>
              <mc:Fallback>
                <p:oleObj name="수식" r:id="rId4" imgW="1282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062" y="2050472"/>
                        <a:ext cx="2879725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853146"/>
              </p:ext>
            </p:extLst>
          </p:nvPr>
        </p:nvGraphicFramePr>
        <p:xfrm>
          <a:off x="8310809" y="1280211"/>
          <a:ext cx="1447368" cy="232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ｼﾄ" r:id="rId6" imgW="583920" imgH="939600" progId="Equation.3">
                  <p:embed/>
                </p:oleObj>
              </mc:Choice>
              <mc:Fallback>
                <p:oleObj name="ｼﾄ" r:id="rId6" imgW="5839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809" y="1280211"/>
                        <a:ext cx="1447368" cy="2328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872353"/>
              </p:ext>
            </p:extLst>
          </p:nvPr>
        </p:nvGraphicFramePr>
        <p:xfrm>
          <a:off x="4530416" y="1568648"/>
          <a:ext cx="2732087" cy="203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수식" r:id="rId8" imgW="1320480" imgH="939600" progId="Equation.3">
                  <p:embed/>
                </p:oleObj>
              </mc:Choice>
              <mc:Fallback>
                <p:oleObj name="수식" r:id="rId8" imgW="1320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416" y="1568648"/>
                        <a:ext cx="2732087" cy="203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55089"/>
              </p:ext>
            </p:extLst>
          </p:nvPr>
        </p:nvGraphicFramePr>
        <p:xfrm>
          <a:off x="4538663" y="3763963"/>
          <a:ext cx="3998912" cy="289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수식" r:id="rId10" imgW="2387520" imgH="1726920" progId="Equation.3">
                  <p:embed/>
                </p:oleObj>
              </mc:Choice>
              <mc:Fallback>
                <p:oleObj name="수식" r:id="rId10" imgW="238752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8663" y="3763963"/>
                        <a:ext cx="3998912" cy="289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53062" y="5024997"/>
            <a:ext cx="3024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변수 </a:t>
            </a:r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4</a:t>
            </a:r>
            <a:r>
              <a:rPr lang="ko-KR" altLang="en-US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개</a:t>
            </a:r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! </a:t>
            </a:r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  <a:sym typeface="Wingdings" panose="05000000000000000000" pitchFamily="2" charset="2"/>
              </a:rPr>
              <a:t> T, </a:t>
            </a:r>
            <a:r>
              <a:rPr lang="en-US" altLang="ko-KR" dirty="0" err="1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  <a:sym typeface="Wingdings" panose="05000000000000000000" pitchFamily="2" charset="2"/>
              </a:rPr>
              <a:t>xf</a:t>
            </a:r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  <a:sym typeface="Wingdings" panose="05000000000000000000" pitchFamily="2" charset="2"/>
              </a:rPr>
              <a:t>, </a:t>
            </a:r>
            <a:r>
              <a:rPr lang="en-US" altLang="ko-KR" dirty="0" err="1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  <a:sym typeface="Wingdings" panose="05000000000000000000" pitchFamily="2" charset="2"/>
              </a:rPr>
              <a:t>xb</a:t>
            </a:r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  <a:sym typeface="Wingdings" panose="05000000000000000000" pitchFamily="2" charset="2"/>
              </a:rPr>
              <a:t>, xl</a:t>
            </a:r>
            <a:endParaRPr lang="ko-KR" altLang="en-US" dirty="0">
              <a:solidFill>
                <a:srgbClr val="FF0000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99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Code - </a:t>
            </a:r>
            <a:r>
              <a:rPr lang="en-US" altLang="ko-KR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peritectic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513" y="1905000"/>
            <a:ext cx="11296001" cy="329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7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20640" y="2875820"/>
            <a:ext cx="4623751" cy="793210"/>
          </a:xfrm>
        </p:spPr>
        <p:txBody>
          <a:bodyPr/>
          <a:lstStyle/>
          <a:p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Result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766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>
                <a:latin typeface="HY궁서" panose="02030600000101010101" pitchFamily="18" charset="-127"/>
                <a:ea typeface="HY궁서" panose="02030600000101010101" pitchFamily="18" charset="-127"/>
              </a:rPr>
              <a:t>peritectic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3790" y="2414154"/>
            <a:ext cx="7018184" cy="306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Final phase diagram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417" y="1601766"/>
            <a:ext cx="7275565" cy="4871194"/>
          </a:xfrm>
        </p:spPr>
      </p:pic>
      <p:sp>
        <p:nvSpPr>
          <p:cNvPr id="5" name="TextBox 4"/>
          <p:cNvSpPr txBox="1"/>
          <p:nvPr/>
        </p:nvSpPr>
        <p:spPr>
          <a:xfrm>
            <a:off x="2592925" y="3647209"/>
            <a:ext cx="69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FCC</a:t>
            </a:r>
            <a:endParaRPr lang="ko-KR" altLang="en-US" dirty="0">
              <a:solidFill>
                <a:srgbClr val="FF0000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6242" y="2697990"/>
            <a:ext cx="1005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Liquid</a:t>
            </a:r>
            <a:endParaRPr lang="ko-KR" altLang="en-US" dirty="0">
              <a:solidFill>
                <a:srgbClr val="FF0000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8166" y="4412672"/>
            <a:ext cx="69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B</a:t>
            </a:r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CC</a:t>
            </a:r>
            <a:endParaRPr lang="ko-KR" altLang="en-US" dirty="0">
              <a:solidFill>
                <a:srgbClr val="FF0000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82279" y="4530056"/>
            <a:ext cx="1445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FCC+BCC</a:t>
            </a:r>
            <a:endParaRPr lang="ko-KR" altLang="en-US" dirty="0">
              <a:solidFill>
                <a:srgbClr val="FF0000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3467" y="4004314"/>
            <a:ext cx="99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BCC+L</a:t>
            </a:r>
            <a:endParaRPr lang="ko-KR" altLang="en-US" dirty="0">
              <a:solidFill>
                <a:srgbClr val="FF0000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4934" y="3614023"/>
            <a:ext cx="991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F</a:t>
            </a:r>
            <a:r>
              <a:rPr lang="en-US" altLang="ko-KR" dirty="0" smtClean="0">
                <a:solidFill>
                  <a:srgbClr val="FF0000"/>
                </a:solidFill>
                <a:latin typeface="HY궁서" panose="02030600000101010101" pitchFamily="18" charset="-127"/>
                <a:ea typeface="HY궁서" panose="02030600000101010101" pitchFamily="18" charset="-127"/>
              </a:rPr>
              <a:t>CC+L</a:t>
            </a:r>
            <a:endParaRPr lang="ko-KR" altLang="en-US" dirty="0">
              <a:solidFill>
                <a:srgbClr val="FF0000"/>
              </a:solidFill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8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비교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28" y="1578929"/>
            <a:ext cx="7206117" cy="4810902"/>
          </a:xfrm>
        </p:spPr>
      </p:pic>
    </p:spTree>
    <p:extLst>
      <p:ext uri="{BB962C8B-B14F-4D97-AF65-F5344CB8AC3E}">
        <p14:creationId xmlns:p14="http://schemas.microsoft.com/office/powerpoint/2010/main" val="103069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anose="02030600000101010101" pitchFamily="18" charset="-127"/>
                <a:ea typeface="HY궁서" panose="02030600000101010101" pitchFamily="18" charset="-127"/>
              </a:rPr>
              <a:t>비교</a:t>
            </a:r>
            <a:endParaRPr lang="ko-KR" altLang="en-US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381799"/>
              </p:ext>
            </p:extLst>
          </p:nvPr>
        </p:nvGraphicFramePr>
        <p:xfrm>
          <a:off x="1830676" y="3079173"/>
          <a:ext cx="8915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FCC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BCC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Liquid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실험 값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712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0.057689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0.637667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0.842463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실제 값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715.2028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0.058059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0.633141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0.839912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상대오차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0.45%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0.64%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0.71%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0.30%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결론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Linear Regression 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으로 구한 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L </a:t>
            </a:r>
            <a:r>
              <a:rPr lang="en-US" altLang="ko-KR" sz="28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paramete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를 통해 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non-linear equation by Newton’s method 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로 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Ps-</a:t>
            </a:r>
            <a:r>
              <a:rPr lang="en-US" altLang="ko-KR" sz="28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Tk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</a:t>
            </a:r>
            <a:r>
              <a:rPr lang="ko-KR" altLang="en-US" sz="28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상태도를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구할 수 있었다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.</a:t>
            </a:r>
            <a:endParaRPr lang="en-US" altLang="ko-KR" sz="2800" dirty="0"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지금 </a:t>
            </a:r>
            <a:r>
              <a:rPr lang="ko-KR" altLang="en-US" sz="28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까지의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</a:t>
            </a:r>
            <a:r>
              <a:rPr lang="en-US" altLang="ko-KR" sz="28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Hw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들은 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mid-term</a:t>
            </a:r>
            <a:r>
              <a:rPr lang="ko-KR" altLang="en-US" sz="2800" dirty="0">
                <a:latin typeface="HY궁서" panose="02030600000101010101" pitchFamily="18" charset="-127"/>
                <a:ea typeface="HY궁서" panose="02030600000101010101" pitchFamily="18" charset="-127"/>
              </a:rPr>
              <a:t> 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project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를 위한 기본 장치들 이었다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.</a:t>
            </a:r>
          </a:p>
          <a:p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후에 미분 코딩을 배운다면 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Jacobian</a:t>
            </a:r>
            <a:r>
              <a:rPr lang="ko-KR" altLang="en-US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을 더욱 쉽게 구할 수 있을 듯 하다</a:t>
            </a:r>
            <a:r>
              <a:rPr lang="en-US" altLang="ko-KR" sz="28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!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603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Problem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3200" dirty="0" smtClean="0"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endParaRPr lang="en-US" altLang="ko-KR" sz="3200" dirty="0">
              <a:latin typeface="HY궁서" panose="02030600000101010101" pitchFamily="18" charset="-127"/>
              <a:ea typeface="HY궁서" panose="02030600000101010101" pitchFamily="18" charset="-127"/>
            </a:endParaRPr>
          </a:p>
          <a:p>
            <a:r>
              <a:rPr lang="en-US" altLang="ko-KR" sz="32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Ps-</a:t>
            </a:r>
            <a:r>
              <a:rPr lang="en-US" altLang="ko-KR" sz="3200" dirty="0" err="1" smtClean="0">
                <a:latin typeface="HY궁서" panose="02030600000101010101" pitchFamily="18" charset="-127"/>
                <a:ea typeface="HY궁서" panose="02030600000101010101" pitchFamily="18" charset="-127"/>
              </a:rPr>
              <a:t>Tk</a:t>
            </a:r>
            <a:r>
              <a:rPr lang="en-US" altLang="ko-KR" sz="32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 phase diagram</a:t>
            </a:r>
            <a:r>
              <a:rPr lang="ko-KR" altLang="en-US" sz="3200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을 완성 시켜라</a:t>
            </a:r>
            <a:endParaRPr lang="ko-KR" altLang="en-US" sz="3200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3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HY궁서" panose="02030600000101010101" pitchFamily="18" charset="-127"/>
                <a:ea typeface="HY궁서" panose="02030600000101010101" pitchFamily="18" charset="-127"/>
              </a:rPr>
              <a:t>이론적 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배경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37755" y="1898073"/>
                <a:ext cx="5561012" cy="4006222"/>
              </a:xfrm>
            </p:spPr>
            <p:txBody>
              <a:bodyPr/>
              <a:lstStyle/>
              <a:p>
                <a:r>
                  <a:rPr lang="en-US" altLang="ko-KR" dirty="0" smtClean="0">
                    <a:latin typeface="HY궁서" panose="02030600000101010101" pitchFamily="18" charset="-127"/>
                    <a:ea typeface="HY궁서" panose="02030600000101010101" pitchFamily="18" charset="-127"/>
                  </a:rPr>
                  <a:t>Enthalpy of mixing</a:t>
                </a:r>
              </a:p>
              <a:p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𝑇𝑘</m:t>
                        </m:r>
                      </m:sub>
                    </m:sSub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</m:e>
                    </m:d>
                    <m:r>
                      <m:rPr>
                        <m:sty m:val="p"/>
                      </m:rPr>
                      <a:rPr lang="el-GR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en-US" altLang="ko-KR" dirty="0" smtClean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𝑇𝑘</m:t>
                        </m:r>
                      </m:sub>
                    </m:sSub>
                  </m:oMath>
                </a14:m>
                <a:endParaRPr lang="en-US" altLang="ko-KR" dirty="0" smtClean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en-US" altLang="ko-KR" dirty="0" smtClean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𝑇𝑘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ko-KR" altLang="en-US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7755" y="1898073"/>
                <a:ext cx="5561012" cy="4006222"/>
              </a:xfrm>
              <a:blipFill rotWithShape="0">
                <a:blip r:embed="rId2"/>
                <a:stretch>
                  <a:fillRect l="-768" t="-76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61410" y="3439961"/>
                <a:ext cx="38030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𝑇𝑘</m:t>
                              </m:r>
                            </m:sub>
                          </m:sSub>
                        </m:e>
                      </m:d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𝑇𝑘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dirty="0" smtClean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1410" y="3439961"/>
                <a:ext cx="380307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자유형 6"/>
          <p:cNvSpPr/>
          <p:nvPr/>
        </p:nvSpPr>
        <p:spPr>
          <a:xfrm rot="681036">
            <a:off x="3466307" y="2663730"/>
            <a:ext cx="426047" cy="477982"/>
          </a:xfrm>
          <a:custGeom>
            <a:avLst/>
            <a:gdLst>
              <a:gd name="connsiteX0" fmla="*/ 0 w 426047"/>
              <a:gd name="connsiteY0" fmla="*/ 0 h 477982"/>
              <a:gd name="connsiteX1" fmla="*/ 426027 w 426047"/>
              <a:gd name="connsiteY1" fmla="*/ 332510 h 477982"/>
              <a:gd name="connsiteX2" fmla="*/ 20782 w 426047"/>
              <a:gd name="connsiteY2" fmla="*/ 477982 h 4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6047" h="477982">
                <a:moveTo>
                  <a:pt x="0" y="0"/>
                </a:moveTo>
                <a:cubicBezTo>
                  <a:pt x="211281" y="126423"/>
                  <a:pt x="422563" y="252846"/>
                  <a:pt x="426027" y="332510"/>
                </a:cubicBezTo>
                <a:cubicBezTo>
                  <a:pt x="429491" y="412174"/>
                  <a:pt x="-8659" y="457200"/>
                  <a:pt x="20782" y="47798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3903114" y="3009194"/>
            <a:ext cx="284423" cy="2950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내용 개체 틀 2"/>
              <p:cNvSpPr txBox="1">
                <a:spLocks/>
              </p:cNvSpPr>
              <p:nvPr/>
            </p:nvSpPr>
            <p:spPr>
              <a:xfrm>
                <a:off x="5586052" y="1988128"/>
                <a:ext cx="5872739" cy="39161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1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dirty="0" smtClean="0">
                    <a:latin typeface="HY궁서" panose="02030600000101010101" pitchFamily="18" charset="-127"/>
                    <a:ea typeface="HY궁서" panose="02030600000101010101" pitchFamily="18" charset="-127"/>
                  </a:rPr>
                  <a:t>Activity</a:t>
                </a:r>
              </a:p>
              <a:p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𝑎</m:t>
                        </m:r>
                      </m:e>
                      <m:sub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𝑇𝑘</m:t>
                        </m:r>
                      </m:sub>
                    </m:sSub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𝑇𝑘</m:t>
                        </m:r>
                      </m:sub>
                    </m:sSub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</m:t>
                    </m:r>
                    <m:sSup>
                      <m:sSup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dPr>
                          <m:e>
                            <m: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</m:t>
                        </m:r>
                      </m:sup>
                    </m:sSup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(</m:t>
                    </m:r>
                    <m:r>
                      <m:rPr>
                        <m:sty m:val="p"/>
                      </m:rPr>
                      <a:rPr lang="el-GR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Ω</m:t>
                    </m:r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</m:t>
                    </m:r>
                    <m:d>
                      <m:d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fPr>
                          <m:num>
                            <m: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𝑑</m:t>
                            </m:r>
                            <m:r>
                              <m:rPr>
                                <m:sty m:val="p"/>
                              </m:rPr>
                              <a:rPr lang="el-GR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Ω</m:t>
                            </m:r>
                          </m:num>
                          <m:den>
                            <m: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𝑇𝑘</m:t>
                                </m:r>
                              </m:sub>
                            </m:sSub>
                          </m:den>
                        </m:f>
                      </m:e>
                    </m:d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𝑇𝑘</m:t>
                        </m:r>
                      </m:sub>
                    </m:sSub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)</m:t>
                    </m:r>
                  </m:oMath>
                </a14:m>
                <a:endParaRPr lang="en-US" altLang="ko-KR" dirty="0" smtClean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𝑇𝑘</m:t>
                        </m:r>
                      </m:sub>
                    </m:sSub>
                  </m:oMath>
                </a14:m>
                <a:endParaRPr lang="en-US" altLang="ko-KR" dirty="0" smtClean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𝑅𝑇𝑙𝑛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𝑇𝑘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+</m:t>
                    </m:r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d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𝑇𝑘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2</m:t>
                        </m:r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(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)</m:t>
                    </m:r>
                  </m:oMath>
                </a14:m>
                <a:endParaRPr lang="en-US" altLang="ko-KR" dirty="0" smtClean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𝑇𝑘</m:t>
                            </m:r>
                          </m:sub>
                        </m:sSub>
                      </m:e>
                    </m:d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</m:ctrlPr>
                      </m:fPr>
                      <m:num>
                        <m:r>
                          <a:rPr lang="en-US" altLang="ko-KR" i="1" smtClean="0">
                            <a:latin typeface="Cambria Math" panose="02040503050406030204" pitchFamily="18" charset="0"/>
                            <a:ea typeface="HY궁서" panose="02030600000101010101" pitchFamily="18" charset="-127"/>
                          </a:rPr>
                          <m:t>𝑅𝑇𝑙𝑛</m:t>
                        </m:r>
                        <m:d>
                          <m:d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𝑇𝑘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𝑇𝑘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</m:ctrlPr>
                              </m:dP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  <a:ea typeface="HY궁서" panose="02030600000101010101" pitchFamily="18" charset="-127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  <a:ea typeface="HY궁서" panose="02030600000101010101" pitchFamily="18" charset="-127"/>
                                      </a:rPr>
                                      <m:t>𝑇𝑘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ko-KR" i="1" smtClean="0">
                                <a:latin typeface="Cambria Math" panose="02040503050406030204" pitchFamily="18" charset="0"/>
                                <a:ea typeface="HY궁서" panose="02030600000101010101" pitchFamily="18" charset="-127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=</m:t>
                    </m:r>
                    <m:r>
                      <a:rPr lang="en-US" altLang="ko-KR" i="1" smtClean="0">
                        <a:latin typeface="Cambria Math" panose="02040503050406030204" pitchFamily="18" charset="0"/>
                        <a:ea typeface="HY궁서" panose="02030600000101010101" pitchFamily="18" charset="-127"/>
                      </a:rPr>
                      <m:t>𝑦</m:t>
                    </m:r>
                  </m:oMath>
                </a14:m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en-US" altLang="ko-KR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  <a:p>
                <a:endParaRPr lang="ko-KR" altLang="en-US" dirty="0">
                  <a:latin typeface="HY궁서" panose="02030600000101010101" pitchFamily="18" charset="-127"/>
                  <a:ea typeface="HY궁서" panose="02030600000101010101" pitchFamily="18" charset="-127"/>
                </a:endParaRPr>
              </a:p>
            </p:txBody>
          </p:sp>
        </mc:Choice>
        <mc:Fallback>
          <p:sp>
            <p:nvSpPr>
              <p:cNvPr id="9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6052" y="1988128"/>
                <a:ext cx="5872739" cy="3916167"/>
              </a:xfrm>
              <a:prstGeom prst="rect">
                <a:avLst/>
              </a:prstGeom>
              <a:blipFill rotWithShape="0">
                <a:blip r:embed="rId4"/>
                <a:stretch>
                  <a:fillRect l="-726" t="-7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52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100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l-GR" altLang="ko-KR" sz="6600" dirty="0">
                <a:solidFill>
                  <a:prstClr val="black">
                    <a:lumMod val="65000"/>
                    <a:lumOff val="35000"/>
                  </a:prstClr>
                </a:solidFill>
              </a:rPr>
              <a:t>Ω</a:t>
            </a:r>
            <a:endParaRPr lang="ko-KR" altLang="en-US" sz="6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/>
          </p:nvPr>
        </p:nvGraphicFramePr>
        <p:xfrm>
          <a:off x="2934299" y="3854132"/>
          <a:ext cx="6817042" cy="2030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502"/>
                <a:gridCol w="1537968"/>
                <a:gridCol w="1418775"/>
                <a:gridCol w="1445690"/>
                <a:gridCol w="1584107"/>
              </a:tblGrid>
              <a:tr h="507524">
                <a:tc>
                  <a:txBody>
                    <a:bodyPr/>
                    <a:lstStyle/>
                    <a:p>
                      <a:pPr algn="l" fontAlgn="ctr"/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 smtClean="0">
                          <a:effectLst/>
                        </a:rPr>
                        <a:t>L00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 smtClean="0">
                          <a:effectLst/>
                        </a:rPr>
                        <a:t>L01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 smtClean="0">
                          <a:effectLst/>
                        </a:rPr>
                        <a:t>L10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 smtClean="0">
                          <a:effectLst/>
                        </a:rPr>
                        <a:t>L11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507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 dirty="0" smtClean="0">
                          <a:effectLst/>
                        </a:rPr>
                        <a:t>Liquid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>
                          <a:effectLst/>
                        </a:rPr>
                        <a:t>14894.23062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>
                          <a:effectLst/>
                        </a:rPr>
                        <a:t>-7.991376095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>
                          <a:effectLst/>
                        </a:rPr>
                        <a:t>-4794.925467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>
                          <a:effectLst/>
                        </a:rPr>
                        <a:t>-0.01123457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507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FCC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>
                          <a:effectLst/>
                        </a:rPr>
                        <a:t>12597.60946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>
                          <a:effectLst/>
                        </a:rPr>
                        <a:t>-5.001285155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>
                          <a:effectLst/>
                        </a:rPr>
                        <a:t>-7199.977924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>
                          <a:effectLst/>
                        </a:rPr>
                        <a:t>0.013251963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  <a:tr h="5075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u="none" strike="noStrike">
                          <a:effectLst/>
                        </a:rPr>
                        <a:t>BCC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>
                          <a:effectLst/>
                        </a:rPr>
                        <a:t>6999.023386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>
                          <a:effectLst/>
                        </a:rPr>
                        <a:t>-3.91189093</a:t>
                      </a:r>
                      <a:endParaRPr lang="en-US" altLang="ko-KR" sz="16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>
                          <a:effectLst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600" b="1" u="none" strike="noStrike" dirty="0">
                          <a:effectLst/>
                        </a:rPr>
                        <a:t>0</a:t>
                      </a:r>
                      <a:endParaRPr lang="en-US" altLang="ko-KR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590" y="2461758"/>
            <a:ext cx="2146300" cy="988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4690" y="2701793"/>
            <a:ext cx="2867941" cy="5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이론적 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배경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graphicFrame>
        <p:nvGraphicFramePr>
          <p:cNvPr id="13" name="내용 개체 틀 1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77396"/>
              </p:ext>
            </p:extLst>
          </p:nvPr>
        </p:nvGraphicFramePr>
        <p:xfrm>
          <a:off x="1200150" y="2073275"/>
          <a:ext cx="7472363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수식" r:id="rId3" imgW="4673520" imgH="761760" progId="Equation.3">
                  <p:embed/>
                </p:oleObj>
              </mc:Choice>
              <mc:Fallback>
                <p:oleObj name="수식" r:id="rId3" imgW="46735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2073275"/>
                        <a:ext cx="7472363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470235"/>
              </p:ext>
            </p:extLst>
          </p:nvPr>
        </p:nvGraphicFramePr>
        <p:xfrm>
          <a:off x="9039654" y="2286037"/>
          <a:ext cx="204978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수식" r:id="rId5" imgW="1117440" imgH="431640" progId="Equation.3">
                  <p:embed/>
                </p:oleObj>
              </mc:Choice>
              <mc:Fallback>
                <p:oleObj name="수식" r:id="rId5" imgW="1117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9654" y="2286037"/>
                        <a:ext cx="2049785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그룹 16"/>
          <p:cNvGrpSpPr/>
          <p:nvPr/>
        </p:nvGrpSpPr>
        <p:grpSpPr>
          <a:xfrm>
            <a:off x="1071563" y="3459163"/>
            <a:ext cx="6729411" cy="2851150"/>
            <a:chOff x="480071" y="1771550"/>
            <a:chExt cx="7417089" cy="4743133"/>
          </a:xfrm>
        </p:grpSpPr>
        <p:graphicFrame>
          <p:nvGraphicFramePr>
            <p:cNvPr id="18" name="개체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7811700"/>
                </p:ext>
              </p:extLst>
            </p:nvPr>
          </p:nvGraphicFramePr>
          <p:xfrm>
            <a:off x="480071" y="1771550"/>
            <a:ext cx="7387345" cy="9745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" name="수식" r:id="rId7" imgW="3466800" imgH="457200" progId="Equation.3">
                    <p:embed/>
                  </p:oleObj>
                </mc:Choice>
                <mc:Fallback>
                  <p:oleObj name="수식" r:id="rId7" imgW="3466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071" y="1771550"/>
                          <a:ext cx="7387345" cy="9745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개체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7741687"/>
                </p:ext>
              </p:extLst>
            </p:nvPr>
          </p:nvGraphicFramePr>
          <p:xfrm>
            <a:off x="569306" y="2714366"/>
            <a:ext cx="7229870" cy="974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" name="수식" r:id="rId9" imgW="3390840" imgH="457200" progId="Equation.3">
                    <p:embed/>
                  </p:oleObj>
                </mc:Choice>
                <mc:Fallback>
                  <p:oleObj name="수식" r:id="rId9" imgW="339084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306" y="2714366"/>
                          <a:ext cx="7229870" cy="974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개체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9364400"/>
                </p:ext>
              </p:extLst>
            </p:nvPr>
          </p:nvGraphicFramePr>
          <p:xfrm>
            <a:off x="615610" y="3572536"/>
            <a:ext cx="5871294" cy="9740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4" name="수식" r:id="rId11" imgW="2755800" imgH="457200" progId="Equation.3">
                    <p:embed/>
                  </p:oleObj>
                </mc:Choice>
                <mc:Fallback>
                  <p:oleObj name="수식" r:id="rId11" imgW="2755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610" y="3572536"/>
                          <a:ext cx="5871294" cy="9740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개체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8611942"/>
                </p:ext>
              </p:extLst>
            </p:nvPr>
          </p:nvGraphicFramePr>
          <p:xfrm>
            <a:off x="560558" y="4357032"/>
            <a:ext cx="7336602" cy="974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" name="수식" r:id="rId13" imgW="3441600" imgH="457200" progId="Equation.3">
                    <p:embed/>
                  </p:oleObj>
                </mc:Choice>
                <mc:Fallback>
                  <p:oleObj name="수식" r:id="rId13" imgW="34416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558" y="4357032"/>
                          <a:ext cx="7336602" cy="974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개체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3855813"/>
                </p:ext>
              </p:extLst>
            </p:nvPr>
          </p:nvGraphicFramePr>
          <p:xfrm>
            <a:off x="615610" y="5343026"/>
            <a:ext cx="5356944" cy="514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수식" r:id="rId15" imgW="2514600" imgH="241200" progId="Equation.3">
                    <p:embed/>
                  </p:oleObj>
                </mc:Choice>
                <mc:Fallback>
                  <p:oleObj name="수식" r:id="rId15" imgW="25146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5610" y="5343026"/>
                          <a:ext cx="5356944" cy="5148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개체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1996219"/>
                </p:ext>
              </p:extLst>
            </p:nvPr>
          </p:nvGraphicFramePr>
          <p:xfrm>
            <a:off x="588554" y="6002340"/>
            <a:ext cx="4167849" cy="5123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7" name="수식" r:id="rId17" imgW="1955520" imgH="241200" progId="Equation.3">
                    <p:embed/>
                  </p:oleObj>
                </mc:Choice>
                <mc:Fallback>
                  <p:oleObj name="수식" r:id="rId17" imgW="19555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554" y="6002340"/>
                          <a:ext cx="4167849" cy="5123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014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이론적 배경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348366" y="1905000"/>
            <a:ext cx="6962775" cy="3808412"/>
            <a:chOff x="332246" y="1988603"/>
            <a:chExt cx="7673272" cy="4303350"/>
          </a:xfrm>
        </p:grpSpPr>
        <p:graphicFrame>
          <p:nvGraphicFramePr>
            <p:cNvPr id="5" name="개체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539544"/>
                </p:ext>
              </p:extLst>
            </p:nvPr>
          </p:nvGraphicFramePr>
          <p:xfrm>
            <a:off x="346242" y="1988603"/>
            <a:ext cx="7659276" cy="539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수식" r:id="rId3" imgW="3593880" imgH="253800" progId="Equation.3">
                    <p:embed/>
                  </p:oleObj>
                </mc:Choice>
                <mc:Fallback>
                  <p:oleObj name="수식" r:id="rId3" imgW="359388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242" y="1988603"/>
                          <a:ext cx="7659276" cy="5399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개체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863575"/>
                </p:ext>
              </p:extLst>
            </p:nvPr>
          </p:nvGraphicFramePr>
          <p:xfrm>
            <a:off x="384731" y="2743797"/>
            <a:ext cx="6768784" cy="5417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수식" r:id="rId5" imgW="3174840" imgH="253800" progId="Equation.3">
                    <p:embed/>
                  </p:oleObj>
                </mc:Choice>
                <mc:Fallback>
                  <p:oleObj name="수식" r:id="rId5" imgW="317484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731" y="2743797"/>
                          <a:ext cx="6768784" cy="5417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개체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7243965"/>
                </p:ext>
              </p:extLst>
            </p:nvPr>
          </p:nvGraphicFramePr>
          <p:xfrm>
            <a:off x="333995" y="3500784"/>
            <a:ext cx="6410139" cy="539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수식" r:id="rId7" imgW="3009600" imgH="253800" progId="Equation.3">
                    <p:embed/>
                  </p:oleObj>
                </mc:Choice>
                <mc:Fallback>
                  <p:oleObj name="수식" r:id="rId7" imgW="30096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995" y="3500784"/>
                          <a:ext cx="6410139" cy="539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개체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61316491"/>
                </p:ext>
              </p:extLst>
            </p:nvPr>
          </p:nvGraphicFramePr>
          <p:xfrm>
            <a:off x="346242" y="4255979"/>
            <a:ext cx="6903495" cy="539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수식" r:id="rId9" imgW="3238200" imgH="253800" progId="Equation.3">
                    <p:embed/>
                  </p:oleObj>
                </mc:Choice>
                <mc:Fallback>
                  <p:oleObj name="수식" r:id="rId9" imgW="323820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242" y="4255979"/>
                          <a:ext cx="6903495" cy="5399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개체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579527"/>
                </p:ext>
              </p:extLst>
            </p:nvPr>
          </p:nvGraphicFramePr>
          <p:xfrm>
            <a:off x="332246" y="5023730"/>
            <a:ext cx="5600123" cy="514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수식" r:id="rId11" imgW="2628720" imgH="241200" progId="Equation.3">
                    <p:embed/>
                  </p:oleObj>
                </mc:Choice>
                <mc:Fallback>
                  <p:oleObj name="수식" r:id="rId11" imgW="26287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246" y="5023730"/>
                          <a:ext cx="5600123" cy="5148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개체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3303766"/>
                </p:ext>
              </p:extLst>
            </p:nvPr>
          </p:nvGraphicFramePr>
          <p:xfrm>
            <a:off x="385367" y="5778923"/>
            <a:ext cx="4032578" cy="513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" name="수식" r:id="rId13" imgW="1892160" imgH="241200" progId="Equation.3">
                    <p:embed/>
                  </p:oleObj>
                </mc:Choice>
                <mc:Fallback>
                  <p:oleObj name="수식" r:id="rId13" imgW="18921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367" y="5778923"/>
                          <a:ext cx="4032578" cy="5130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그룹 10"/>
          <p:cNvGrpSpPr/>
          <p:nvPr/>
        </p:nvGrpSpPr>
        <p:grpSpPr>
          <a:xfrm>
            <a:off x="7734299" y="2933701"/>
            <a:ext cx="4189414" cy="503238"/>
            <a:chOff x="2339561" y="2185576"/>
            <a:chExt cx="4925892" cy="672007"/>
          </a:xfrm>
        </p:grpSpPr>
        <p:graphicFrame>
          <p:nvGraphicFramePr>
            <p:cNvPr id="12" name="개체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7693158"/>
                </p:ext>
              </p:extLst>
            </p:nvPr>
          </p:nvGraphicFramePr>
          <p:xfrm>
            <a:off x="2339561" y="2187696"/>
            <a:ext cx="2506810" cy="669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" name="수식" r:id="rId15" imgW="901440" imgH="241200" progId="Equation.3">
                    <p:embed/>
                  </p:oleObj>
                </mc:Choice>
                <mc:Fallback>
                  <p:oleObj name="수식" r:id="rId15" imgW="901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561" y="2187696"/>
                          <a:ext cx="2506810" cy="669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개체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2490554"/>
                </p:ext>
              </p:extLst>
            </p:nvPr>
          </p:nvGraphicFramePr>
          <p:xfrm>
            <a:off x="4833306" y="2185576"/>
            <a:ext cx="2432147" cy="6720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1" name="수식" r:id="rId17" imgW="876240" imgH="241200" progId="Equation.3">
                    <p:embed/>
                  </p:oleObj>
                </mc:Choice>
                <mc:Fallback>
                  <p:oleObj name="수식" r:id="rId17" imgW="876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3306" y="2185576"/>
                          <a:ext cx="2432147" cy="6720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그룹 13"/>
          <p:cNvGrpSpPr/>
          <p:nvPr/>
        </p:nvGrpSpPr>
        <p:grpSpPr>
          <a:xfrm>
            <a:off x="7739063" y="3614738"/>
            <a:ext cx="4113212" cy="508000"/>
            <a:chOff x="2342685" y="3929199"/>
            <a:chExt cx="5044597" cy="673034"/>
          </a:xfrm>
        </p:grpSpPr>
        <p:graphicFrame>
          <p:nvGraphicFramePr>
            <p:cNvPr id="15" name="개체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6928538"/>
                </p:ext>
              </p:extLst>
            </p:nvPr>
          </p:nvGraphicFramePr>
          <p:xfrm>
            <a:off x="2342685" y="3929199"/>
            <a:ext cx="2505749" cy="673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2" name="수식" r:id="rId19" imgW="901440" imgH="241200" progId="Equation.3">
                    <p:embed/>
                  </p:oleObj>
                </mc:Choice>
                <mc:Fallback>
                  <p:oleObj name="수식" r:id="rId19" imgW="901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2685" y="3929199"/>
                          <a:ext cx="2505749" cy="6730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개체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4190735"/>
                </p:ext>
              </p:extLst>
            </p:nvPr>
          </p:nvGraphicFramePr>
          <p:xfrm>
            <a:off x="4953570" y="3929199"/>
            <a:ext cx="2433712" cy="6709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수식" r:id="rId21" imgW="876240" imgH="241200" progId="Equation.3">
                    <p:embed/>
                  </p:oleObj>
                </mc:Choice>
                <mc:Fallback>
                  <p:oleObj name="수식" r:id="rId21" imgW="876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570" y="3929199"/>
                          <a:ext cx="2433712" cy="6709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그룹 16"/>
          <p:cNvGrpSpPr/>
          <p:nvPr/>
        </p:nvGrpSpPr>
        <p:grpSpPr>
          <a:xfrm>
            <a:off x="7742238" y="4319588"/>
            <a:ext cx="4171950" cy="466725"/>
            <a:chOff x="2335490" y="5153642"/>
            <a:chExt cx="4935060" cy="673763"/>
          </a:xfrm>
        </p:grpSpPr>
        <p:graphicFrame>
          <p:nvGraphicFramePr>
            <p:cNvPr id="18" name="개체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2114878"/>
                </p:ext>
              </p:extLst>
            </p:nvPr>
          </p:nvGraphicFramePr>
          <p:xfrm>
            <a:off x="2335490" y="5155933"/>
            <a:ext cx="2505087" cy="671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4" name="수식" r:id="rId23" imgW="901440" imgH="241200" progId="Equation.3">
                    <p:embed/>
                  </p:oleObj>
                </mc:Choice>
                <mc:Fallback>
                  <p:oleObj name="수식" r:id="rId23" imgW="9014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5490" y="5155933"/>
                          <a:ext cx="2505087" cy="671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개체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0789148"/>
                </p:ext>
              </p:extLst>
            </p:nvPr>
          </p:nvGraphicFramePr>
          <p:xfrm>
            <a:off x="4836822" y="5153642"/>
            <a:ext cx="2433728" cy="67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수식" r:id="rId25" imgW="876240" imgH="241200" progId="Equation.3">
                    <p:embed/>
                  </p:oleObj>
                </mc:Choice>
                <mc:Fallback>
                  <p:oleObj name="수식" r:id="rId25" imgW="8762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6822" y="5153642"/>
                          <a:ext cx="2433728" cy="67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직사각형 19"/>
          <p:cNvSpPr/>
          <p:nvPr/>
        </p:nvSpPr>
        <p:spPr>
          <a:xfrm>
            <a:off x="7734299" y="2933701"/>
            <a:ext cx="4339937" cy="18526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5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알고리즘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5912" y="2021385"/>
            <a:ext cx="296140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각 상의 분율 입력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6332" y="2673943"/>
            <a:ext cx="37805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F1,f2 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계산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5907" y="3374796"/>
            <a:ext cx="2961409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Jacobian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과 </a:t>
            </a:r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inverse matrix 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계산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5911" y="5124895"/>
            <a:ext cx="296140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T, </a:t>
            </a:r>
            <a:r>
              <a:rPr lang="ko-KR" altLang="en-US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각 상의 조성 출력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65907" y="4438902"/>
            <a:ext cx="296140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Newton method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  <p:cxnSp>
        <p:nvCxnSpPr>
          <p:cNvPr id="9" name="직선 화살표 연결선 8"/>
          <p:cNvCxnSpPr>
            <a:stCxn id="4" idx="2"/>
            <a:endCxn id="5" idx="0"/>
          </p:cNvCxnSpPr>
          <p:nvPr/>
        </p:nvCxnSpPr>
        <p:spPr>
          <a:xfrm flipH="1">
            <a:off x="5846612" y="2390717"/>
            <a:ext cx="5" cy="28322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5846610" y="3111393"/>
            <a:ext cx="1" cy="2634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5853529" y="4089245"/>
            <a:ext cx="1" cy="2634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846611" y="4887115"/>
            <a:ext cx="1" cy="2634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3463" y="4438902"/>
            <a:ext cx="35814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Code – Two phase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816" y="1593273"/>
            <a:ext cx="10654832" cy="453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21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20640" y="2875820"/>
            <a:ext cx="4623751" cy="793210"/>
          </a:xfrm>
        </p:spPr>
        <p:txBody>
          <a:bodyPr/>
          <a:lstStyle/>
          <a:p>
            <a:r>
              <a:rPr lang="en-US" altLang="ko-KR" dirty="0" smtClean="0">
                <a:latin typeface="HY궁서" panose="02030600000101010101" pitchFamily="18" charset="-127"/>
                <a:ea typeface="HY궁서" panose="02030600000101010101" pitchFamily="18" charset="-127"/>
              </a:rPr>
              <a:t>Result</a:t>
            </a:r>
            <a:endParaRPr lang="ko-KR" altLang="en-US" dirty="0">
              <a:latin typeface="HY궁서" panose="02030600000101010101" pitchFamily="18" charset="-127"/>
              <a:ea typeface="HY궁서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11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줄기">
  <a:themeElements>
    <a:clrScheme name="줄기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줄기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줄기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</TotalTime>
  <Words>183</Words>
  <Application>Microsoft Office PowerPoint</Application>
  <PresentationFormat>와이드스크린</PresentationFormat>
  <Paragraphs>90</Paragraphs>
  <Slides>18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18</vt:i4>
      </vt:variant>
    </vt:vector>
  </HeadingPairs>
  <TitlesOfParts>
    <vt:vector size="30" baseType="lpstr">
      <vt:lpstr>HY궁서</vt:lpstr>
      <vt:lpstr>HY중고딕</vt:lpstr>
      <vt:lpstr>맑은 고딕</vt:lpstr>
      <vt:lpstr>Arial</vt:lpstr>
      <vt:lpstr>Cambria Math</vt:lpstr>
      <vt:lpstr>Century Gothic</vt:lpstr>
      <vt:lpstr>Wingdings</vt:lpstr>
      <vt:lpstr>Wingdings 3</vt:lpstr>
      <vt:lpstr>줄기</vt:lpstr>
      <vt:lpstr>Microsoft Equation 3.0</vt:lpstr>
      <vt:lpstr>수식</vt:lpstr>
      <vt:lpstr>ｼﾄ</vt:lpstr>
      <vt:lpstr>소재수치해석 Mid-term project</vt:lpstr>
      <vt:lpstr>Problem</vt:lpstr>
      <vt:lpstr>이론적 배경</vt:lpstr>
      <vt:lpstr>Ω</vt:lpstr>
      <vt:lpstr>이론적 배경</vt:lpstr>
      <vt:lpstr>이론적 배경</vt:lpstr>
      <vt:lpstr>알고리즘</vt:lpstr>
      <vt:lpstr>Code – Two phase</vt:lpstr>
      <vt:lpstr>Result</vt:lpstr>
      <vt:lpstr>Rough phase diagram</vt:lpstr>
      <vt:lpstr>Peritectic</vt:lpstr>
      <vt:lpstr>Code - peritectic</vt:lpstr>
      <vt:lpstr>Result</vt:lpstr>
      <vt:lpstr>peritectic</vt:lpstr>
      <vt:lpstr>Final phase diagram</vt:lpstr>
      <vt:lpstr>비교</vt:lpstr>
      <vt:lpstr>비교</vt:lpstr>
      <vt:lpstr>결론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Assignment #6</dc:title>
  <dc:creator>소</dc:creator>
  <cp:lastModifiedBy>소</cp:lastModifiedBy>
  <cp:revision>16</cp:revision>
  <dcterms:created xsi:type="dcterms:W3CDTF">2015-04-20T12:24:28Z</dcterms:created>
  <dcterms:modified xsi:type="dcterms:W3CDTF">2015-04-27T16:25:05Z</dcterms:modified>
</cp:coreProperties>
</file>