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5"/>
  </p:notesMasterIdLst>
  <p:sldIdLst>
    <p:sldId id="256" r:id="rId2"/>
    <p:sldId id="273" r:id="rId3"/>
    <p:sldId id="278" r:id="rId4"/>
    <p:sldId id="284" r:id="rId5"/>
    <p:sldId id="285" r:id="rId6"/>
    <p:sldId id="275" r:id="rId7"/>
    <p:sldId id="286" r:id="rId8"/>
    <p:sldId id="287" r:id="rId9"/>
    <p:sldId id="295" r:id="rId10"/>
    <p:sldId id="291" r:id="rId11"/>
    <p:sldId id="282" r:id="rId12"/>
    <p:sldId id="292" r:id="rId13"/>
    <p:sldId id="26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96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13CF4-1DE3-4549-A653-98EFB363D4E6}" type="datetimeFigureOut">
              <a:rPr lang="en-US" smtClean="0"/>
              <a:t>5/18/15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643B0-D872-2044-B027-2BF436873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8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1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5/18/15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5106"/>
            <a:ext cx="7772400" cy="1102519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Numerical Method</a:t>
            </a:r>
            <a:br>
              <a:rPr lang="en-US" sz="4800" dirty="0" smtClean="0">
                <a:solidFill>
                  <a:schemeClr val="tx2"/>
                </a:solidFill>
              </a:rPr>
            </a:br>
            <a:r>
              <a:rPr lang="en-US" sz="4800" dirty="0" smtClean="0">
                <a:solidFill>
                  <a:schemeClr val="tx2"/>
                </a:solidFill>
              </a:rPr>
              <a:t>- HW</a:t>
            </a:r>
            <a:r>
              <a:rPr lang="en-US" sz="4800" dirty="0" smtClean="0">
                <a:solidFill>
                  <a:schemeClr val="tx2"/>
                </a:solidFill>
              </a:rPr>
              <a:t>#8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09790"/>
            <a:ext cx="6400800" cy="9411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20090432 </a:t>
            </a:r>
            <a:r>
              <a:rPr lang="ko-KR" altLang="en-US" dirty="0" smtClean="0">
                <a:solidFill>
                  <a:schemeClr val="tx1"/>
                </a:solidFill>
              </a:rPr>
              <a:t>김동훈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</a:t>
            </a:r>
            <a:r>
              <a:rPr lang="en-US" sz="3500" dirty="0" smtClean="0"/>
              <a:t>#8 </a:t>
            </a:r>
            <a:r>
              <a:rPr lang="en-US" sz="3500" dirty="0" smtClean="0"/>
              <a:t>- result</a:t>
            </a:r>
            <a:endParaRPr lang="en-US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284"/>
          <a:stretch/>
        </p:blipFill>
        <p:spPr>
          <a:xfrm>
            <a:off x="0" y="1326268"/>
            <a:ext cx="4472254" cy="2854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989"/>
          <a:stretch/>
        </p:blipFill>
        <p:spPr>
          <a:xfrm>
            <a:off x="4448075" y="1416184"/>
            <a:ext cx="4557400" cy="291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1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</a:t>
            </a:r>
            <a:r>
              <a:rPr lang="en-US" sz="3500" dirty="0" smtClean="0"/>
              <a:t>#8 </a:t>
            </a:r>
            <a:r>
              <a:rPr lang="en-US" sz="3500" dirty="0" smtClean="0"/>
              <a:t>- result</a:t>
            </a:r>
            <a:endParaRPr lang="en-US" sz="3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27" y="831392"/>
            <a:ext cx="3115588" cy="2082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945" y="829172"/>
            <a:ext cx="3118909" cy="2084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06" y="3058668"/>
            <a:ext cx="3118909" cy="2084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945" y="2967646"/>
            <a:ext cx="3122378" cy="217585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54602" y="2326586"/>
            <a:ext cx="359635" cy="19107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38215" y="2326586"/>
            <a:ext cx="359635" cy="19107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38215" y="4547064"/>
            <a:ext cx="454484" cy="19107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82231" y="4547064"/>
            <a:ext cx="364576" cy="19107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17210" y="1438663"/>
            <a:ext cx="148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Runge-Kutta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1424" y="1478668"/>
            <a:ext cx="73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Heun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7210" y="3749057"/>
            <a:ext cx="105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Midpoint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44386" y="3749057"/>
            <a:ext cx="7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Euler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7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</a:t>
            </a:r>
            <a:r>
              <a:rPr lang="en-US" sz="3500" dirty="0" smtClean="0"/>
              <a:t>#8 </a:t>
            </a:r>
            <a:r>
              <a:rPr lang="en-US" sz="3500" dirty="0" smtClean="0"/>
              <a:t>- result</a:t>
            </a:r>
            <a:endParaRPr 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236010" y="1584777"/>
            <a:ext cx="86410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Runge-Kutta</a:t>
            </a:r>
            <a:r>
              <a:rPr lang="en-US" dirty="0" smtClean="0"/>
              <a:t> method has the highest precision compared to Euler, </a:t>
            </a:r>
            <a:r>
              <a:rPr lang="en-US" dirty="0" err="1" smtClean="0"/>
              <a:t>Heun</a:t>
            </a:r>
            <a:r>
              <a:rPr lang="en-US" dirty="0" smtClean="0"/>
              <a:t>, and</a:t>
            </a:r>
          </a:p>
          <a:p>
            <a:r>
              <a:rPr lang="en-US" dirty="0" smtClean="0"/>
              <a:t>Midpoint method.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2. To reduce the error, use high order </a:t>
            </a:r>
            <a:r>
              <a:rPr lang="en-US" dirty="0" err="1" smtClean="0"/>
              <a:t>Runge-Kutta</a:t>
            </a:r>
            <a:r>
              <a:rPr lang="en-US" dirty="0" smtClean="0"/>
              <a:t> method and reduce h value.</a:t>
            </a:r>
          </a:p>
        </p:txBody>
      </p:sp>
    </p:spTree>
    <p:extLst>
      <p:ext uri="{BB962C8B-B14F-4D97-AF65-F5344CB8AC3E}">
        <p14:creationId xmlns:p14="http://schemas.microsoft.com/office/powerpoint/2010/main" val="135381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94" y="1716091"/>
            <a:ext cx="7770813" cy="1072403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4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</a:t>
            </a:r>
            <a:r>
              <a:rPr lang="en-US" sz="3500" dirty="0" smtClean="0"/>
              <a:t>#8</a:t>
            </a:r>
            <a:endParaRPr lang="en-US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42" y="1459799"/>
            <a:ext cx="6868966" cy="1687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9961" y="3349387"/>
            <a:ext cx="608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Runge-Kutta</a:t>
            </a:r>
            <a:r>
              <a:rPr lang="en-US" dirty="0" smtClean="0"/>
              <a:t>, and choose one of other methods.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2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</a:t>
            </a:r>
            <a:r>
              <a:rPr lang="en-US" sz="3500" dirty="0" smtClean="0"/>
              <a:t>#8 </a:t>
            </a:r>
            <a:r>
              <a:rPr lang="en-US" sz="3500" dirty="0" smtClean="0"/>
              <a:t>- Theory</a:t>
            </a:r>
            <a:endParaRPr lang="en-US" sz="3500" dirty="0"/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466725" y="1960562"/>
            <a:ext cx="1646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9pPr>
          </a:lstStyle>
          <a:p>
            <a:r>
              <a:rPr lang="en-US" altLang="ko-KR" sz="1800" b="1" dirty="0">
                <a:latin typeface="Arial"/>
                <a:ea typeface="한컴 윤고딕 230" charset="0"/>
                <a:cs typeface="Arial"/>
              </a:rPr>
              <a:t>Euler Method</a:t>
            </a:r>
            <a:endParaRPr lang="ko-KR" altLang="en-US" sz="1800" b="1" dirty="0">
              <a:latin typeface="Arial"/>
              <a:ea typeface="한컴 윤고딕 230" charset="0"/>
              <a:cs typeface="Arial"/>
            </a:endParaRPr>
          </a:p>
        </p:txBody>
      </p:sp>
      <p:pic>
        <p:nvPicPr>
          <p:cNvPr id="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5" t="32236" r="37549" b="57834"/>
          <a:stretch>
            <a:fillRect/>
          </a:stretch>
        </p:blipFill>
        <p:spPr bwMode="auto">
          <a:xfrm>
            <a:off x="2768600" y="1022350"/>
            <a:ext cx="46466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484188" y="1213849"/>
            <a:ext cx="1617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9pPr>
          </a:lstStyle>
          <a:p>
            <a:r>
              <a:rPr lang="en-US" altLang="ko-KR" sz="1800" b="1" dirty="0">
                <a:latin typeface="Arial"/>
                <a:ea typeface="한컴 윤고딕 230" charset="0"/>
                <a:cs typeface="Arial"/>
              </a:rPr>
              <a:t>Taylor Series</a:t>
            </a:r>
            <a:endParaRPr lang="ko-KR" altLang="en-US" sz="1800" b="1" dirty="0">
              <a:latin typeface="Arial"/>
              <a:ea typeface="한컴 윤고딕 230" charset="0"/>
              <a:cs typeface="Arial"/>
            </a:endParaRPr>
          </a:p>
        </p:txBody>
      </p:sp>
      <p:pic>
        <p:nvPicPr>
          <p:cNvPr id="20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1" t="52954" r="48524" b="39169"/>
          <a:stretch>
            <a:fillRect/>
          </a:stretch>
        </p:blipFill>
        <p:spPr bwMode="auto">
          <a:xfrm>
            <a:off x="2768600" y="1870075"/>
            <a:ext cx="2968625" cy="576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9" t="60658" r="33313" b="29066"/>
          <a:stretch>
            <a:fillRect/>
          </a:stretch>
        </p:blipFill>
        <p:spPr bwMode="auto">
          <a:xfrm>
            <a:off x="2768600" y="2566987"/>
            <a:ext cx="3970338" cy="752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473075" y="2743200"/>
            <a:ext cx="1646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9pPr>
          </a:lstStyle>
          <a:p>
            <a:r>
              <a:rPr lang="en-US" altLang="ko-KR" sz="1800" b="1" dirty="0" err="1">
                <a:latin typeface="Arial"/>
                <a:ea typeface="한컴 윤고딕 230" charset="0"/>
                <a:cs typeface="Arial"/>
              </a:rPr>
              <a:t>Heun</a:t>
            </a:r>
            <a:r>
              <a:rPr lang="en-US" altLang="ko-KR" sz="1800" b="1" dirty="0">
                <a:latin typeface="Arial"/>
                <a:ea typeface="한컴 윤고딕 230" charset="0"/>
                <a:cs typeface="Arial"/>
              </a:rPr>
              <a:t> Method</a:t>
            </a:r>
            <a:endParaRPr lang="ko-KR" altLang="en-US" sz="1800" b="1" dirty="0">
              <a:latin typeface="Arial"/>
              <a:ea typeface="한컴 윤고딕 230" charset="0"/>
              <a:cs typeface="Arial"/>
            </a:endParaRPr>
          </a:p>
        </p:txBody>
      </p:sp>
      <p:pic>
        <p:nvPicPr>
          <p:cNvPr id="23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1" t="59802" r="37164" b="33005"/>
          <a:stretch>
            <a:fillRect/>
          </a:stretch>
        </p:blipFill>
        <p:spPr bwMode="auto">
          <a:xfrm>
            <a:off x="2768600" y="3462337"/>
            <a:ext cx="2905125" cy="5254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457200" y="3524250"/>
            <a:ext cx="2030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9pPr>
          </a:lstStyle>
          <a:p>
            <a:r>
              <a:rPr lang="en-US" altLang="ko-KR" sz="1800" b="1" dirty="0">
                <a:latin typeface="Arial"/>
                <a:ea typeface="한컴 윤고딕 230" charset="0"/>
                <a:cs typeface="Arial"/>
              </a:rPr>
              <a:t>Midpoint Method</a:t>
            </a:r>
            <a:endParaRPr lang="ko-KR" altLang="en-US" sz="1800" b="1" dirty="0">
              <a:latin typeface="Arial"/>
              <a:ea typeface="한컴 윤고딕 230" charset="0"/>
              <a:cs typeface="Arial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5989814" y="1937262"/>
            <a:ext cx="2272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9pPr>
          </a:lstStyle>
          <a:p>
            <a:r>
              <a:rPr lang="en-US" altLang="ko-KR" sz="1800" dirty="0">
                <a:latin typeface="Arial"/>
                <a:ea typeface="한컴 윤고딕 230" charset="0"/>
                <a:cs typeface="Arial"/>
              </a:rPr>
              <a:t>Slope of Initial Value</a:t>
            </a:r>
            <a:endParaRPr lang="ko-KR" altLang="en-US" sz="1800" dirty="0">
              <a:latin typeface="Arial"/>
              <a:ea typeface="한컴 윤고딕 230" charset="0"/>
              <a:cs typeface="Arial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6893436" y="2584074"/>
            <a:ext cx="13260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9pPr>
          </a:lstStyle>
          <a:p>
            <a:r>
              <a:rPr lang="en-US" altLang="ko-KR" sz="1800" dirty="0">
                <a:latin typeface="Arial"/>
                <a:ea typeface="한컴 윤고딕 230" charset="0"/>
                <a:cs typeface="Arial"/>
              </a:rPr>
              <a:t>Average of </a:t>
            </a:r>
            <a:endParaRPr lang="en-US" altLang="ko-KR" sz="1800" dirty="0" smtClean="0">
              <a:latin typeface="Arial"/>
              <a:ea typeface="한컴 윤고딕 230" charset="0"/>
              <a:cs typeface="Arial"/>
            </a:endParaRPr>
          </a:p>
          <a:p>
            <a:r>
              <a:rPr lang="en-US" altLang="ko-KR" sz="1800" dirty="0">
                <a:latin typeface="Arial"/>
                <a:ea typeface="한컴 윤고딕 230" charset="0"/>
                <a:cs typeface="Arial"/>
              </a:rPr>
              <a:t>v</a:t>
            </a:r>
            <a:r>
              <a:rPr lang="en-US" altLang="ko-KR" sz="1800" dirty="0" smtClean="0">
                <a:latin typeface="Arial"/>
                <a:ea typeface="한컴 윤고딕 230" charset="0"/>
                <a:cs typeface="Arial"/>
              </a:rPr>
              <a:t>alues</a:t>
            </a:r>
            <a:endParaRPr lang="ko-KR" altLang="en-US" sz="1800" dirty="0">
              <a:latin typeface="Arial"/>
              <a:ea typeface="한컴 윤고딕 230" charset="0"/>
              <a:cs typeface="Arial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5989814" y="3524250"/>
            <a:ext cx="1968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9pPr>
          </a:lstStyle>
          <a:p>
            <a:r>
              <a:rPr lang="en-US" altLang="ko-KR" sz="1800" dirty="0">
                <a:latin typeface="Arial"/>
                <a:ea typeface="한컴 윤고딕 230" charset="0"/>
                <a:cs typeface="Arial"/>
              </a:rPr>
              <a:t>Slope of Midpoint</a:t>
            </a:r>
            <a:endParaRPr lang="ko-KR" altLang="en-US" sz="1800" dirty="0">
              <a:latin typeface="Arial"/>
              <a:ea typeface="한컴 윤고딕 23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376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</a:t>
            </a:r>
            <a:r>
              <a:rPr lang="en-US" sz="3500" dirty="0" smtClean="0"/>
              <a:t>#8 </a:t>
            </a:r>
            <a:r>
              <a:rPr lang="en-US" sz="3500" dirty="0" smtClean="0"/>
              <a:t>- Theory</a:t>
            </a:r>
            <a:endParaRPr lang="en-US" sz="3500" dirty="0"/>
          </a:p>
        </p:txBody>
      </p:sp>
      <p:pic>
        <p:nvPicPr>
          <p:cNvPr id="3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3" t="35487" r="30617" b="57149"/>
          <a:stretch>
            <a:fillRect/>
          </a:stretch>
        </p:blipFill>
        <p:spPr bwMode="auto">
          <a:xfrm>
            <a:off x="2676525" y="1039812"/>
            <a:ext cx="3595687" cy="539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5" t="60658" r="26863" b="4922"/>
          <a:stretch>
            <a:fillRect/>
          </a:stretch>
        </p:blipFill>
        <p:spPr bwMode="auto">
          <a:xfrm>
            <a:off x="580968" y="1741487"/>
            <a:ext cx="57372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109662"/>
            <a:ext cx="2070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9pPr>
          </a:lstStyle>
          <a:p>
            <a:r>
              <a:rPr lang="en-US" altLang="ko-KR" sz="1800" b="1" dirty="0" smtClean="0">
                <a:latin typeface="Arial"/>
                <a:ea typeface="한컴 윤고딕 230" charset="0"/>
                <a:cs typeface="Arial"/>
              </a:rPr>
              <a:t>General equation</a:t>
            </a:r>
            <a:endParaRPr lang="ko-KR" altLang="en-US" sz="1800" b="1" dirty="0">
              <a:latin typeface="Arial"/>
              <a:ea typeface="한컴 윤고딕 230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0573" y="2247909"/>
            <a:ext cx="155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5524" y="2617241"/>
            <a:ext cx="257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Heun</a:t>
            </a:r>
            <a:r>
              <a:rPr lang="en-US" dirty="0" smtClean="0"/>
              <a:t>, midpoint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6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</a:t>
            </a:r>
            <a:r>
              <a:rPr lang="en-US" sz="3500" dirty="0" smtClean="0"/>
              <a:t>#8 </a:t>
            </a:r>
            <a:r>
              <a:rPr lang="en-US" sz="3500" dirty="0" smtClean="0"/>
              <a:t>- Theory</a:t>
            </a:r>
            <a:endParaRPr lang="en-US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493" y="1142999"/>
            <a:ext cx="4154929" cy="3680547"/>
          </a:xfrm>
          <a:prstGeom prst="rect">
            <a:avLst/>
          </a:prstGeom>
        </p:spPr>
      </p:pic>
      <p:pic>
        <p:nvPicPr>
          <p:cNvPr id="4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5" t="34290" r="37549" b="54408"/>
          <a:stretch>
            <a:fillRect/>
          </a:stretch>
        </p:blipFill>
        <p:spPr bwMode="auto">
          <a:xfrm>
            <a:off x="316312" y="1600921"/>
            <a:ext cx="4108450" cy="827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7" t="46960" r="15503" b="23245"/>
          <a:stretch>
            <a:fillRect/>
          </a:stretch>
        </p:blipFill>
        <p:spPr bwMode="auto">
          <a:xfrm>
            <a:off x="943375" y="2643909"/>
            <a:ext cx="2855912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98555" y="984971"/>
            <a:ext cx="3484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9pPr>
          </a:lstStyle>
          <a:p>
            <a:r>
              <a:rPr lang="en-US" altLang="ko-KR" sz="1800" b="1" dirty="0">
                <a:latin typeface="Arial"/>
                <a:ea typeface="한컴 윤고딕 230" charset="0"/>
                <a:cs typeface="Arial"/>
              </a:rPr>
              <a:t>4</a:t>
            </a:r>
            <a:r>
              <a:rPr lang="en-US" altLang="ko-KR" sz="1800" b="1" baseline="30000" dirty="0">
                <a:latin typeface="Arial"/>
                <a:ea typeface="한컴 윤고딕 230" charset="0"/>
                <a:cs typeface="Arial"/>
              </a:rPr>
              <a:t>th</a:t>
            </a:r>
            <a:r>
              <a:rPr lang="en-US" altLang="ko-KR" sz="1800" b="1" dirty="0">
                <a:latin typeface="Arial"/>
                <a:ea typeface="한컴 윤고딕 230" charset="0"/>
                <a:cs typeface="Arial"/>
              </a:rPr>
              <a:t> Order </a:t>
            </a:r>
            <a:r>
              <a:rPr lang="en-US" altLang="ko-KR" sz="1800" b="1" dirty="0" err="1" smtClean="0">
                <a:latin typeface="Arial"/>
                <a:ea typeface="한컴 윤고딕 230" charset="0"/>
                <a:cs typeface="Arial"/>
              </a:rPr>
              <a:t>Runge-Kutta</a:t>
            </a:r>
            <a:r>
              <a:rPr lang="en-US" altLang="ko-KR" sz="1800" b="1" dirty="0" smtClean="0">
                <a:latin typeface="Arial"/>
                <a:ea typeface="한컴 윤고딕 230" charset="0"/>
                <a:cs typeface="Arial"/>
              </a:rPr>
              <a:t> </a:t>
            </a:r>
            <a:r>
              <a:rPr lang="en-US" altLang="ko-KR" sz="1800" b="1" dirty="0">
                <a:latin typeface="Arial"/>
                <a:ea typeface="한컴 윤고딕 230" charset="0"/>
                <a:cs typeface="Arial"/>
              </a:rPr>
              <a:t>Method</a:t>
            </a:r>
            <a:endParaRPr lang="ko-KR" altLang="en-US" sz="1800" b="1" dirty="0">
              <a:latin typeface="Arial"/>
              <a:ea typeface="한컴 윤고딕 23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366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</a:t>
            </a:r>
            <a:r>
              <a:rPr lang="en-US" sz="3500" dirty="0" smtClean="0"/>
              <a:t>#8 </a:t>
            </a:r>
            <a:r>
              <a:rPr lang="en-US" sz="3500" dirty="0" smtClean="0"/>
              <a:t>- code</a:t>
            </a:r>
            <a:endParaRPr lang="en-US" sz="3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89080"/>
            <a:ext cx="4065492" cy="3895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2385"/>
          <a:stretch/>
        </p:blipFill>
        <p:spPr>
          <a:xfrm>
            <a:off x="4719779" y="1528578"/>
            <a:ext cx="3057242" cy="276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2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</a:t>
            </a:r>
            <a:r>
              <a:rPr lang="en-US" sz="3500" dirty="0" smtClean="0"/>
              <a:t>#8 </a:t>
            </a:r>
            <a:r>
              <a:rPr lang="en-US" sz="3500" dirty="0" smtClean="0"/>
              <a:t>- code</a:t>
            </a:r>
            <a:endParaRPr lang="en-US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73537"/>
            <a:ext cx="3364177" cy="2406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812" y="831392"/>
            <a:ext cx="3461130" cy="395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9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</a:t>
            </a:r>
            <a:r>
              <a:rPr lang="en-US" sz="3500" dirty="0" smtClean="0"/>
              <a:t>#8 </a:t>
            </a:r>
            <a:r>
              <a:rPr lang="en-US" sz="3500" dirty="0" smtClean="0"/>
              <a:t>- code</a:t>
            </a:r>
            <a:endParaRPr lang="en-US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11560"/>
            <a:ext cx="4046181" cy="3592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3431"/>
          <a:stretch/>
        </p:blipFill>
        <p:spPr>
          <a:xfrm>
            <a:off x="4752069" y="674372"/>
            <a:ext cx="2790367" cy="1395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068" y="2259149"/>
            <a:ext cx="4177571" cy="249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9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</a:t>
            </a:r>
            <a:r>
              <a:rPr lang="en-US" sz="3500" dirty="0" smtClean="0"/>
              <a:t>#8 </a:t>
            </a:r>
            <a:r>
              <a:rPr lang="en-US" sz="3500" dirty="0" smtClean="0"/>
              <a:t>- code</a:t>
            </a:r>
            <a:endParaRPr lang="en-US" sz="3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59" y="1409358"/>
            <a:ext cx="4093508" cy="2524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219" y="1690346"/>
            <a:ext cx="3909781" cy="19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1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2498</TotalTime>
  <Words>151</Words>
  <Application>Microsoft Macintosh PowerPoint</Application>
  <PresentationFormat>On-screen Show (16:9)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Essential</vt:lpstr>
      <vt:lpstr>Numerical Method - HW#8</vt:lpstr>
      <vt:lpstr>HW#8</vt:lpstr>
      <vt:lpstr>HW#8 - Theory</vt:lpstr>
      <vt:lpstr>HW#8 - Theory</vt:lpstr>
      <vt:lpstr>HW#8 - Theory</vt:lpstr>
      <vt:lpstr>HW#8 - code</vt:lpstr>
      <vt:lpstr>HW#8 - code</vt:lpstr>
      <vt:lpstr>HW#8 - code</vt:lpstr>
      <vt:lpstr>HW#8 - code</vt:lpstr>
      <vt:lpstr>HW#8 - result</vt:lpstr>
      <vt:lpstr>HW#8 - result</vt:lpstr>
      <vt:lpstr>HW#8 - result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Method - HW # 1&amp;2</dc:title>
  <dc:creator>DONGHOON KIM</dc:creator>
  <cp:lastModifiedBy>DONGHOON KIM</cp:lastModifiedBy>
  <cp:revision>63</cp:revision>
  <dcterms:created xsi:type="dcterms:W3CDTF">2015-03-12T07:22:19Z</dcterms:created>
  <dcterms:modified xsi:type="dcterms:W3CDTF">2015-05-18T12:09:47Z</dcterms:modified>
</cp:coreProperties>
</file>