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137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989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413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764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715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05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356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22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921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785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4D43-7AFF-4DC3-BD8A-32752D4C5498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212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B4D43-7AFF-4DC3-BD8A-32752D4C5498}" type="datetimeFigureOut">
              <a:rPr lang="ko-KR" altLang="en-US" smtClean="0"/>
              <a:t>2016-10-10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438BB-B713-44D6-B5DA-66078115D9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995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15637" y="411891"/>
            <a:ext cx="8312728" cy="438341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Problem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1. </a:t>
            </a:r>
            <a:r>
              <a:rPr lang="en-US" altLang="ko-KR" sz="2000" dirty="0" smtClean="0"/>
              <a:t>CSL boundary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5637" y="3805881"/>
            <a:ext cx="8312727" cy="2713452"/>
          </a:xfrm>
        </p:spPr>
        <p:txBody>
          <a:bodyPr>
            <a:noAutofit/>
          </a:bodyPr>
          <a:lstStyle/>
          <a:p>
            <a:r>
              <a:rPr lang="en-US" altLang="ko-KR" sz="2000" dirty="0" smtClean="0"/>
              <a:t>Coincidence Site Lattice boundary</a:t>
            </a:r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Special high-angle boundary</a:t>
            </a:r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Partially coinciding points set</a:t>
            </a:r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Low misfit strain energy because of</a:t>
            </a:r>
            <a:r>
              <a:rPr lang="en-US" altLang="ko-KR" sz="1600" dirty="0" smtClean="0"/>
              <a:t> good </a:t>
            </a:r>
            <a:r>
              <a:rPr lang="en-US" altLang="ko-KR" sz="1600" dirty="0" smtClean="0"/>
              <a:t>atomic fitting</a:t>
            </a:r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Low grain boundary energy albeit high-angle boundary</a:t>
            </a: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15637" y="850233"/>
            <a:ext cx="8312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35447" y="542455"/>
            <a:ext cx="1494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20152027 </a:t>
            </a:r>
            <a:r>
              <a:rPr lang="ko-KR" altLang="en-US" sz="1400" dirty="0" smtClean="0"/>
              <a:t>조민국</a:t>
            </a:r>
            <a:endParaRPr lang="ko-KR" altLang="en-US" sz="1400" dirty="0"/>
          </a:p>
        </p:txBody>
      </p:sp>
      <p:pic>
        <p:nvPicPr>
          <p:cNvPr id="1026" name="Picture 2" descr="Sigma 5 geomet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7" y="1525762"/>
            <a:ext cx="375285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rain boundary energ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626" y="1428386"/>
            <a:ext cx="4723141" cy="215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33725" y="3823565"/>
            <a:ext cx="29328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Σ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# : The reciprocal density </a:t>
            </a:r>
            <a:b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 of coincident lattice site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30375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15637" y="411891"/>
            <a:ext cx="8312728" cy="438341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Problem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2</a:t>
            </a:r>
            <a:r>
              <a:rPr lang="en-US" altLang="ko-KR" sz="2400" dirty="0" smtClean="0"/>
              <a:t>. </a:t>
            </a:r>
            <a:r>
              <a:rPr lang="en-US" altLang="ko-KR" sz="2000" dirty="0" smtClean="0"/>
              <a:t>General multicomponent form of solute composition in surface</a:t>
            </a:r>
            <a:endParaRPr lang="ko-KR" alt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815547" y="1123313"/>
                <a:ext cx="7912818" cy="5461606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ko-K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bSup>
                        </m:e>
                      </m:nary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bSup>
                        </m:e>
                      </m:nary>
                      <m:sSup>
                        <m:sSupPr>
                          <m:ctrlP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l-GR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sSubSup>
                            <m:sSubSupPr>
                              <m:ctrlPr>
                                <a:rPr lang="el-GR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𝑠𝑒𝑔</m:t>
                              </m:r>
                            </m:sup>
                          </m:sSubSup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𝑅𝑇</m:t>
                          </m:r>
                        </m:sup>
                      </m:sSup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(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𝑓𝑟𝑜𝑚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𝐻𝑖𝑛𝑡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ko-KR" sz="14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altLang="ko-KR" sz="5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d>
                        <m:dPr>
                          <m:ctrlP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bSup>
                            <m:sSub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sup>
                          </m:sSubSup>
                        </m:e>
                      </m:d>
                      <m:r>
                        <a:rPr lang="en-US" altLang="ko-K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bSup>
                        </m:e>
                      </m:nary>
                      <m:sSup>
                        <m:sSupPr>
                          <m:ctrlP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l-GR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sSubSup>
                            <m:sSubSupPr>
                              <m:ctrlPr>
                                <a:rPr lang="el-GR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𝑠𝑒𝑔</m:t>
                              </m:r>
                            </m:sup>
                          </m:sSubSup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𝑅𝑇</m:t>
                          </m:r>
                        </m:sup>
                      </m:sSup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</m:t>
                      </m:r>
                      <m:r>
                        <a:rPr lang="en-US" altLang="ko-K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∵</m:t>
                      </m:r>
                      <m:nary>
                        <m:naryPr>
                          <m:chr m:val="∑"/>
                          <m:ctrlP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sup>
                          </m:sSubSup>
                        </m:e>
                      </m:nary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altLang="ko-KR" sz="14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altLang="ko-KR" sz="5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sup>
                          </m:sSubSup>
                        </m:den>
                      </m:f>
                      <m:r>
                        <a:rPr lang="en-US" altLang="ko-K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l-GR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bSup>
                                <m:sSubSupPr>
                                  <m:ctrlPr>
                                    <a:rPr lang="el-GR" altLang="ko-K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𝑠𝑒𝑔</m:t>
                                  </m:r>
                                </m:sup>
                              </m:sSub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𝑅𝑇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altLang="ko-KR" sz="14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altLang="ko-KR" sz="5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sup>
                          </m:sSubSup>
                        </m:den>
                      </m:f>
                      <m:r>
                        <a:rPr lang="en-US" altLang="ko-K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=1+</m:t>
                      </m:r>
                      <m:nary>
                        <m:naryPr>
                          <m:chr m:val="∑"/>
                          <m:ctrlP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bSup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l-GR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bSup>
                                <m:sSubSupPr>
                                  <m:ctrlPr>
                                    <a:rPr lang="el-GR" altLang="ko-K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𝑠𝑒𝑔</m:t>
                                  </m:r>
                                </m:sup>
                              </m:sSub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𝑅𝑇</m:t>
                              </m:r>
                            </m:sup>
                          </m:sSup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−1)</m:t>
                          </m:r>
                        </m:e>
                      </m:nary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</m:t>
                      </m:r>
                      <m:r>
                        <a:rPr lang="en-US" altLang="ko-K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∵</m:t>
                      </m:r>
                      <m:nary>
                        <m:naryPr>
                          <m:chr m:val="∑"/>
                          <m:ctrlPr>
                            <a:rPr lang="en-US" altLang="ko-K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bSup>
                        </m:e>
                      </m:nary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altLang="ko-KR" sz="14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altLang="ko-KR" sz="5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ko-KR" altLang="en-US" sz="1400" i="1">
                              <a:latin typeface="Cambria Math" panose="02040503050406030204" pitchFamily="18" charset="0"/>
                            </a:rPr>
                            <m:t>𝜙</m:t>
                          </m:r>
                        </m:sup>
                      </m:sSubSup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l-GR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bSup>
                                <m:sSubSupPr>
                                  <m:ctrlPr>
                                    <a:rPr lang="el-GR" altLang="ko-K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𝑠𝑒𝑔</m:t>
                                  </m:r>
                                </m:sup>
                              </m:sSub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𝑅𝑇</m:t>
                              </m:r>
                            </m:sup>
                          </m:sSup>
                        </m:num>
                        <m:den>
                          <m:f>
                            <m:f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sup>
                              </m:sSubSup>
                            </m:den>
                          </m:f>
                        </m:den>
                      </m:f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             </m:t>
                      </m:r>
                      <m:r>
                        <a:rPr lang="en-US" altLang="ko-K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∵</m:t>
                      </m:r>
                      <m:f>
                        <m:fPr>
                          <m:ctrlP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sup>
                          </m:sSubSup>
                        </m:den>
                      </m:f>
                      <m:r>
                        <a:rPr lang="en-US" altLang="ko-K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bSup>
                        </m:den>
                      </m:f>
                      <m:sSup>
                        <m:sSupPr>
                          <m:ctrlP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l-GR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sSubSup>
                            <m:sSubSupPr>
                              <m:ctrlPr>
                                <a:rPr lang="el-GR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𝑠𝑒𝑔</m:t>
                              </m:r>
                            </m:sup>
                          </m:sSubSup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altLang="ko-K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𝑅𝑇</m:t>
                          </m:r>
                        </m:sup>
                      </m:sSup>
                    </m:oMath>
                  </m:oMathPara>
                </a14:m>
                <a:endParaRPr lang="en-US" altLang="ko-KR" sz="14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altLang="ko-KR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ko-KR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sSubSup>
                        <m:sSubSup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ko-KR" altLang="en-US" sz="1600" i="1">
                              <a:latin typeface="Cambria Math" panose="02040503050406030204" pitchFamily="18" charset="0"/>
                            </a:rPr>
                            <m:t>𝜙</m:t>
                          </m:r>
                        </m:sup>
                      </m:sSubSup>
                      <m:r>
                        <a:rPr lang="en-US" altLang="ko-K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l-GR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bSup>
                                <m:sSubSup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𝑠𝑒𝑔</m:t>
                                  </m:r>
                                </m:sup>
                              </m:sSubSup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𝑅𝑇</m:t>
                              </m:r>
                            </m:sup>
                          </m:sSup>
                        </m:num>
                        <m:den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nary>
                            <m:naryPr>
                              <m:chr m:val="∑"/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sup>
                              </m:sSubSup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altLang="ko-KR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altLang="ko-KR" sz="16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Δ</m:t>
                                      </m:r>
                                      <m:sSubSup>
                                        <m:sSubSupPr>
                                          <m:ctrlPr>
                                            <a:rPr lang="el-GR" altLang="ko-KR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ko-KR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𝐺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  <m:sup>
                                          <m:r>
                                            <a:rPr lang="en-US" altLang="ko-KR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𝑠𝑒𝑔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r>
                                        <a:rPr lang="en-US" altLang="ko-KR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𝑅𝑇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altLang="ko-KR" sz="14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5547" y="1123313"/>
                <a:ext cx="7912818" cy="5461606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직선 연결선 4"/>
          <p:cNvCxnSpPr/>
          <p:nvPr/>
        </p:nvCxnSpPr>
        <p:spPr>
          <a:xfrm>
            <a:off x="415637" y="850233"/>
            <a:ext cx="8312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455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15637" y="411891"/>
            <a:ext cx="8312728" cy="438341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Problem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3</a:t>
            </a:r>
            <a:r>
              <a:rPr lang="en-US" altLang="ko-KR" sz="2400" dirty="0" smtClean="0"/>
              <a:t>. </a:t>
            </a:r>
            <a:r>
              <a:rPr lang="en-US" altLang="ko-KR" sz="2000" dirty="0" smtClean="0"/>
              <a:t>Abnormal grain growth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5637" y="1123313"/>
            <a:ext cx="8312727" cy="5461606"/>
          </a:xfrm>
        </p:spPr>
        <p:txBody>
          <a:bodyPr>
            <a:noAutofit/>
          </a:bodyPr>
          <a:lstStyle/>
          <a:p>
            <a:r>
              <a:rPr lang="en-US" altLang="ko-KR" sz="2000" dirty="0" smtClean="0"/>
              <a:t>Grain growths affect by GB energy and GB mobility</a:t>
            </a:r>
          </a:p>
          <a:p>
            <a:r>
              <a:rPr lang="en-US" altLang="ko-KR" sz="2000" dirty="0" smtClean="0"/>
              <a:t>AGG occurs at low grain boundary energy and high </a:t>
            </a:r>
            <a:r>
              <a:rPr lang="en-US" altLang="ko-KR" sz="2000" dirty="0"/>
              <a:t>grain boundary </a:t>
            </a:r>
            <a:r>
              <a:rPr lang="en-US" altLang="ko-KR" sz="2000" dirty="0" smtClean="0"/>
              <a:t>mobility</a:t>
            </a:r>
          </a:p>
          <a:p>
            <a:r>
              <a:rPr lang="en-US" altLang="ko-KR" sz="2000" dirty="0" smtClean="0"/>
              <a:t>Anisotropic grain boundary energy causes solid state wetting</a:t>
            </a:r>
          </a:p>
          <a:p>
            <a:pPr lvl="1"/>
            <a:r>
              <a:rPr lang="en-US" altLang="ko-KR" sz="1600" dirty="0" smtClean="0"/>
              <a:t>Ex) for grain A  :</a:t>
            </a:r>
          </a:p>
          <a:p>
            <a:r>
              <a:rPr lang="en-US" altLang="ko-KR" sz="2000" dirty="0" smtClean="0"/>
              <a:t>Triple junction wetting is a mechanism of AGG</a:t>
            </a:r>
          </a:p>
          <a:p>
            <a:r>
              <a:rPr lang="en-US" altLang="ko-KR" sz="2000" dirty="0" smtClean="0"/>
              <a:t>Precipitates inhibits NGG by pinning effect at grain boundary</a:t>
            </a:r>
            <a:br>
              <a:rPr lang="en-US" altLang="ko-KR" sz="2000" dirty="0" smtClean="0"/>
            </a:br>
            <a:r>
              <a:rPr lang="en-US" altLang="ko-KR" sz="2000" dirty="0" smtClean="0"/>
              <a:t>	-&gt; Increasing high energy grain boundaries promote AGG possibility</a:t>
            </a:r>
          </a:p>
          <a:p>
            <a:r>
              <a:rPr lang="en-US" altLang="ko-KR" sz="2000" dirty="0" smtClean="0"/>
              <a:t>Sub-boundaries increase triple junction wetting possibility by containing low energy grain boundaries -&gt; Increasing AGG possibility</a:t>
            </a:r>
            <a:endParaRPr lang="en-US" altLang="ko-KR" sz="20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415637" y="850233"/>
            <a:ext cx="8312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35447" y="542455"/>
            <a:ext cx="1494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20152027 </a:t>
            </a:r>
            <a:r>
              <a:rPr lang="ko-KR" altLang="en-US" sz="1400" dirty="0" smtClean="0"/>
              <a:t>조민국</a:t>
            </a:r>
            <a:endParaRPr lang="ko-KR" altLang="en-US" sz="140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37" y="4408459"/>
            <a:ext cx="2780891" cy="214872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4783" y="4408459"/>
            <a:ext cx="2783576" cy="214872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5644" y="4408459"/>
            <a:ext cx="2534950" cy="217281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1911" y="2243794"/>
            <a:ext cx="1631631" cy="30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49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111</Words>
  <Application>Microsoft Office PowerPoint</Application>
  <PresentationFormat>화면 슬라이드 쇼(4:3)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Cambria Math</vt:lpstr>
      <vt:lpstr>Office 테마</vt:lpstr>
      <vt:lpstr>Problem 1. CSL boundary</vt:lpstr>
      <vt:lpstr>Problem 2. General multicomponent form of solute composition in surface</vt:lpstr>
      <vt:lpstr>Problem 3. Abnormal grain growth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25</cp:revision>
  <dcterms:created xsi:type="dcterms:W3CDTF">2016-09-19T23:36:21Z</dcterms:created>
  <dcterms:modified xsi:type="dcterms:W3CDTF">2016-10-10T15:25:47Z</dcterms:modified>
</cp:coreProperties>
</file>