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9" r:id="rId3"/>
    <p:sldId id="283" r:id="rId4"/>
    <p:sldId id="300" r:id="rId5"/>
    <p:sldId id="301" r:id="rId6"/>
    <p:sldId id="282" r:id="rId7"/>
    <p:sldId id="302" r:id="rId8"/>
    <p:sldId id="303" r:id="rId9"/>
    <p:sldId id="281" r:id="rId10"/>
    <p:sldId id="304" r:id="rId11"/>
    <p:sldId id="305" r:id="rId12"/>
    <p:sldId id="306" r:id="rId13"/>
    <p:sldId id="299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9877" autoAdjust="0"/>
  </p:normalViewPr>
  <p:slideViewPr>
    <p:cSldViewPr snapToGrid="0">
      <p:cViewPr varScale="1">
        <p:scale>
          <a:sx n="86" d="100"/>
          <a:sy n="86" d="100"/>
        </p:scale>
        <p:origin x="102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98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4335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495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02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12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88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3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20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61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07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04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1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062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6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00C7-5FC3-49A3-8A9D-A0121A83D2E4}" type="datetimeFigureOut">
              <a:rPr lang="ko-KR" altLang="en-US" smtClean="0"/>
              <a:t>2013-11-12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215071-FD82-4B9F-9B82-F74433E8B1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6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재료수치해석 </a:t>
            </a:r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HW.7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20100114 </a:t>
            </a:r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박재혁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0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116205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&lt;Enthalpy of mixing&gt;</a:t>
            </a:r>
            <a:endParaRPr lang="ko-KR" altLang="en-US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846" y="2017027"/>
            <a:ext cx="11467367" cy="33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1162050"/>
            <a:ext cx="129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&lt;Activity&gt;</a:t>
            </a:r>
            <a:endParaRPr lang="ko-KR" altLang="en-US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83" y="1902402"/>
            <a:ext cx="11408353" cy="335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914" y="1591604"/>
            <a:ext cx="6448425" cy="42100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0"/>
            <a:ext cx="8525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 err="1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Peritectic</a:t>
            </a:r>
            <a:r>
              <a:rPr lang="en-US" altLang="ko-KR" sz="2800" b="1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 </a:t>
            </a:r>
            <a:r>
              <a:rPr lang="en-US" altLang="ko-KR" sz="2800" b="1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point</a:t>
            </a:r>
            <a:endParaRPr lang="ko-KR" altLang="en-US" sz="28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415830" y="832408"/>
                <a:ext cx="2707689" cy="8876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US" altLang="ko-KR" sz="2800" dirty="0" smtClean="0"/>
                  <a:t> =</a:t>
                </a:r>
                <a14:m>
                  <m:oMath xmlns:m="http://schemas.openxmlformats.org/officeDocument/2006/math">
                    <m:r>
                      <a:rPr lang="en-US" altLang="ko-KR" sz="28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en-US" altLang="ko-KR" sz="2800" dirty="0" smtClean="0"/>
                  <a:t/>
                </a:r>
                <a:br>
                  <a:rPr lang="en-US" altLang="ko-KR" sz="2800" dirty="0" smtClean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sz="2800" i="1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ko-KR" altLang="en-US" sz="2800" dirty="0" smtClean="0"/>
                  <a:t> </a:t>
                </a:r>
                <a:r>
                  <a:rPr lang="en-US" altLang="ko-KR" sz="2800" dirty="0" smtClean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ko-KR" altLang="en-US" sz="2800" dirty="0" smtClean="0"/>
                  <a:t> </a:t>
                </a:r>
                <a:r>
                  <a:rPr lang="en-US" altLang="ko-KR" sz="2800" dirty="0" smtClean="0"/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sz="2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endParaRPr lang="ko-KR" alt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830" y="832408"/>
                <a:ext cx="2707689" cy="887679"/>
              </a:xfrm>
              <a:prstGeom prst="rect">
                <a:avLst/>
              </a:prstGeom>
              <a:blipFill rotWithShape="0">
                <a:blip r:embed="rId3"/>
                <a:stretch>
                  <a:fillRect l="-225" t="-11034" b="-2344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675" y="3793027"/>
            <a:ext cx="3096344" cy="253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143" y="2047361"/>
            <a:ext cx="84771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907" y="1535441"/>
            <a:ext cx="230203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907" y="4398714"/>
            <a:ext cx="12573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97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" y="104775"/>
            <a:ext cx="11839575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7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en-US" altLang="ko-KR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Mid-Term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042987"/>
            <a:ext cx="9095148" cy="278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-21077" y="-19078"/>
            <a:ext cx="857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Liquid</a:t>
            </a:r>
            <a:endParaRPr lang="ko-KR" altLang="en-US" sz="28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76" y="1277382"/>
            <a:ext cx="5995204" cy="39141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직사각형 9"/>
              <p:cNvSpPr/>
              <p:nvPr/>
            </p:nvSpPr>
            <p:spPr>
              <a:xfrm>
                <a:off x="6443492" y="2020002"/>
                <a:ext cx="4297074" cy="14117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ko-KR" sz="2000" b="1" i="1" smtClean="0">
                              <a:latin typeface="Cambria Math"/>
                            </a:rPr>
                            <m:t>𝟎</m:t>
                          </m:r>
                        </m:sup>
                      </m:sSubSup>
                      <m:r>
                        <a:rPr lang="en-US" altLang="ko-KR" sz="2000" b="1" i="1" smtClean="0">
                          <a:latin typeface="Cambria Math"/>
                        </a:rPr>
                        <m:t>=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𝟏𝟒𝟖𝟗𝟒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.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𝟐𝟑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altLang="ko-KR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ko-KR" sz="2000" b="1" i="1" smtClean="0">
                              <a:latin typeface="Cambria Math"/>
                            </a:rPr>
                            <m:t>𝟎</m:t>
                          </m:r>
                        </m:sup>
                      </m:sSubSup>
                      <m:r>
                        <a:rPr lang="en-US" altLang="ko-KR" sz="2000" b="1" i="1" smtClean="0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n-US" altLang="ko-KR" sz="2000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  <m:r>
                        <a:rPr lang="en-US" altLang="ko-KR" sz="2000" b="1" i="1" smtClean="0">
                          <a:latin typeface="Cambria Math"/>
                        </a:rPr>
                        <m:t>∗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𝟏𝟓𝟎𝟎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=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𝟐𝟗𝟎𝟖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.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𝟏𝟖𝟑𝟔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….</m:t>
                      </m:r>
                    </m:oMath>
                  </m:oMathPara>
                </a14:m>
                <a:endParaRPr lang="en-US" altLang="ko-KR" sz="20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sz="2000" b="1" i="1">
                              <a:latin typeface="Cambria Math"/>
                            </a:rPr>
                            <m:t>𝟎</m:t>
                          </m:r>
                        </m:sup>
                      </m:sSubSup>
                      <m:r>
                        <a:rPr lang="en-US" altLang="ko-KR" sz="2000" b="1" i="1">
                          <a:latin typeface="Cambria Math"/>
                        </a:rPr>
                        <m:t>=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−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𝟒𝟕𝟗𝟒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.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𝟗𝟐𝟒𝟏</m:t>
                      </m:r>
                      <m:r>
                        <a:rPr lang="en-US" altLang="ko-KR" sz="20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altLang="ko-KR" sz="20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sz="2000" b="1" i="1">
                              <a:latin typeface="Cambria Math"/>
                            </a:rPr>
                            <m:t>𝟎</m:t>
                          </m:r>
                        </m:sup>
                      </m:sSubSup>
                      <m:r>
                        <a:rPr lang="en-US" altLang="ko-KR" sz="2000" b="1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en-US" altLang="ko-KR" sz="20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1" i="1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sz="2000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  <m:r>
                        <a:rPr lang="en-US" altLang="ko-KR" sz="2000" b="1" i="1">
                          <a:latin typeface="Cambria Math"/>
                        </a:rPr>
                        <m:t>∗</m:t>
                      </m:r>
                      <m:r>
                        <a:rPr lang="en-US" altLang="ko-KR" sz="2000" b="1" i="1">
                          <a:latin typeface="Cambria Math"/>
                        </a:rPr>
                        <m:t>𝟏𝟓𝟎𝟎</m:t>
                      </m:r>
                      <m:r>
                        <a:rPr lang="en-US" altLang="ko-KR" sz="2000" b="1" i="1">
                          <a:latin typeface="Cambria Math"/>
                        </a:rPr>
                        <m:t>=−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𝟒𝟖𝟏𝟏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.</m:t>
                      </m:r>
                      <m:r>
                        <a:rPr lang="en-US" altLang="ko-KR" sz="2000" b="1" i="1" smtClean="0">
                          <a:latin typeface="Cambria Math"/>
                        </a:rPr>
                        <m:t>𝟖𝟎𝟐𝟔𝟕</m:t>
                      </m:r>
                      <m:r>
                        <a:rPr lang="en-US" altLang="ko-KR" sz="2000" b="1" i="1">
                          <a:latin typeface="Cambria Math"/>
                        </a:rPr>
                        <m:t>….</m:t>
                      </m:r>
                    </m:oMath>
                  </m:oMathPara>
                </a14:m>
                <a:endParaRPr lang="ko-KR" altLang="en-US" sz="2000" b="1" dirty="0"/>
              </a:p>
            </p:txBody>
          </p:sp>
        </mc:Choice>
        <mc:Fallback xmlns="">
          <p:sp>
            <p:nvSpPr>
              <p:cNvPr id="6" name="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492" y="2020002"/>
                <a:ext cx="4297074" cy="1411797"/>
              </a:xfrm>
              <a:prstGeom prst="rect">
                <a:avLst/>
              </a:prstGeom>
              <a:blipFill rotWithShape="1">
                <a:blip r:embed="rId7"/>
                <a:stretch>
                  <a:fillRect b="-43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3"/>
              <p:cNvSpPr txBox="1"/>
              <p:nvPr/>
            </p:nvSpPr>
            <p:spPr>
              <a:xfrm>
                <a:off x="745724" y="5780107"/>
                <a:ext cx="8853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altLang="ko-KR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𝜴</m:t>
                          </m:r>
                        </m:e>
                        <m:sub>
                          <m:r>
                            <a:rPr lang="en-US" altLang="ko-KR" sz="24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sub>
                      </m:sSub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𝟏𝟒𝟖𝟗𝟒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𝟐𝟑𝟎𝟔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𝟗𝟗𝟏𝟒</m:t>
                          </m:r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</m:d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−(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𝟒𝟕𝟗𝟒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𝟗𝟐𝟓𝟓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𝟎𝟏𝟏𝟐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  <m:r>
                        <a:rPr lang="en-US" altLang="ko-KR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sSub>
                        <m:sSubPr>
                          <m:ctrlP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𝑻𝒌</m:t>
                          </m:r>
                        </m:sub>
                      </m:sSub>
                    </m:oMath>
                  </m:oMathPara>
                </a14:m>
                <a:endParaRPr lang="ko-KR" alt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24" y="5780107"/>
                <a:ext cx="8853766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051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887300"/>
            <a:ext cx="5800725" cy="38957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" y="116205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&lt;Enthalpy of mixing&gt;</a:t>
            </a:r>
            <a:endParaRPr lang="ko-KR" altLang="en-US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350" y="1887300"/>
            <a:ext cx="5657850" cy="389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1162050"/>
            <a:ext cx="129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&lt;Activity&gt;</a:t>
            </a:r>
            <a:endParaRPr lang="ko-KR" altLang="en-US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887300"/>
            <a:ext cx="5543694" cy="389572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7925" y="1887300"/>
            <a:ext cx="5543694" cy="38957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91275" y="5938837"/>
                <a:ext cx="1633652" cy="798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𝑅𝑇𝑙𝑛</m:t>
                          </m:r>
                          <m:d>
                            <m:d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𝑇𝑘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275" y="5938837"/>
                <a:ext cx="1633652" cy="79816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7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94260" y="5747836"/>
                <a:ext cx="80788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𝜴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𝑭𝑪𝑪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𝟏𝟐𝟓𝟗𝟕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𝟔𝟎𝟗𝟑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𝟎𝟎𝟎𝟖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ko-K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𝟕𝟏𝟗𝟗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𝟗𝟕𝟕𝟓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𝟎𝟎𝟒𝟑𝟔𝟗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60" y="5747836"/>
                <a:ext cx="8078878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151" b="-20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직사각형 6"/>
          <p:cNvSpPr/>
          <p:nvPr/>
        </p:nvSpPr>
        <p:spPr>
          <a:xfrm>
            <a:off x="-21077" y="-19078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FCC</a:t>
            </a:r>
            <a:endParaRPr lang="ko-KR" altLang="en-US" sz="28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7051" y="3360809"/>
                <a:ext cx="4863063" cy="7966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400" b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ko-KR" sz="2400">
                            <a:latin typeface="Cambria Math" panose="02040503050406030204" pitchFamily="18" charset="0"/>
                          </a:rPr>
                          <m:t>RTln</m:t>
                        </m:r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2400" b="0" i="0" smtClean="0">
                                    <a:latin typeface="Cambria Math" panose="02040503050406030204" pitchFamily="18" charset="0"/>
                                  </a:rPr>
                                  <m:t>Tk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ko-K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altLang="ko-KR" sz="2400" b="0" i="1" smtClean="0">
                                    <a:latin typeface="Cambria Math" panose="02040503050406030204" pitchFamily="18" charset="0"/>
                                  </a:rPr>
                                  <m:t>𝑇𝑘</m:t>
                                </m:r>
                              </m:sub>
                            </m:sSub>
                          </m:den>
                        </m:f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  <m:sup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𝑐𝑐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𝑐𝑐</m:t>
                            </m:r>
                          </m:sup>
                        </m:sSubSup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  <m:t>𝑇𝑘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51" y="3360809"/>
                <a:ext cx="4863063" cy="796628"/>
              </a:xfrm>
              <a:prstGeom prst="rect">
                <a:avLst/>
              </a:prstGeom>
              <a:blipFill rotWithShape="0">
                <a:blip r:embed="rId3"/>
                <a:stretch>
                  <a:fillRect l="-3890" b="-53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8006" y="1727378"/>
                <a:ext cx="4396268" cy="717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400" b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ko-K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ko-K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p>
                        </m:sSup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  <m:sup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𝑐𝑐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𝑐𝑐</m:t>
                            </m:r>
                          </m:sup>
                        </m:sSubSup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𝑇𝑘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6" y="1727378"/>
                <a:ext cx="4396268" cy="717312"/>
              </a:xfrm>
              <a:prstGeom prst="rect">
                <a:avLst/>
              </a:prstGeom>
              <a:blipFill rotWithShape="0">
                <a:blip r:embed="rId4"/>
                <a:stretch>
                  <a:fillRect l="-4161" b="-50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직사각형 12"/>
          <p:cNvSpPr/>
          <p:nvPr/>
        </p:nvSpPr>
        <p:spPr>
          <a:xfrm>
            <a:off x="73440" y="1034770"/>
            <a:ext cx="1120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&lt;Enthalpy&gt;</a:t>
            </a:r>
            <a:endParaRPr lang="ko-KR" altLang="en-US" sz="20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440" y="2897061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&lt;Activity&gt;</a:t>
            </a:r>
            <a:endParaRPr lang="ko-KR" altLang="en-US" sz="20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3046" y="1034770"/>
            <a:ext cx="64484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116205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&lt;Enthalpy of mixing&gt;</a:t>
            </a:r>
            <a:endParaRPr lang="ko-KR" altLang="en-US" b="1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702" y="2156547"/>
            <a:ext cx="10987190" cy="324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6405"/>
          </a:xfrm>
        </p:spPr>
        <p:txBody>
          <a:bodyPr/>
          <a:lstStyle/>
          <a:p>
            <a:r>
              <a:rPr lang="ko-KR" altLang="en-US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결과 값</a:t>
            </a:r>
            <a:endParaRPr lang="ko-KR" altLang="en-US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" y="1162050"/>
            <a:ext cx="129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&lt;Activity&gt;</a:t>
            </a:r>
            <a:endParaRPr lang="ko-KR" altLang="en-US" b="1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30" y="2235235"/>
            <a:ext cx="11169063" cy="328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5808" y="1155218"/>
            <a:ext cx="6448425" cy="4210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14859" y="5513755"/>
                <a:ext cx="73238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altLang="ko-KR" sz="2000" b="1" i="1" smtClean="0">
                              <a:latin typeface="Cambria Math" panose="02040503050406030204" pitchFamily="18" charset="0"/>
                            </a:rPr>
                            <m:t>𝜴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𝑩𝑪𝑪</m:t>
                          </m:r>
                        </m:sub>
                      </m:sSub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𝟕𝟎𝟎𝟎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𝟔𝟔𝟏𝟑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𝟎𝟎𝟏𝟑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ko-KR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𝟔𝟑𝟕𝟓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𝟎𝟎𝟐𝟖𝟒</m:t>
                          </m:r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sSub>
                        <m:sSubPr>
                          <m:ctrlP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000" b="1" i="1" smtClean="0">
                              <a:latin typeface="Cambria Math" panose="02040503050406030204" pitchFamily="18" charset="0"/>
                            </a:rPr>
                            <m:t>𝑷𝒔</m:t>
                          </m:r>
                        </m:sub>
                      </m:sSub>
                    </m:oMath>
                  </m:oMathPara>
                </a14:m>
                <a:endParaRPr lang="ko-KR" altLang="en-US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859" y="5513755"/>
                <a:ext cx="7323864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50" b="-176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13186" y="6118506"/>
                <a:ext cx="71395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𝜴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𝑩𝑪𝑪</m:t>
                          </m:r>
                        </m:sub>
                      </m:sSub>
                      <m:r>
                        <a:rPr lang="en-US" altLang="ko-K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𝟔𝟗𝟗𝟗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𝟎𝟐𝟑𝟗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𝟗𝟗𝟖𝟓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altLang="ko-K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𝟔𝟑𝟕𝟓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𝟎𝟎𝟐𝟖𝟒</m:t>
                          </m:r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sSub>
                        <m:sSubPr>
                          <m:ctrlP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altLang="ko-K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𝑻𝒌</m:t>
                          </m:r>
                        </m:sub>
                      </m:sSub>
                    </m:oMath>
                  </m:oMathPara>
                </a14:m>
                <a:endParaRPr lang="ko-KR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186" y="6118506"/>
                <a:ext cx="713951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71" b="-2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직사각형 6"/>
          <p:cNvSpPr/>
          <p:nvPr/>
        </p:nvSpPr>
        <p:spPr>
          <a:xfrm>
            <a:off x="-21077" y="-19078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BCC</a:t>
            </a:r>
            <a:endParaRPr lang="ko-KR" altLang="en-US" sz="28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7051" y="3360809"/>
                <a:ext cx="4811638" cy="788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400" b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ko-KR" sz="2400">
                            <a:latin typeface="Cambria Math" panose="02040503050406030204" pitchFamily="18" charset="0"/>
                          </a:rPr>
                          <m:t>RTln</m:t>
                        </m:r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ko-K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Ps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ko-K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ko-KR" sz="2400">
                                    <a:latin typeface="Cambria Math" panose="02040503050406030204" pitchFamily="18" charset="0"/>
                                  </a:rPr>
                                  <m:t>Ps</m:t>
                                </m:r>
                              </m:sub>
                            </m:sSub>
                          </m:den>
                        </m:f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)−</m:t>
                        </m:r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𝑓𝑐𝑐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𝑏𝑐𝑐</m:t>
                            </m:r>
                          </m:sup>
                        </m:sSubSup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400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sz="2400" b="0" i="1" smtClean="0">
                                        <a:latin typeface="Cambria Math" panose="02040503050406030204" pitchFamily="18" charset="0"/>
                                      </a:rPr>
                                      <m:t>𝑃𝑠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51" y="3360809"/>
                <a:ext cx="4811638" cy="788870"/>
              </a:xfrm>
              <a:prstGeom prst="rect">
                <a:avLst/>
              </a:prstGeom>
              <a:blipFill rotWithShape="0">
                <a:blip r:embed="rId5"/>
                <a:stretch>
                  <a:fillRect l="-3929" b="-538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8006" y="1727378"/>
                <a:ext cx="4343240" cy="702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sz="2400" b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ko-K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ko-K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f</m:t>
                            </m:r>
                          </m:sup>
                        </m:sSup>
                        <m:r>
                          <a:rPr lang="en-US" altLang="ko-KR" sz="240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ko-KR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</m:sSub>
                        <m:r>
                          <a:rPr lang="en-US" altLang="ko-K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Sup>
                          <m:sSubSupPr>
                            <m:ctrlP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𝑃𝑠</m:t>
                            </m:r>
                          </m:sub>
                          <m:sup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𝑓𝑐𝑐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ko-K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𝑏𝑐𝑐</m:t>
                            </m:r>
                          </m:sup>
                        </m:sSubSup>
                      </m:num>
                      <m:den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</m:s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sz="2400" b="0" i="1" smtClean="0">
                                <a:latin typeface="Cambria Math" panose="02040503050406030204" pitchFamily="18" charset="0"/>
                              </a:rPr>
                              <m:t>𝑃𝑠</m:t>
                            </m:r>
                          </m:sub>
                        </m:s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𝑃𝑠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06" y="1727378"/>
                <a:ext cx="4343240" cy="702693"/>
              </a:xfrm>
              <a:prstGeom prst="rect">
                <a:avLst/>
              </a:prstGeom>
              <a:blipFill rotWithShape="0">
                <a:blip r:embed="rId6"/>
                <a:stretch>
                  <a:fillRect l="-4208" b="-603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직사각형 12"/>
          <p:cNvSpPr/>
          <p:nvPr/>
        </p:nvSpPr>
        <p:spPr>
          <a:xfrm>
            <a:off x="73440" y="1034770"/>
            <a:ext cx="1120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&lt;Enthalpy&gt;</a:t>
            </a:r>
            <a:endParaRPr lang="ko-KR" altLang="en-US" sz="20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440" y="2897061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 smtClean="0">
                <a:latin typeface="HY얕은샘물M" panose="02030600000101010101" pitchFamily="18" charset="-127"/>
                <a:ea typeface="HY얕은샘물M" panose="02030600000101010101" pitchFamily="18" charset="-127"/>
              </a:rPr>
              <a:t>&lt;Activity&gt;</a:t>
            </a:r>
            <a:endParaRPr lang="ko-KR" altLang="en-US" sz="2000" b="1" dirty="0">
              <a:latin typeface="HY얕은샘물M" panose="02030600000101010101" pitchFamily="18" charset="-127"/>
              <a:ea typeface="HY얕은샘물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79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4121</TotalTime>
  <Words>70</Words>
  <Application>Microsoft Office PowerPoint</Application>
  <PresentationFormat>와이드스크린</PresentationFormat>
  <Paragraphs>37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HY그래픽M</vt:lpstr>
      <vt:lpstr>HY얕은샘물M</vt:lpstr>
      <vt:lpstr>맑은 고딕</vt:lpstr>
      <vt:lpstr>Arial</vt:lpstr>
      <vt:lpstr>Cambria Math</vt:lpstr>
      <vt:lpstr>Trebuchet MS</vt:lpstr>
      <vt:lpstr>Wingdings 3</vt:lpstr>
      <vt:lpstr>패싯</vt:lpstr>
      <vt:lpstr>재료수치해석 HW.7</vt:lpstr>
      <vt:lpstr>Mid-Term</vt:lpstr>
      <vt:lpstr>PowerPoint 프레젠테이션</vt:lpstr>
      <vt:lpstr>결과 값</vt:lpstr>
      <vt:lpstr>결과 값</vt:lpstr>
      <vt:lpstr>PowerPoint 프레젠테이션</vt:lpstr>
      <vt:lpstr>결과 값</vt:lpstr>
      <vt:lpstr>결과 값</vt:lpstr>
      <vt:lpstr>PowerPoint 프레젠테이션</vt:lpstr>
      <vt:lpstr>결과 값</vt:lpstr>
      <vt:lpstr>결과 값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H.W 3</dc:title>
  <dc:creator>ParkJaeHyuk</dc:creator>
  <cp:lastModifiedBy>ParkJaeHyuk</cp:lastModifiedBy>
  <cp:revision>61</cp:revision>
  <dcterms:created xsi:type="dcterms:W3CDTF">2013-09-14T11:51:39Z</dcterms:created>
  <dcterms:modified xsi:type="dcterms:W3CDTF">2013-11-12T06:21:02Z</dcterms:modified>
</cp:coreProperties>
</file>