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4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9" r:id="rId11"/>
    <p:sldId id="280" r:id="rId12"/>
    <p:sldId id="278" r:id="rId13"/>
    <p:sldId id="281" r:id="rId14"/>
    <p:sldId id="282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ntae%20Lee\Documents\Visual%20Studio%202010\Projects\HW9\HW9\&#49352;%20Microsoft%20Excel%20&#50892;&#53356;&#49884;&#5394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ntae%20Lee\Documents\Visual%20Studio%202010\Projects\HW9\HW9\&#49352;%20Microsoft%20Excel%20&#50892;&#53356;&#49884;&#5394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Sheet13!$B$1</c:f>
              <c:strCache>
                <c:ptCount val="1"/>
                <c:pt idx="0">
                  <c:v>1173K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Sheet13!$A$2:$A$121</c:f>
              <c:numCache>
                <c:formatCode>General</c:formatCode>
                <c:ptCount val="120"/>
                <c:pt idx="8">
                  <c:v>15</c:v>
                </c:pt>
                <c:pt idx="12">
                  <c:v>18.027756377319946</c:v>
                </c:pt>
                <c:pt idx="16">
                  <c:v>20.615528128088304</c:v>
                </c:pt>
                <c:pt idx="22">
                  <c:v>23.979157616563597</c:v>
                </c:pt>
                <c:pt idx="28">
                  <c:v>26.92582403567252</c:v>
                </c:pt>
                <c:pt idx="35">
                  <c:v>30</c:v>
                </c:pt>
                <c:pt idx="43">
                  <c:v>33.166247903554002</c:v>
                </c:pt>
                <c:pt idx="51">
                  <c:v>36.055512754639892</c:v>
                </c:pt>
                <c:pt idx="61">
                  <c:v>39.370039370059054</c:v>
                </c:pt>
                <c:pt idx="70">
                  <c:v>42.130748865881792</c:v>
                </c:pt>
                <c:pt idx="81">
                  <c:v>45.276925690687087</c:v>
                </c:pt>
                <c:pt idx="93">
                  <c:v>48.47679857416329</c:v>
                </c:pt>
                <c:pt idx="105">
                  <c:v>51.478150704935004</c:v>
                </c:pt>
              </c:numCache>
            </c:numRef>
          </c:xVal>
          <c:yVal>
            <c:numRef>
              <c:f>Sheet13!$B$2:$B$121</c:f>
              <c:numCache>
                <c:formatCode>General</c:formatCode>
                <c:ptCount val="120"/>
                <c:pt idx="8">
                  <c:v>3.9999999999999998E-6</c:v>
                </c:pt>
                <c:pt idx="12">
                  <c:v>5.0000000000000004E-6</c:v>
                </c:pt>
                <c:pt idx="16">
                  <c:v>6.0000000000000002E-6</c:v>
                </c:pt>
                <c:pt idx="22">
                  <c:v>6.9999999999999999E-6</c:v>
                </c:pt>
                <c:pt idx="28">
                  <c:v>7.9999999999999996E-6</c:v>
                </c:pt>
                <c:pt idx="35">
                  <c:v>9.0000000000000002E-6</c:v>
                </c:pt>
                <c:pt idx="43">
                  <c:v>1.0000000000000001E-5</c:v>
                </c:pt>
                <c:pt idx="51">
                  <c:v>1.1E-5</c:v>
                </c:pt>
                <c:pt idx="61">
                  <c:v>1.2E-5</c:v>
                </c:pt>
                <c:pt idx="70">
                  <c:v>1.2999999999999999E-5</c:v>
                </c:pt>
                <c:pt idx="81">
                  <c:v>1.4E-5</c:v>
                </c:pt>
                <c:pt idx="93">
                  <c:v>1.5E-5</c:v>
                </c:pt>
                <c:pt idx="105">
                  <c:v>1.5999999999999999E-5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Sheet13!$Q$1</c:f>
              <c:strCache>
                <c:ptCount val="1"/>
                <c:pt idx="0">
                  <c:v>1223K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Sheet13!$P$2:$P$121</c:f>
              <c:numCache>
                <c:formatCode>General</c:formatCode>
                <c:ptCount val="120"/>
                <c:pt idx="8">
                  <c:v>15</c:v>
                </c:pt>
                <c:pt idx="11">
                  <c:v>17.320508075688775</c:v>
                </c:pt>
                <c:pt idx="15">
                  <c:v>20</c:v>
                </c:pt>
                <c:pt idx="18">
                  <c:v>21.794494717703369</c:v>
                </c:pt>
                <c:pt idx="22">
                  <c:v>23.979157616563597</c:v>
                </c:pt>
                <c:pt idx="27">
                  <c:v>26.457513110645905</c:v>
                </c:pt>
                <c:pt idx="32">
                  <c:v>28.722813232690143</c:v>
                </c:pt>
                <c:pt idx="37">
                  <c:v>30.822070014844883</c:v>
                </c:pt>
                <c:pt idx="43">
                  <c:v>33.166247903554002</c:v>
                </c:pt>
                <c:pt idx="49">
                  <c:v>35.355339059327378</c:v>
                </c:pt>
                <c:pt idx="56">
                  <c:v>37.749172176353746</c:v>
                </c:pt>
                <c:pt idx="63">
                  <c:v>40</c:v>
                </c:pt>
                <c:pt idx="70">
                  <c:v>42.130748865881792</c:v>
                </c:pt>
                <c:pt idx="78">
                  <c:v>44.440972086577943</c:v>
                </c:pt>
                <c:pt idx="86">
                  <c:v>46.636895265444075</c:v>
                </c:pt>
                <c:pt idx="94">
                  <c:v>48.733971724044821</c:v>
                </c:pt>
                <c:pt idx="103">
                  <c:v>50.990195135927848</c:v>
                </c:pt>
              </c:numCache>
            </c:numRef>
          </c:xVal>
          <c:yVal>
            <c:numRef>
              <c:f>Sheet13!$Q$2:$Q$121</c:f>
              <c:numCache>
                <c:formatCode>General</c:formatCode>
                <c:ptCount val="120"/>
                <c:pt idx="8">
                  <c:v>6.0000000000000002E-6</c:v>
                </c:pt>
                <c:pt idx="11">
                  <c:v>6.9999999999999999E-6</c:v>
                </c:pt>
                <c:pt idx="15">
                  <c:v>7.9999999999999996E-6</c:v>
                </c:pt>
                <c:pt idx="18">
                  <c:v>9.0000000000000002E-6</c:v>
                </c:pt>
                <c:pt idx="22">
                  <c:v>1.0000000000000001E-5</c:v>
                </c:pt>
                <c:pt idx="27">
                  <c:v>1.1E-5</c:v>
                </c:pt>
                <c:pt idx="32">
                  <c:v>1.2E-5</c:v>
                </c:pt>
                <c:pt idx="37">
                  <c:v>1.2999999999999999E-5</c:v>
                </c:pt>
                <c:pt idx="43">
                  <c:v>1.4E-5</c:v>
                </c:pt>
                <c:pt idx="49">
                  <c:v>1.5E-5</c:v>
                </c:pt>
                <c:pt idx="56">
                  <c:v>1.5999999999999999E-5</c:v>
                </c:pt>
                <c:pt idx="63">
                  <c:v>1.7E-5</c:v>
                </c:pt>
                <c:pt idx="70">
                  <c:v>1.8E-5</c:v>
                </c:pt>
                <c:pt idx="78">
                  <c:v>1.9000000000000001E-5</c:v>
                </c:pt>
                <c:pt idx="86">
                  <c:v>2.0000000000000002E-5</c:v>
                </c:pt>
                <c:pt idx="94">
                  <c:v>2.0999999999999999E-5</c:v>
                </c:pt>
                <c:pt idx="103">
                  <c:v>2.1999999999999999E-5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Sheet13!$H$1</c:f>
              <c:strCache>
                <c:ptCount val="1"/>
                <c:pt idx="0">
                  <c:v>1273K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Sheet13!$G$2:$G$121</c:f>
              <c:numCache>
                <c:formatCode>General</c:formatCode>
                <c:ptCount val="120"/>
                <c:pt idx="8">
                  <c:v>15</c:v>
                </c:pt>
                <c:pt idx="10">
                  <c:v>16.583123951777001</c:v>
                </c:pt>
                <c:pt idx="12">
                  <c:v>18.027756377319946</c:v>
                </c:pt>
                <c:pt idx="15">
                  <c:v>20</c:v>
                </c:pt>
                <c:pt idx="17">
                  <c:v>21.213203435596427</c:v>
                </c:pt>
                <c:pt idx="20">
                  <c:v>22.912878474779198</c:v>
                </c:pt>
                <c:pt idx="24">
                  <c:v>25</c:v>
                </c:pt>
                <c:pt idx="27">
                  <c:v>26.457513110645905</c:v>
                </c:pt>
                <c:pt idx="31">
                  <c:v>28.284271247461902</c:v>
                </c:pt>
                <c:pt idx="35">
                  <c:v>30</c:v>
                </c:pt>
                <c:pt idx="39">
                  <c:v>31.622776601683793</c:v>
                </c:pt>
                <c:pt idx="43">
                  <c:v>33.166247903554002</c:v>
                </c:pt>
                <c:pt idx="48">
                  <c:v>35</c:v>
                </c:pt>
                <c:pt idx="53">
                  <c:v>36.742346141747674</c:v>
                </c:pt>
                <c:pt idx="58">
                  <c:v>38.40572873934304</c:v>
                </c:pt>
                <c:pt idx="63">
                  <c:v>40</c:v>
                </c:pt>
                <c:pt idx="68">
                  <c:v>41.533119314590373</c:v>
                </c:pt>
                <c:pt idx="74">
                  <c:v>43.301270189221931</c:v>
                </c:pt>
                <c:pt idx="80">
                  <c:v>45</c:v>
                </c:pt>
                <c:pt idx="86">
                  <c:v>46.636895265444075</c:v>
                </c:pt>
                <c:pt idx="92">
                  <c:v>48.218253804964775</c:v>
                </c:pt>
                <c:pt idx="98">
                  <c:v>49.749371855330999</c:v>
                </c:pt>
                <c:pt idx="104">
                  <c:v>51.234753829797995</c:v>
                </c:pt>
              </c:numCache>
            </c:numRef>
          </c:xVal>
          <c:yVal>
            <c:numRef>
              <c:f>Sheet13!$H$2:$H$121</c:f>
              <c:numCache>
                <c:formatCode>General</c:formatCode>
                <c:ptCount val="120"/>
                <c:pt idx="8">
                  <c:v>7.9999999999999996E-6</c:v>
                </c:pt>
                <c:pt idx="10">
                  <c:v>9.0000000000000002E-6</c:v>
                </c:pt>
                <c:pt idx="12">
                  <c:v>1.0000000000000001E-5</c:v>
                </c:pt>
                <c:pt idx="15">
                  <c:v>1.1E-5</c:v>
                </c:pt>
                <c:pt idx="17">
                  <c:v>1.2E-5</c:v>
                </c:pt>
                <c:pt idx="20">
                  <c:v>1.2999999999999999E-5</c:v>
                </c:pt>
                <c:pt idx="24">
                  <c:v>1.4E-5</c:v>
                </c:pt>
                <c:pt idx="27">
                  <c:v>1.5E-5</c:v>
                </c:pt>
                <c:pt idx="31">
                  <c:v>1.5999999999999999E-5</c:v>
                </c:pt>
                <c:pt idx="35">
                  <c:v>1.7E-5</c:v>
                </c:pt>
                <c:pt idx="39">
                  <c:v>1.8E-5</c:v>
                </c:pt>
                <c:pt idx="43">
                  <c:v>1.9000000000000001E-5</c:v>
                </c:pt>
                <c:pt idx="48">
                  <c:v>2.0000000000000002E-5</c:v>
                </c:pt>
                <c:pt idx="53">
                  <c:v>2.0999999999999999E-5</c:v>
                </c:pt>
                <c:pt idx="58">
                  <c:v>2.1999999999999999E-5</c:v>
                </c:pt>
                <c:pt idx="63">
                  <c:v>2.3E-5</c:v>
                </c:pt>
                <c:pt idx="68">
                  <c:v>2.4000000000000001E-5</c:v>
                </c:pt>
                <c:pt idx="74">
                  <c:v>2.5000000000000001E-5</c:v>
                </c:pt>
                <c:pt idx="80">
                  <c:v>2.5999999999999998E-5</c:v>
                </c:pt>
                <c:pt idx="86">
                  <c:v>2.6999999999999999E-5</c:v>
                </c:pt>
                <c:pt idx="92">
                  <c:v>2.8E-5</c:v>
                </c:pt>
                <c:pt idx="98">
                  <c:v>2.9E-5</c:v>
                </c:pt>
                <c:pt idx="104">
                  <c:v>3.0000000000000001E-5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Sheet13!$T$1</c:f>
              <c:strCache>
                <c:ptCount val="1"/>
                <c:pt idx="0">
                  <c:v>1323K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Sheet13!$S$2:$S$121</c:f>
              <c:numCache>
                <c:formatCode>General</c:formatCode>
                <c:ptCount val="120"/>
                <c:pt idx="8">
                  <c:v>15</c:v>
                </c:pt>
                <c:pt idx="11">
                  <c:v>17.320508075688775</c:v>
                </c:pt>
                <c:pt idx="15">
                  <c:v>20</c:v>
                </c:pt>
                <c:pt idx="20">
                  <c:v>22.912878474779198</c:v>
                </c:pt>
                <c:pt idx="25">
                  <c:v>25.495097567963924</c:v>
                </c:pt>
                <c:pt idx="30">
                  <c:v>27.838821814150108</c:v>
                </c:pt>
                <c:pt idx="36">
                  <c:v>30.413812651491099</c:v>
                </c:pt>
                <c:pt idx="43">
                  <c:v>33.166247903554002</c:v>
                </c:pt>
                <c:pt idx="50">
                  <c:v>35.707142142714247</c:v>
                </c:pt>
                <c:pt idx="58">
                  <c:v>38.40572873934304</c:v>
                </c:pt>
                <c:pt idx="66">
                  <c:v>40.926763859362246</c:v>
                </c:pt>
                <c:pt idx="75">
                  <c:v>43.588989435406738</c:v>
                </c:pt>
                <c:pt idx="84">
                  <c:v>46.097722286464439</c:v>
                </c:pt>
                <c:pt idx="94">
                  <c:v>48.733971724044821</c:v>
                </c:pt>
                <c:pt idx="104">
                  <c:v>51.234753829797995</c:v>
                </c:pt>
              </c:numCache>
            </c:numRef>
          </c:xVal>
          <c:yVal>
            <c:numRef>
              <c:f>Sheet13!$T$2:$T$121</c:f>
              <c:numCache>
                <c:formatCode>General</c:formatCode>
                <c:ptCount val="120"/>
                <c:pt idx="8">
                  <c:v>1.0000000000000001E-5</c:v>
                </c:pt>
                <c:pt idx="11">
                  <c:v>1.2E-5</c:v>
                </c:pt>
                <c:pt idx="15">
                  <c:v>1.4E-5</c:v>
                </c:pt>
                <c:pt idx="20">
                  <c:v>1.5999999999999999E-5</c:v>
                </c:pt>
                <c:pt idx="25">
                  <c:v>1.8E-5</c:v>
                </c:pt>
                <c:pt idx="30">
                  <c:v>2.0000000000000002E-5</c:v>
                </c:pt>
                <c:pt idx="36">
                  <c:v>2.1999999999999999E-5</c:v>
                </c:pt>
                <c:pt idx="43">
                  <c:v>2.4000000000000001E-5</c:v>
                </c:pt>
                <c:pt idx="50">
                  <c:v>2.5999999999999998E-5</c:v>
                </c:pt>
                <c:pt idx="58">
                  <c:v>2.8E-5</c:v>
                </c:pt>
                <c:pt idx="66">
                  <c:v>3.0000000000000001E-5</c:v>
                </c:pt>
                <c:pt idx="75">
                  <c:v>3.1999999999999999E-5</c:v>
                </c:pt>
                <c:pt idx="84">
                  <c:v>3.4E-5</c:v>
                </c:pt>
                <c:pt idx="94">
                  <c:v>3.6000000000000001E-5</c:v>
                </c:pt>
                <c:pt idx="104">
                  <c:v>3.8000000000000002E-5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Sheet13!$W$1</c:f>
              <c:strCache>
                <c:ptCount val="1"/>
                <c:pt idx="0">
                  <c:v>1423K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Sheet13!$V$2:$V$121</c:f>
              <c:numCache>
                <c:formatCode>General</c:formatCode>
                <c:ptCount val="120"/>
                <c:pt idx="8">
                  <c:v>15</c:v>
                </c:pt>
                <c:pt idx="11">
                  <c:v>17.320508075688775</c:v>
                </c:pt>
                <c:pt idx="13">
                  <c:v>18.708286933869708</c:v>
                </c:pt>
                <c:pt idx="16">
                  <c:v>20.615528128088304</c:v>
                </c:pt>
                <c:pt idx="19">
                  <c:v>22.360679774997898</c:v>
                </c:pt>
                <c:pt idx="22">
                  <c:v>23.979157616563597</c:v>
                </c:pt>
                <c:pt idx="25">
                  <c:v>25.495097567963924</c:v>
                </c:pt>
                <c:pt idx="28">
                  <c:v>26.92582403567252</c:v>
                </c:pt>
                <c:pt idx="32">
                  <c:v>28.722813232690143</c:v>
                </c:pt>
                <c:pt idx="36">
                  <c:v>30.413812651491099</c:v>
                </c:pt>
                <c:pt idx="40">
                  <c:v>32.015621187164243</c:v>
                </c:pt>
                <c:pt idx="44">
                  <c:v>33.541019662496844</c:v>
                </c:pt>
                <c:pt idx="48">
                  <c:v>35</c:v>
                </c:pt>
                <c:pt idx="53">
                  <c:v>36.742346141747674</c:v>
                </c:pt>
                <c:pt idx="58">
                  <c:v>38.40572873934304</c:v>
                </c:pt>
                <c:pt idx="63">
                  <c:v>40</c:v>
                </c:pt>
                <c:pt idx="68">
                  <c:v>41.533119314590373</c:v>
                </c:pt>
                <c:pt idx="73">
                  <c:v>43.011626335213137</c:v>
                </c:pt>
                <c:pt idx="79">
                  <c:v>44.721359549995796</c:v>
                </c:pt>
                <c:pt idx="84">
                  <c:v>46.097722286464439</c:v>
                </c:pt>
                <c:pt idx="90">
                  <c:v>47.696960070847283</c:v>
                </c:pt>
                <c:pt idx="95">
                  <c:v>48.989794855663561</c:v>
                </c:pt>
                <c:pt idx="101">
                  <c:v>50.497524691810391</c:v>
                </c:pt>
              </c:numCache>
            </c:numRef>
          </c:xVal>
          <c:yVal>
            <c:numRef>
              <c:f>Sheet13!$W$2:$W$121</c:f>
              <c:numCache>
                <c:formatCode>General</c:formatCode>
                <c:ptCount val="120"/>
                <c:pt idx="8">
                  <c:v>1.7E-5</c:v>
                </c:pt>
                <c:pt idx="11">
                  <c:v>2.0000000000000002E-5</c:v>
                </c:pt>
                <c:pt idx="13">
                  <c:v>2.1999999999999999E-5</c:v>
                </c:pt>
                <c:pt idx="16">
                  <c:v>2.4000000000000001E-5</c:v>
                </c:pt>
                <c:pt idx="19">
                  <c:v>2.5999999999999998E-5</c:v>
                </c:pt>
                <c:pt idx="22">
                  <c:v>2.8E-5</c:v>
                </c:pt>
                <c:pt idx="25">
                  <c:v>3.0000000000000001E-5</c:v>
                </c:pt>
                <c:pt idx="28">
                  <c:v>3.1999999999999999E-5</c:v>
                </c:pt>
                <c:pt idx="32">
                  <c:v>3.4E-5</c:v>
                </c:pt>
                <c:pt idx="36">
                  <c:v>3.6000000000000001E-5</c:v>
                </c:pt>
                <c:pt idx="40">
                  <c:v>3.8000000000000002E-5</c:v>
                </c:pt>
                <c:pt idx="44">
                  <c:v>4.0000000000000003E-5</c:v>
                </c:pt>
                <c:pt idx="48">
                  <c:v>4.1999999999999998E-5</c:v>
                </c:pt>
                <c:pt idx="53">
                  <c:v>4.3999999999999999E-5</c:v>
                </c:pt>
                <c:pt idx="58">
                  <c:v>4.6E-5</c:v>
                </c:pt>
                <c:pt idx="63">
                  <c:v>4.8000000000000001E-5</c:v>
                </c:pt>
                <c:pt idx="68">
                  <c:v>5.0000000000000002E-5</c:v>
                </c:pt>
                <c:pt idx="73">
                  <c:v>5.1999999999999997E-5</c:v>
                </c:pt>
                <c:pt idx="79">
                  <c:v>5.3999999999999998E-5</c:v>
                </c:pt>
                <c:pt idx="84">
                  <c:v>5.5999999999999999E-5</c:v>
                </c:pt>
                <c:pt idx="90">
                  <c:v>5.8E-5</c:v>
                </c:pt>
                <c:pt idx="95">
                  <c:v>6.0000000000000002E-5</c:v>
                </c:pt>
                <c:pt idx="101">
                  <c:v>6.2000000000000003E-5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Sheet13!$N$1</c:f>
              <c:strCache>
                <c:ptCount val="1"/>
                <c:pt idx="0">
                  <c:v>1473K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Sheet13!$M$2:$M$121</c:f>
              <c:numCache>
                <c:formatCode>General</c:formatCode>
                <c:ptCount val="120"/>
                <c:pt idx="8">
                  <c:v>15</c:v>
                </c:pt>
                <c:pt idx="11">
                  <c:v>17.320508075688775</c:v>
                </c:pt>
                <c:pt idx="14">
                  <c:v>19.364916731037084</c:v>
                </c:pt>
                <c:pt idx="17">
                  <c:v>21.213203435596427</c:v>
                </c:pt>
                <c:pt idx="20">
                  <c:v>22.912878474779198</c:v>
                </c:pt>
                <c:pt idx="24">
                  <c:v>25</c:v>
                </c:pt>
                <c:pt idx="28">
                  <c:v>26.92582403567252</c:v>
                </c:pt>
                <c:pt idx="33">
                  <c:v>29.154759474226502</c:v>
                </c:pt>
                <c:pt idx="37">
                  <c:v>30.822070014844883</c:v>
                </c:pt>
                <c:pt idx="42">
                  <c:v>32.787192621510002</c:v>
                </c:pt>
                <c:pt idx="47">
                  <c:v>34.641016151377549</c:v>
                </c:pt>
                <c:pt idx="53">
                  <c:v>36.742346141747674</c:v>
                </c:pt>
                <c:pt idx="59">
                  <c:v>38.729833462074168</c:v>
                </c:pt>
                <c:pt idx="65">
                  <c:v>40.620192023179804</c:v>
                </c:pt>
                <c:pt idx="72">
                  <c:v>42.720018726587654</c:v>
                </c:pt>
                <c:pt idx="78">
                  <c:v>44.440972086577943</c:v>
                </c:pt>
                <c:pt idx="86">
                  <c:v>46.636895265444075</c:v>
                </c:pt>
                <c:pt idx="93">
                  <c:v>48.47679857416329</c:v>
                </c:pt>
                <c:pt idx="101">
                  <c:v>50.497524691810391</c:v>
                </c:pt>
              </c:numCache>
            </c:numRef>
          </c:xVal>
          <c:yVal>
            <c:numRef>
              <c:f>Sheet13!$N$2:$N$121</c:f>
              <c:numCache>
                <c:formatCode>General</c:formatCode>
                <c:ptCount val="120"/>
                <c:pt idx="8">
                  <c:v>2.0999999999999999E-5</c:v>
                </c:pt>
                <c:pt idx="11">
                  <c:v>2.4000000000000001E-5</c:v>
                </c:pt>
                <c:pt idx="14">
                  <c:v>2.6999999999999999E-5</c:v>
                </c:pt>
                <c:pt idx="17">
                  <c:v>3.0000000000000001E-5</c:v>
                </c:pt>
                <c:pt idx="20">
                  <c:v>3.3000000000000003E-5</c:v>
                </c:pt>
                <c:pt idx="24">
                  <c:v>3.6000000000000001E-5</c:v>
                </c:pt>
                <c:pt idx="28">
                  <c:v>3.8999999999999999E-5</c:v>
                </c:pt>
                <c:pt idx="33">
                  <c:v>4.1999999999999998E-5</c:v>
                </c:pt>
                <c:pt idx="37">
                  <c:v>4.5000000000000003E-5</c:v>
                </c:pt>
                <c:pt idx="42">
                  <c:v>4.8000000000000001E-5</c:v>
                </c:pt>
                <c:pt idx="47">
                  <c:v>5.1E-5</c:v>
                </c:pt>
                <c:pt idx="53">
                  <c:v>5.3999999999999998E-5</c:v>
                </c:pt>
                <c:pt idx="59">
                  <c:v>5.7000000000000003E-5</c:v>
                </c:pt>
                <c:pt idx="65">
                  <c:v>6.0000000000000002E-5</c:v>
                </c:pt>
                <c:pt idx="72">
                  <c:v>6.3E-5</c:v>
                </c:pt>
                <c:pt idx="78">
                  <c:v>6.6000000000000005E-5</c:v>
                </c:pt>
                <c:pt idx="86">
                  <c:v>6.8999999999999997E-5</c:v>
                </c:pt>
                <c:pt idx="93">
                  <c:v>7.2000000000000002E-5</c:v>
                </c:pt>
                <c:pt idx="101">
                  <c:v>7.4999999999999993E-5</c:v>
                </c:pt>
              </c:numCache>
            </c:numRef>
          </c:yVal>
          <c:smooth val="0"/>
        </c:ser>
        <c:ser>
          <c:idx val="0"/>
          <c:order val="6"/>
          <c:tx>
            <c:strRef>
              <c:f>Sheet13!$K$1</c:f>
              <c:strCache>
                <c:ptCount val="1"/>
                <c:pt idx="0">
                  <c:v>1373K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Sheet13!$J$2:$J$121</c:f>
              <c:numCache>
                <c:formatCode>General</c:formatCode>
                <c:ptCount val="120"/>
                <c:pt idx="8">
                  <c:v>15</c:v>
                </c:pt>
                <c:pt idx="9">
                  <c:v>15.811388300841896</c:v>
                </c:pt>
                <c:pt idx="12">
                  <c:v>18.027756377319946</c:v>
                </c:pt>
                <c:pt idx="15">
                  <c:v>20</c:v>
                </c:pt>
                <c:pt idx="18">
                  <c:v>21.794494717703369</c:v>
                </c:pt>
                <c:pt idx="22">
                  <c:v>23.979157616563597</c:v>
                </c:pt>
                <c:pt idx="26">
                  <c:v>25.98076211353316</c:v>
                </c:pt>
                <c:pt idx="30">
                  <c:v>27.838821814150108</c:v>
                </c:pt>
                <c:pt idx="35">
                  <c:v>30</c:v>
                </c:pt>
                <c:pt idx="40">
                  <c:v>32.015621187164243</c:v>
                </c:pt>
                <c:pt idx="45">
                  <c:v>33.911649915626342</c:v>
                </c:pt>
                <c:pt idx="51">
                  <c:v>36.055512754639892</c:v>
                </c:pt>
                <c:pt idx="57">
                  <c:v>38.078865529319543</c:v>
                </c:pt>
                <c:pt idx="63">
                  <c:v>40</c:v>
                </c:pt>
                <c:pt idx="70">
                  <c:v>42.130748865881792</c:v>
                </c:pt>
                <c:pt idx="77">
                  <c:v>44.158804331639232</c:v>
                </c:pt>
                <c:pt idx="84">
                  <c:v>46.097722286464439</c:v>
                </c:pt>
                <c:pt idx="92">
                  <c:v>48.218253804964775</c:v>
                </c:pt>
                <c:pt idx="99">
                  <c:v>50</c:v>
                </c:pt>
              </c:numCache>
            </c:numRef>
          </c:xVal>
          <c:yVal>
            <c:numRef>
              <c:f>Sheet13!$K$2:$K$121</c:f>
              <c:numCache>
                <c:formatCode>General</c:formatCode>
                <c:ptCount val="120"/>
                <c:pt idx="8">
                  <c:v>1.2999999999999999E-5</c:v>
                </c:pt>
                <c:pt idx="9">
                  <c:v>1.4E-5</c:v>
                </c:pt>
                <c:pt idx="12">
                  <c:v>1.5999999999999999E-5</c:v>
                </c:pt>
                <c:pt idx="15">
                  <c:v>1.8E-5</c:v>
                </c:pt>
                <c:pt idx="18">
                  <c:v>2.0000000000000002E-5</c:v>
                </c:pt>
                <c:pt idx="22">
                  <c:v>2.1999999999999999E-5</c:v>
                </c:pt>
                <c:pt idx="26">
                  <c:v>2.4000000000000001E-5</c:v>
                </c:pt>
                <c:pt idx="30">
                  <c:v>2.5999999999999998E-5</c:v>
                </c:pt>
                <c:pt idx="35">
                  <c:v>2.8E-5</c:v>
                </c:pt>
                <c:pt idx="40">
                  <c:v>3.0000000000000001E-5</c:v>
                </c:pt>
                <c:pt idx="45">
                  <c:v>3.1999999999999999E-5</c:v>
                </c:pt>
                <c:pt idx="51">
                  <c:v>3.4E-5</c:v>
                </c:pt>
                <c:pt idx="57">
                  <c:v>3.6000000000000001E-5</c:v>
                </c:pt>
                <c:pt idx="63">
                  <c:v>3.8000000000000002E-5</c:v>
                </c:pt>
                <c:pt idx="70">
                  <c:v>4.0000000000000003E-5</c:v>
                </c:pt>
                <c:pt idx="77">
                  <c:v>4.1999999999999998E-5</c:v>
                </c:pt>
                <c:pt idx="84">
                  <c:v>4.3999999999999999E-5</c:v>
                </c:pt>
                <c:pt idx="92">
                  <c:v>4.6E-5</c:v>
                </c:pt>
                <c:pt idx="99">
                  <c:v>4.8000000000000001E-5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933056"/>
        <c:axId val="325718272"/>
      </c:scatterChart>
      <c:valAx>
        <c:axId val="36493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718272"/>
        <c:crosses val="autoZero"/>
        <c:crossBetween val="midCat"/>
      </c:valAx>
      <c:valAx>
        <c:axId val="32571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649330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Sheet5!$M$9</c:f>
              <c:strCache>
                <c:ptCount val="1"/>
                <c:pt idx="0">
                  <c:v>2650s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Sheet5!$M$10:$M$13</c:f>
              <c:numCache>
                <c:formatCode>General</c:formatCode>
                <c:ptCount val="4"/>
                <c:pt idx="0">
                  <c:v>-11.042921835724492</c:v>
                </c:pt>
                <c:pt idx="1">
                  <c:v>-10.381523353479128</c:v>
                </c:pt>
                <c:pt idx="2">
                  <c:v>-9.9034875525361272</c:v>
                </c:pt>
                <c:pt idx="3">
                  <c:v>-9.4588017312746828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Sheet5!$L$9</c:f>
              <c:strCache>
                <c:ptCount val="1"/>
                <c:pt idx="0">
                  <c:v>2050s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Sheet5!$L$10:$L$13</c:f>
              <c:numCache>
                <c:formatCode>General</c:formatCode>
                <c:ptCount val="4"/>
                <c:pt idx="0">
                  <c:v>-11.176453228349015</c:v>
                </c:pt>
                <c:pt idx="1">
                  <c:v>-10.519673691959945</c:v>
                </c:pt>
                <c:pt idx="2">
                  <c:v>-10.031320924046012</c:v>
                </c:pt>
                <c:pt idx="3">
                  <c:v>-9.5814040533670148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Sheet5!$K$9</c:f>
              <c:strCache>
                <c:ptCount val="1"/>
                <c:pt idx="0">
                  <c:v>1550s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Sheet5!$K$10:$K$13</c:f>
              <c:numCache>
                <c:formatCode>General</c:formatCode>
                <c:ptCount val="4"/>
                <c:pt idx="0">
                  <c:v>-11.330603908176274</c:v>
                </c:pt>
                <c:pt idx="1">
                  <c:v>-10.680016342035124</c:v>
                </c:pt>
                <c:pt idx="2">
                  <c:v>-10.177924398237888</c:v>
                </c:pt>
                <c:pt idx="3">
                  <c:v>-9.7211659957421741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Sheet5!$J$9</c:f>
              <c:strCache>
                <c:ptCount val="1"/>
                <c:pt idx="0">
                  <c:v>1100s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Sheet5!$J$10:$J$13</c:f>
              <c:numCache>
                <c:formatCode>General</c:formatCode>
                <c:ptCount val="4"/>
                <c:pt idx="0">
                  <c:v>-11.512925464970229</c:v>
                </c:pt>
                <c:pt idx="1">
                  <c:v>-10.871071578797833</c:v>
                </c:pt>
                <c:pt idx="2">
                  <c:v>-10.349774655164548</c:v>
                </c:pt>
                <c:pt idx="3">
                  <c:v>-9.8836849252399475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Sheet5!$I$9</c:f>
              <c:strCache>
                <c:ptCount val="1"/>
                <c:pt idx="0">
                  <c:v>575s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Sheet5!$I$10:$I$13</c:f>
              <c:numCache>
                <c:formatCode>General</c:formatCode>
                <c:ptCount val="4"/>
                <c:pt idx="0">
                  <c:v>-11.86960040890896</c:v>
                </c:pt>
                <c:pt idx="1">
                  <c:v>-11.176453228349015</c:v>
                </c:pt>
                <c:pt idx="2">
                  <c:v>-10.724468104605958</c:v>
                </c:pt>
                <c:pt idx="3">
                  <c:v>-10.231991619508165</c:v>
                </c:pt>
              </c:numCache>
            </c:numRef>
          </c:yVal>
          <c:smooth val="0"/>
        </c:ser>
        <c:ser>
          <c:idx val="0"/>
          <c:order val="5"/>
          <c:tx>
            <c:strRef>
              <c:f>Sheet5!$H$9</c:f>
              <c:strCache>
                <c:ptCount val="1"/>
                <c:pt idx="0">
                  <c:v>225s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Sheet5!$G$10:$G$13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Sheet5!$H$10:$H$13</c:f>
              <c:numCache>
                <c:formatCode>General</c:formatCode>
                <c:ptCount val="4"/>
                <c:pt idx="0">
                  <c:v>-12.429216196844383</c:v>
                </c:pt>
                <c:pt idx="1">
                  <c:v>-11.736069016284437</c:v>
                </c:pt>
                <c:pt idx="2">
                  <c:v>-11.176453228349015</c:v>
                </c:pt>
                <c:pt idx="3">
                  <c:v>-10.770988120240851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2001336"/>
        <c:axId val="272001728"/>
      </c:scatterChart>
      <c:valAx>
        <c:axId val="272001336"/>
        <c:scaling>
          <c:orientation val="minMax"/>
          <c:min val="6.5000000000000019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1/T(K</a:t>
                </a:r>
                <a:r>
                  <a:rPr lang="en-US" altLang="ko-KR" baseline="30000"/>
                  <a:t>-1</a:t>
                </a:r>
                <a:r>
                  <a:rPr lang="en-US" altLang="ko-KR" baseline="0"/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2001728"/>
        <c:crosses val="autoZero"/>
        <c:crossBetween val="midCat"/>
      </c:valAx>
      <c:valAx>
        <c:axId val="272001728"/>
        <c:scaling>
          <c:orientation val="minMax"/>
          <c:max val="-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ln(x)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2001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DDC59-CBBF-4154-BD89-386FA7218512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FD14-37C0-434E-9F49-2C70B205ED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6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0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0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5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4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1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CCD602-4991-4F4E-8C72-832B4BDAD0EB}" type="datetimeFigureOut">
              <a:rPr lang="ko-KR" altLang="en-US" smtClean="0"/>
              <a:t>2015-06-01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30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HW9</a:t>
            </a:r>
            <a:br>
              <a:rPr lang="en-US" altLang="ko-KR" dirty="0" smtClean="0"/>
            </a:br>
            <a:r>
              <a:rPr lang="en-US" altLang="ko-KR" sz="6600" dirty="0" smtClean="0"/>
              <a:t>Finite Difference Methods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20100366 </a:t>
            </a:r>
            <a:r>
              <a:rPr lang="ko-KR" altLang="en-US" dirty="0" smtClean="0"/>
              <a:t>이원태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7957" y="1941342"/>
            <a:ext cx="6077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c) How can you determine the activation energy?(Two method)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4567" y="2310674"/>
            <a:ext cx="272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1) Using ln(x) &amp; 1/T graph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97280" y="3049338"/>
                <a:ext cx="5326519" cy="27802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𝑫𝒕</m:t>
                          </m:r>
                        </m:e>
                      </m:rad>
                    </m:oMath>
                  </m:oMathPara>
                </a14:m>
                <a:endParaRPr lang="en-US" altLang="ko-KR" sz="2000" b="1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US" altLang="ko-KR" sz="2000" b="1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ko-KR" sz="2000" b="1" dirty="0"/>
                        <m:t>ln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(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x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) = ½ (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lnD</m:t>
                      </m:r>
                      <m:r>
                        <m:rPr>
                          <m:nor/>
                        </m:rPr>
                        <a:rPr lang="en-US" altLang="ko-KR" sz="2000" b="1" baseline="-25000" dirty="0"/>
                        <m:t>0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 – </m:t>
                      </m:r>
                      <m:f>
                        <m:fPr>
                          <m:ctrlP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𝒅𝒊𝒇𝒇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𝑹𝑻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ko-KR" sz="2000" b="1" dirty="0"/>
                        <m:t> + 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lnt</m:t>
                      </m:r>
                      <m:r>
                        <m:rPr>
                          <m:nor/>
                        </m:rPr>
                        <a:rPr lang="en-US" altLang="ko-KR" sz="2000" b="1" dirty="0"/>
                        <m:t>) = </m:t>
                      </m:r>
                      <m:f>
                        <m:fPr>
                          <m:ctrlP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box>
                        <m:boxPr>
                          <m:ctrlP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20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2000" b="1" i="1" dirty="0" smtClean="0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p>
                                  <m:r>
                                    <a:rPr lang="en-US" altLang="ko-KR" sz="2000" b="1" i="1" dirty="0" smtClean="0">
                                      <a:latin typeface="Cambria Math" panose="02040503050406030204" pitchFamily="18" charset="0"/>
                                    </a:rPr>
                                    <m:t>𝒅𝒊𝒇𝒇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𝑹𝑻</m:t>
                              </m:r>
                            </m:den>
                          </m:f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sSub>
                            <m:sSubPr>
                              <m:ctrlP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ko-KR" sz="2000" b="1" i="1" dirty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altLang="ko-KR" sz="20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box>
                      <m:r>
                        <a:rPr lang="en-US" altLang="ko-KR" sz="20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ko-KR" sz="2000" b="1" i="1" dirty="0" smtClean="0">
                  <a:latin typeface="Cambria Math" panose="02040503050406030204" pitchFamily="18" charset="0"/>
                </a:endParaRPr>
              </a:p>
              <a:p>
                <a:endParaRPr lang="en-US" altLang="ko-KR" sz="2000" b="1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sz="20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ko-KR" sz="2000" b="1" i="1" dirty="0" smtClean="0"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en-US" altLang="ko-KR" sz="20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000" b="1" i="1" dirty="0" smtClean="0">
                                <a:latin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altLang="ko-KR" sz="2000" b="1" i="1" dirty="0" smtClean="0">
                                <a:latin typeface="Cambria Math" panose="02040503050406030204" pitchFamily="18" charset="0"/>
                              </a:rPr>
                              <m:t>𝒍𝒏𝒙</m:t>
                            </m:r>
                          </m:num>
                          <m:den>
                            <m:r>
                              <a:rPr lang="en-US" altLang="ko-KR" sz="2000" b="1" i="1" dirty="0" smtClean="0">
                                <a:latin typeface="Cambria Math" panose="02040503050406030204" pitchFamily="18" charset="0"/>
                              </a:rPr>
                              <m:t>𝝏</m:t>
                            </m:r>
                            <m:f>
                              <m:fPr>
                                <m:ctrlPr>
                                  <a:rPr lang="en-US" altLang="ko-K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ko-KR" sz="2000" b="1" i="1" dirty="0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den>
                            </m:f>
                          </m:den>
                        </m:f>
                      </m:e>
                    </m:d>
                    <m:r>
                      <a:rPr lang="en-US" altLang="ko-KR" sz="2000" b="1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ko-KR" sz="2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1" i="1" dirty="0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altLang="ko-KR" sz="2000" b="1" i="1" dirty="0" smtClean="0">
                            <a:latin typeface="Cambria Math" panose="02040503050406030204" pitchFamily="18" charset="0"/>
                          </a:rPr>
                          <m:t>𝒅𝒊𝒇𝒇</m:t>
                        </m:r>
                      </m:sup>
                    </m:sSup>
                  </m:oMath>
                </a14:m>
                <a:r>
                  <a:rPr lang="en-US" altLang="ko-KR" sz="2000" b="1" dirty="0" smtClean="0"/>
                  <a:t> </a:t>
                </a:r>
                <a:endParaRPr lang="en-US" altLang="ko-KR" sz="2000" b="1" dirty="0"/>
              </a:p>
              <a:p>
                <a:endParaRPr lang="en-US" altLang="ko-KR" sz="2000" b="1" dirty="0" smtClean="0"/>
              </a:p>
              <a:p>
                <a:endParaRPr lang="en-US" altLang="ko-KR" sz="2000" b="1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3049338"/>
                <a:ext cx="5326519" cy="2780248"/>
              </a:xfrm>
              <a:prstGeom prst="rect">
                <a:avLst/>
              </a:prstGeom>
              <a:blipFill rotWithShape="0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469194"/>
            <a:ext cx="3585253" cy="3360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9709" y="5803440"/>
            <a:ext cx="862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Activation Energy = 154809.8J, Error = 4.797%</a:t>
            </a:r>
            <a:r>
              <a:rPr lang="en-US" altLang="ko-KR" sz="1100" dirty="0" smtClean="0">
                <a:solidFill>
                  <a:srgbClr val="FF0000"/>
                </a:solidFill>
              </a:rPr>
              <a:t>(Real value = 147723J)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6510" y="1947817"/>
            <a:ext cx="272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2) Using ln(</a:t>
            </a:r>
            <a:r>
              <a:rPr lang="en-US" altLang="ko-KR" dirty="0" err="1" smtClean="0"/>
              <a:t>tf</a:t>
            </a:r>
            <a:r>
              <a:rPr lang="en-US" altLang="ko-KR" dirty="0" smtClean="0"/>
              <a:t>) &amp; 1/T graph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10" y="2317149"/>
            <a:ext cx="6428678" cy="3500603"/>
          </a:xfrm>
          <a:prstGeom prst="rect">
            <a:avLst/>
          </a:prstGeom>
        </p:spPr>
      </p:pic>
      <p:sp>
        <p:nvSpPr>
          <p:cNvPr id="5" name="액자 4"/>
          <p:cNvSpPr/>
          <p:nvPr/>
        </p:nvSpPr>
        <p:spPr>
          <a:xfrm>
            <a:off x="1200444" y="2896938"/>
            <a:ext cx="3313499" cy="804205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2059253"/>
            <a:ext cx="8264434" cy="29917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55634" y="5179462"/>
                <a:ext cx="10197737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𝐴𝑐𝑡𝑖𝑣𝑎𝑡𝑖𝑜𝑛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𝐸𝑛𝑒𝑟𝑔𝑦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: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∗17728=147398.6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𝑅𝑒𝑎𝑙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=147723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=0.219%)</m:t>
                      </m:r>
                    </m:oMath>
                  </m:oMathPara>
                </a14:m>
                <a:endParaRPr lang="en-US" altLang="ko-KR" sz="2000" b="1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634" y="5179462"/>
                <a:ext cx="1019773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837" t="-4000" b="-3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0799" y="2249714"/>
            <a:ext cx="9608457" cy="1674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altLang="ko-KR" dirty="0" smtClean="0"/>
              <a:t>Explicit method</a:t>
            </a:r>
            <a:r>
              <a:rPr lang="ko-KR" altLang="en-US" dirty="0" smtClean="0"/>
              <a:t>를 이용하여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특정 시간의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시편 내 원소 농도를 성공적으로 구할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altLang="ko-KR" dirty="0" smtClean="0"/>
              <a:t> ɑ </a:t>
            </a:r>
            <a:r>
              <a:rPr lang="ko-KR" altLang="en-US" dirty="0" smtClean="0"/>
              <a:t>값이 </a:t>
            </a:r>
            <a:r>
              <a:rPr lang="en-US" altLang="ko-KR" dirty="0" smtClean="0"/>
              <a:t>0.5</a:t>
            </a:r>
            <a:r>
              <a:rPr lang="ko-KR" altLang="en-US" dirty="0" smtClean="0"/>
              <a:t>보다 커지면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 자체가 돌아가지 않았으며</a:t>
            </a:r>
            <a:r>
              <a:rPr lang="en-US" altLang="ko-KR" dirty="0" smtClean="0"/>
              <a:t>, Temperature</a:t>
            </a:r>
            <a:r>
              <a:rPr lang="ko-KR" altLang="en-US" dirty="0" smtClean="0"/>
              <a:t>가 높을수록</a:t>
            </a:r>
            <a:r>
              <a:rPr lang="en-US" altLang="ko-KR" dirty="0" smtClean="0"/>
              <a:t>, Injection time</a:t>
            </a:r>
            <a:r>
              <a:rPr lang="ko-KR" altLang="en-US" dirty="0" smtClean="0"/>
              <a:t>이 길 수록</a:t>
            </a:r>
            <a:r>
              <a:rPr lang="en-US" altLang="ko-KR" dirty="0" smtClean="0"/>
              <a:t>, Injection distance</a:t>
            </a:r>
            <a:r>
              <a:rPr lang="ko-KR" altLang="en-US" dirty="0" smtClean="0"/>
              <a:t>가 커지는 것을 알 수 있었다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88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182511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altLang="ko-KR" sz="11500" b="1" dirty="0" smtClean="0"/>
              <a:t>Thank you</a:t>
            </a:r>
            <a:endParaRPr lang="ko-KR" alt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5404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HW#9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04542" y="2445224"/>
                <a:ext cx="5014419" cy="317971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</a:t>
                </a:r>
              </a:p>
              <a:p>
                <a:endPara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 composition of B in A : 0.01</a:t>
                </a:r>
              </a:p>
              <a:p>
                <a:endPara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Surface composition of B : 0.05</a:t>
                </a:r>
              </a:p>
              <a:p>
                <a:endPara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Diffusion coefficient of B </a:t>
                </a: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4.529∗</m:t>
                    </m:r>
                    <m:sSup>
                      <m:sSup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ko-KR" sz="16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⁡(−</m:t>
                    </m:r>
                    <m:f>
                      <m:f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147723</m:t>
                        </m:r>
                      </m:num>
                      <m:den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ko-K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: 1173K ~ 1473K</a:t>
                </a:r>
              </a:p>
              <a:p>
                <a:endPara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ko-K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Injection distance : 0.03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542" y="2445224"/>
                <a:ext cx="5014419" cy="3179717"/>
              </a:xfrm>
              <a:prstGeom prst="rect">
                <a:avLst/>
              </a:prstGeom>
              <a:blipFill rotWithShape="0">
                <a:blip r:embed="rId2"/>
                <a:stretch>
                  <a:fillRect l="-848" t="-763" b="-19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1" y="2226860"/>
            <a:ext cx="5925627" cy="383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cxnSp>
        <p:nvCxnSpPr>
          <p:cNvPr id="8" name="꺾인 연결선 7"/>
          <p:cNvCxnSpPr>
            <a:stCxn id="18" idx="3"/>
            <a:endCxn id="21" idx="1"/>
          </p:cNvCxnSpPr>
          <p:nvPr/>
        </p:nvCxnSpPr>
        <p:spPr>
          <a:xfrm flipV="1">
            <a:off x="5686723" y="2742548"/>
            <a:ext cx="1088026" cy="287219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56" y="2779789"/>
            <a:ext cx="5289276" cy="19570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69064" y="5430077"/>
            <a:ext cx="4817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When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=0 &amp;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=n, How we can determine the </a:t>
            </a:r>
            <a:r>
              <a:rPr lang="en-US" altLang="ko-KR" dirty="0" err="1" smtClean="0"/>
              <a:t>w</a:t>
            </a:r>
            <a:r>
              <a:rPr lang="en-US" altLang="ko-KR" baseline="-25000" dirty="0" err="1" smtClean="0"/>
              <a:t>i,j</a:t>
            </a:r>
            <a:r>
              <a:rPr lang="en-US" altLang="ko-KR" dirty="0" smtClean="0"/>
              <a:t>??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74749" y="2280883"/>
            <a:ext cx="4380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When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=0, </a:t>
            </a:r>
            <a:r>
              <a:rPr lang="en-US" altLang="ko-KR" dirty="0" err="1" smtClean="0"/>
              <a:t>W</a:t>
            </a:r>
            <a:r>
              <a:rPr lang="en-US" altLang="ko-KR" baseline="-25000" dirty="0" err="1" smtClean="0"/>
              <a:t>i,j</a:t>
            </a:r>
            <a:r>
              <a:rPr lang="en-US" altLang="ko-KR" dirty="0" smtClean="0"/>
              <a:t> = 0.05 for boundary condition</a:t>
            </a:r>
          </a:p>
          <a:p>
            <a:endParaRPr lang="en-US" altLang="ko-KR" dirty="0"/>
          </a:p>
          <a:p>
            <a:r>
              <a:rPr lang="en-US" altLang="ko-KR" dirty="0" smtClean="0"/>
              <a:t>When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=n</a:t>
            </a:r>
            <a:endParaRPr lang="ko-KR" altLang="en-US" dirty="0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493" y="3204213"/>
            <a:ext cx="3965441" cy="18630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74749" y="5246782"/>
                <a:ext cx="4423968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749" y="5246782"/>
                <a:ext cx="4423968" cy="526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직사각형 28"/>
              <p:cNvSpPr/>
              <p:nvPr/>
            </p:nvSpPr>
            <p:spPr>
              <a:xfrm>
                <a:off x="869063" y="4774062"/>
                <a:ext cx="1614829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9" name="직사각형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63" y="4774062"/>
                <a:ext cx="1614829" cy="612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3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887104" y="2242117"/>
            <a:ext cx="4080680" cy="3007075"/>
            <a:chOff x="750626" y="1996457"/>
            <a:chExt cx="4080680" cy="30070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직사각형 4"/>
                <p:cNvSpPr/>
                <p:nvPr/>
              </p:nvSpPr>
              <p:spPr>
                <a:xfrm>
                  <a:off x="1056337" y="2010105"/>
                  <a:ext cx="2812180" cy="3811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1) 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5" name="직사각형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6337" y="2010105"/>
                  <a:ext cx="2812180" cy="38119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269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직사각형 5"/>
                <p:cNvSpPr/>
                <p:nvPr/>
              </p:nvSpPr>
              <p:spPr>
                <a:xfrm>
                  <a:off x="1097280" y="2581462"/>
                  <a:ext cx="2351669" cy="3742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2)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a14:m>
                  <a:r>
                    <a:rPr lang="en-US" altLang="ko-KR" dirty="0" smtClean="0"/>
                    <a:t>(t)</a:t>
                  </a:r>
                  <a:endParaRPr lang="ko-KR" altLang="en-US" dirty="0"/>
                </a:p>
              </p:txBody>
            </p:sp>
          </mc:Choice>
          <mc:Fallback xmlns="">
            <p:sp>
              <p:nvSpPr>
                <p:cNvPr id="6" name="직사각형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280" y="2581462"/>
                  <a:ext cx="2351669" cy="37427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8197" r="-1813" b="-2623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7280" y="3145894"/>
              <a:ext cx="3326181" cy="1857638"/>
            </a:xfrm>
            <a:prstGeom prst="rect">
              <a:avLst/>
            </a:prstGeom>
          </p:spPr>
        </p:pic>
        <p:sp>
          <p:nvSpPr>
            <p:cNvPr id="8" name="양쪽 중괄호 7"/>
            <p:cNvSpPr/>
            <p:nvPr/>
          </p:nvSpPr>
          <p:spPr>
            <a:xfrm>
              <a:off x="750626" y="1996457"/>
              <a:ext cx="4080680" cy="2993427"/>
            </a:xfrm>
            <a:prstGeom prst="bracePair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오른쪽 화살표 8"/>
          <p:cNvSpPr/>
          <p:nvPr/>
        </p:nvSpPr>
        <p:spPr>
          <a:xfrm>
            <a:off x="5314438" y="3274420"/>
            <a:ext cx="1364776" cy="928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7504" y="1905992"/>
            <a:ext cx="4714875" cy="2590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직사각형 12"/>
              <p:cNvSpPr/>
              <p:nvPr/>
            </p:nvSpPr>
            <p:spPr>
              <a:xfrm>
                <a:off x="6813272" y="4669549"/>
                <a:ext cx="2541080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3" name="직사각형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272" y="4669549"/>
                <a:ext cx="2541080" cy="374270"/>
              </a:xfrm>
              <a:prstGeom prst="rect">
                <a:avLst/>
              </a:prstGeom>
              <a:blipFill rotWithShape="0"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509517" y="232747"/>
            <a:ext cx="10058400" cy="708949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Key Code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558" y="941696"/>
            <a:ext cx="7016158" cy="5210175"/>
          </a:xfrm>
          <a:prstGeom prst="rect">
            <a:avLst/>
          </a:prstGeom>
        </p:spPr>
      </p:pic>
      <p:sp>
        <p:nvSpPr>
          <p:cNvPr id="4" name="액자 3"/>
          <p:cNvSpPr/>
          <p:nvPr/>
        </p:nvSpPr>
        <p:spPr>
          <a:xfrm>
            <a:off x="2332558" y="941697"/>
            <a:ext cx="3208433" cy="1255594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액자 4"/>
          <p:cNvSpPr/>
          <p:nvPr/>
        </p:nvSpPr>
        <p:spPr>
          <a:xfrm>
            <a:off x="2330284" y="3223147"/>
            <a:ext cx="7018432" cy="2928723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3003" y="1105469"/>
            <a:ext cx="38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Boundary condition &amp; Initial condition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7717809" y="3251931"/>
                <a:ext cx="1485470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𝐴𝑤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809" y="3251931"/>
                <a:ext cx="1485470" cy="3742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99" y="2261761"/>
            <a:ext cx="5660481" cy="37296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896" y="1892429"/>
            <a:ext cx="28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1173K, dx = 0.000001, </a:t>
            </a:r>
            <a:r>
              <a:rPr lang="en-US" altLang="ko-KR" dirty="0" err="1" smtClean="0">
                <a:solidFill>
                  <a:srgbClr val="FF0000"/>
                </a:solidFill>
              </a:rPr>
              <a:t>dt</a:t>
            </a:r>
            <a:r>
              <a:rPr lang="en-US" altLang="ko-KR" dirty="0" smtClean="0">
                <a:solidFill>
                  <a:srgbClr val="FF0000"/>
                </a:solidFill>
              </a:rPr>
              <a:t> = 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2361063"/>
            <a:ext cx="5856254" cy="3605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35239" y="1867180"/>
            <a:ext cx="28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1273K, dx = 0.000001, </a:t>
            </a:r>
            <a:r>
              <a:rPr lang="en-US" altLang="ko-KR" dirty="0" err="1" smtClean="0">
                <a:solidFill>
                  <a:srgbClr val="FF0000"/>
                </a:solidFill>
              </a:rPr>
              <a:t>dt</a:t>
            </a:r>
            <a:r>
              <a:rPr lang="en-US" altLang="ko-KR" dirty="0" smtClean="0">
                <a:solidFill>
                  <a:srgbClr val="FF0000"/>
                </a:solidFill>
              </a:rPr>
              <a:t> = 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750627" y="3998794"/>
            <a:ext cx="22109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543418" y="4067034"/>
            <a:ext cx="30373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7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18" y="1428465"/>
            <a:ext cx="5216216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1282" y="881712"/>
            <a:ext cx="28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1373K, dx = 0.000002, </a:t>
            </a:r>
            <a:r>
              <a:rPr lang="en-US" altLang="ko-KR" dirty="0" err="1" smtClean="0">
                <a:solidFill>
                  <a:srgbClr val="FF0000"/>
                </a:solidFill>
              </a:rPr>
              <a:t>dt</a:t>
            </a:r>
            <a:r>
              <a:rPr lang="en-US" altLang="ko-KR" dirty="0" smtClean="0">
                <a:solidFill>
                  <a:srgbClr val="FF0000"/>
                </a:solidFill>
              </a:rPr>
              <a:t> = 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072" y="1428465"/>
            <a:ext cx="5554637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2022" y="881712"/>
            <a:ext cx="28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1473K, dx = 0.000003, </a:t>
            </a:r>
            <a:r>
              <a:rPr lang="en-US" altLang="ko-KR" dirty="0" err="1" smtClean="0">
                <a:solidFill>
                  <a:srgbClr val="FF0000"/>
                </a:solidFill>
              </a:rPr>
              <a:t>dt</a:t>
            </a:r>
            <a:r>
              <a:rPr lang="en-US" altLang="ko-KR" dirty="0" smtClean="0">
                <a:solidFill>
                  <a:srgbClr val="FF0000"/>
                </a:solidFill>
              </a:rPr>
              <a:t> = 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729471" y="3234520"/>
            <a:ext cx="4142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259090" y="3275464"/>
            <a:ext cx="4142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2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79" y="1978925"/>
            <a:ext cx="628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a) How does the injection distance depend on injection time?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480103"/>
              </p:ext>
            </p:extLst>
          </p:nvPr>
        </p:nvGraphicFramePr>
        <p:xfrm>
          <a:off x="1097279" y="2375552"/>
          <a:ext cx="6995843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10486" y="6049108"/>
                <a:ext cx="30386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ko-KR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e>
                      </m:ra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486" y="6049108"/>
                <a:ext cx="303862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 rot="16200000">
            <a:off x="-622087" y="3782946"/>
            <a:ext cx="303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Injection distance(m)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1694" y="3967612"/>
            <a:ext cx="1415297" cy="4231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12481" y="3179298"/>
            <a:ext cx="247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Linear!!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7957" y="1941342"/>
            <a:ext cx="6077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b) How does the injection distance depend on Temperature</a:t>
            </a:r>
            <a:endParaRPr lang="ko-KR" altLang="en-US" dirty="0"/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172618"/>
              </p:ext>
            </p:extLst>
          </p:nvPr>
        </p:nvGraphicFramePr>
        <p:xfrm>
          <a:off x="886265" y="2310674"/>
          <a:ext cx="6333504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_x71664696" descr="DRW00000a8c3f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4034" y="2732348"/>
            <a:ext cx="2207742" cy="543001"/>
          </a:xfrm>
          <a:prstGeom prst="rect">
            <a:avLst/>
          </a:prstGeom>
          <a:noFill/>
        </p:spPr>
      </p:pic>
      <p:pic>
        <p:nvPicPr>
          <p:cNvPr id="8" name="_x71676968" descr="DRW00000a8c3f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4034" y="3440081"/>
            <a:ext cx="1502472" cy="554484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034" y="4159297"/>
            <a:ext cx="1125362" cy="71921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0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708</TotalTime>
  <Words>252</Words>
  <Application>Microsoft Office PowerPoint</Application>
  <PresentationFormat>와이드스크린</PresentationFormat>
  <Paragraphs>59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맑은 고딕</vt:lpstr>
      <vt:lpstr>Calibri</vt:lpstr>
      <vt:lpstr>Calibri Light</vt:lpstr>
      <vt:lpstr>Cambria Math</vt:lpstr>
      <vt:lpstr>Times New Roman</vt:lpstr>
      <vt:lpstr>추억</vt:lpstr>
      <vt:lpstr>HW9 Finite Difference Methods</vt:lpstr>
      <vt:lpstr>HW#9</vt:lpstr>
      <vt:lpstr>Background</vt:lpstr>
      <vt:lpstr>Background</vt:lpstr>
      <vt:lpstr>Key Code</vt:lpstr>
      <vt:lpstr>Results</vt:lpstr>
      <vt:lpstr>PowerPoint 프레젠테이션</vt:lpstr>
      <vt:lpstr>Results</vt:lpstr>
      <vt:lpstr>Results</vt:lpstr>
      <vt:lpstr>Results</vt:lpstr>
      <vt:lpstr>Results</vt:lpstr>
      <vt:lpstr>Results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HW6 Regression</dc:title>
  <dc:creator>Wontae Lee</dc:creator>
  <cp:lastModifiedBy>Wontae Lee</cp:lastModifiedBy>
  <cp:revision>55</cp:revision>
  <dcterms:created xsi:type="dcterms:W3CDTF">2015-04-20T05:45:59Z</dcterms:created>
  <dcterms:modified xsi:type="dcterms:W3CDTF">2015-06-01T11:22:12Z</dcterms:modified>
</cp:coreProperties>
</file>