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ED7D32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DBBA-8B5F-4F6C-A6DF-4FB842C3B0B2}" type="datetimeFigureOut">
              <a:rPr lang="ko-KR" altLang="en-US" smtClean="0"/>
              <a:t>2017-10-29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8F2C-F0CF-414D-BE16-7DC54C5A9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244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DBBA-8B5F-4F6C-A6DF-4FB842C3B0B2}" type="datetimeFigureOut">
              <a:rPr lang="ko-KR" altLang="en-US" smtClean="0"/>
              <a:t>2017-10-29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8F2C-F0CF-414D-BE16-7DC54C5A9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2016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DBBA-8B5F-4F6C-A6DF-4FB842C3B0B2}" type="datetimeFigureOut">
              <a:rPr lang="ko-KR" altLang="en-US" smtClean="0"/>
              <a:t>2017-10-29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8F2C-F0CF-414D-BE16-7DC54C5A9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8384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DBBA-8B5F-4F6C-A6DF-4FB842C3B0B2}" type="datetimeFigureOut">
              <a:rPr lang="ko-KR" altLang="en-US" smtClean="0"/>
              <a:t>2017-10-29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8F2C-F0CF-414D-BE16-7DC54C5A9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2280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DBBA-8B5F-4F6C-A6DF-4FB842C3B0B2}" type="datetimeFigureOut">
              <a:rPr lang="ko-KR" altLang="en-US" smtClean="0"/>
              <a:t>2017-10-29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8F2C-F0CF-414D-BE16-7DC54C5A9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7031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DBBA-8B5F-4F6C-A6DF-4FB842C3B0B2}" type="datetimeFigureOut">
              <a:rPr lang="ko-KR" altLang="en-US" smtClean="0"/>
              <a:t>2017-10-29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8F2C-F0CF-414D-BE16-7DC54C5A9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604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DBBA-8B5F-4F6C-A6DF-4FB842C3B0B2}" type="datetimeFigureOut">
              <a:rPr lang="ko-KR" altLang="en-US" smtClean="0"/>
              <a:t>2017-10-29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8F2C-F0CF-414D-BE16-7DC54C5A9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0525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DBBA-8B5F-4F6C-A6DF-4FB842C3B0B2}" type="datetimeFigureOut">
              <a:rPr lang="ko-KR" altLang="en-US" smtClean="0"/>
              <a:t>2017-10-29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8F2C-F0CF-414D-BE16-7DC54C5A9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5884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DBBA-8B5F-4F6C-A6DF-4FB842C3B0B2}" type="datetimeFigureOut">
              <a:rPr lang="ko-KR" altLang="en-US" smtClean="0"/>
              <a:t>2017-10-29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8F2C-F0CF-414D-BE16-7DC54C5A9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793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DBBA-8B5F-4F6C-A6DF-4FB842C3B0B2}" type="datetimeFigureOut">
              <a:rPr lang="ko-KR" altLang="en-US" smtClean="0"/>
              <a:t>2017-10-29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8F2C-F0CF-414D-BE16-7DC54C5A9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959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0DBBA-8B5F-4F6C-A6DF-4FB842C3B0B2}" type="datetimeFigureOut">
              <a:rPr lang="ko-KR" altLang="en-US" smtClean="0"/>
              <a:t>2017-10-29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FA8F2C-F0CF-414D-BE16-7DC54C5A9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0640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0DBBA-8B5F-4F6C-A6DF-4FB842C3B0B2}" type="datetimeFigureOut">
              <a:rPr lang="ko-KR" altLang="en-US" smtClean="0"/>
              <a:t>2017-10-29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A8F2C-F0CF-414D-BE16-7DC54C5A93B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2031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0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Mid-term Report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20150060 </a:t>
            </a:r>
            <a:r>
              <a:rPr lang="ko-KR" altLang="en-US" dirty="0" smtClean="0"/>
              <a:t>김영우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64039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Problem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4659" y="512449"/>
            <a:ext cx="7363671" cy="1030914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140" y="2309168"/>
            <a:ext cx="4150631" cy="262839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936566" y="2309168"/>
            <a:ext cx="611124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2000" dirty="0" smtClean="0"/>
              <a:t>Regression</a:t>
            </a:r>
            <a:r>
              <a:rPr lang="ko-KR" altLang="en-US" sz="2000" dirty="0" smtClean="0"/>
              <a:t>을 이용해 </a:t>
            </a:r>
            <a:r>
              <a:rPr lang="en-US" altLang="ko-KR" sz="2000" dirty="0" smtClean="0"/>
              <a:t>L parameter</a:t>
            </a:r>
            <a:r>
              <a:rPr lang="ko-KR" altLang="en-US" sz="2000" dirty="0" smtClean="0"/>
              <a:t>구하기</a:t>
            </a:r>
            <a:r>
              <a:rPr lang="en-US" altLang="ko-KR" sz="2000" dirty="0" smtClean="0"/>
              <a:t>(HW5)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2000" dirty="0" smtClean="0"/>
              <a:t>Equilibrium condition </a:t>
            </a:r>
            <a:r>
              <a:rPr lang="ko-KR" altLang="en-US" sz="2000" dirty="0" smtClean="0"/>
              <a:t>의 </a:t>
            </a:r>
            <a:r>
              <a:rPr lang="en-US" altLang="ko-KR" sz="2000" dirty="0" smtClean="0"/>
              <a:t>Chemical potential </a:t>
            </a:r>
            <a:r>
              <a:rPr lang="ko-KR" altLang="en-US" sz="2000" dirty="0" smtClean="0"/>
              <a:t>을 이용하여 </a:t>
            </a:r>
            <a:r>
              <a:rPr lang="ko-KR" altLang="en-US" sz="2000" dirty="0"/>
              <a:t>식</a:t>
            </a:r>
            <a:r>
              <a:rPr lang="ko-KR" altLang="en-US" sz="2000" dirty="0" smtClean="0"/>
              <a:t> 만들기</a:t>
            </a:r>
            <a:endParaRPr lang="en-US" altLang="ko-KR" sz="2000" dirty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2000" dirty="0" smtClean="0"/>
              <a:t>Newton’s method: Raw</a:t>
            </a:r>
            <a:r>
              <a:rPr lang="ko-KR" altLang="en-US" sz="2000" dirty="0" smtClean="0"/>
              <a:t>한 </a:t>
            </a:r>
            <a:r>
              <a:rPr lang="en-US" altLang="ko-KR" sz="2000" dirty="0" smtClean="0"/>
              <a:t>phase diagram </a:t>
            </a:r>
            <a:r>
              <a:rPr lang="ko-KR" altLang="en-US" sz="2000" dirty="0" smtClean="0"/>
              <a:t>그리기</a:t>
            </a:r>
            <a:endParaRPr lang="en-US" altLang="ko-KR" sz="2000" dirty="0" smtClean="0"/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2000" dirty="0" smtClean="0"/>
              <a:t>Eutectic point</a:t>
            </a:r>
            <a:r>
              <a:rPr lang="ko-KR" altLang="en-US" sz="2000" dirty="0" smtClean="0"/>
              <a:t>의 </a:t>
            </a:r>
            <a:r>
              <a:rPr lang="en-US" altLang="ko-KR" sz="2000" dirty="0" smtClean="0"/>
              <a:t>condition </a:t>
            </a:r>
            <a:r>
              <a:rPr lang="ko-KR" altLang="en-US" sz="2000" dirty="0" smtClean="0"/>
              <a:t>을 이용해 식 만들기</a:t>
            </a:r>
            <a:endParaRPr lang="en-US" altLang="ko-KR" sz="20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2000" dirty="0" smtClean="0"/>
              <a:t>Newton’s method: Eutectic point </a:t>
            </a:r>
            <a:r>
              <a:rPr lang="ko-KR" altLang="en-US" sz="2000" dirty="0" smtClean="0"/>
              <a:t>구하기</a:t>
            </a:r>
            <a:endParaRPr lang="en-US" altLang="ko-KR" sz="20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2000" dirty="0" smtClean="0"/>
              <a:t>Phase diagram </a:t>
            </a:r>
            <a:r>
              <a:rPr lang="ko-KR" altLang="en-US" sz="2000" dirty="0" smtClean="0"/>
              <a:t>완성</a:t>
            </a:r>
            <a:r>
              <a:rPr lang="en-US" altLang="ko-KR" sz="2000" dirty="0" smtClean="0"/>
              <a:t>!!!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8302" y="1815262"/>
            <a:ext cx="2110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smtClean="0"/>
              <a:t>주어진 실험 정보</a:t>
            </a:r>
            <a:endParaRPr lang="ko-KR" alt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8302" y="4988257"/>
            <a:ext cx="6322255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ko-KR" altLang="en-US" dirty="0" smtClean="0"/>
              <a:t>액상에서의 </a:t>
            </a:r>
            <a:r>
              <a:rPr lang="en-US" altLang="ko-KR" dirty="0" smtClean="0"/>
              <a:t>Enthalpy of mixing (J/</a:t>
            </a:r>
            <a:r>
              <a:rPr lang="en-US" altLang="ko-KR" dirty="0" err="1" smtClean="0"/>
              <a:t>mol</a:t>
            </a:r>
            <a:r>
              <a:rPr lang="en-US" altLang="ko-KR" dirty="0" smtClean="0"/>
              <a:t>)</a:t>
            </a:r>
          </a:p>
          <a:p>
            <a:pPr marL="285750" indent="-285750">
              <a:lnSpc>
                <a:spcPts val="1300"/>
              </a:lnSpc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altLang="ko-KR" dirty="0" smtClean="0"/>
              <a:t>1500K </a:t>
            </a:r>
            <a:r>
              <a:rPr lang="ko-KR" altLang="en-US" dirty="0" smtClean="0"/>
              <a:t>액상에서 </a:t>
            </a:r>
            <a:r>
              <a:rPr lang="en-US" altLang="ko-KR" dirty="0" smtClean="0"/>
              <a:t>Ks</a:t>
            </a:r>
            <a:r>
              <a:rPr lang="ko-KR" altLang="en-US" dirty="0" smtClean="0"/>
              <a:t>의 활동도 </a:t>
            </a:r>
            <a:r>
              <a:rPr lang="en-US" altLang="ko-KR" dirty="0" smtClean="0"/>
              <a:t>(ref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en-US" altLang="ko-KR" dirty="0" err="1" smtClean="0"/>
              <a:t>Liq</a:t>
            </a:r>
            <a:r>
              <a:rPr lang="en-US" altLang="ko-KR" dirty="0" smtClean="0"/>
              <a:t> Ks)</a:t>
            </a:r>
          </a:p>
          <a:p>
            <a:pPr marL="285750" indent="-285750">
              <a:lnSpc>
                <a:spcPts val="1300"/>
              </a:lnSpc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altLang="ko-KR" dirty="0" smtClean="0"/>
              <a:t>Enthalpy of Formation in FCC and BCC</a:t>
            </a:r>
          </a:p>
          <a:p>
            <a:pPr marL="285750" indent="-285750">
              <a:lnSpc>
                <a:spcPts val="1300"/>
              </a:lnSpc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altLang="ko-KR" dirty="0" smtClean="0"/>
              <a:t>Activity of Ps in BCC at 1100K (ref : FCC Ps)</a:t>
            </a:r>
          </a:p>
          <a:p>
            <a:pPr marL="285750" indent="-285750">
              <a:lnSpc>
                <a:spcPts val="1300"/>
              </a:lnSpc>
              <a:buFont typeface="Arial" panose="020B0604020202020204" pitchFamily="34" charset="0"/>
              <a:buChar char="•"/>
            </a:pPr>
            <a:endParaRPr lang="en-US" altLang="ko-KR" dirty="0" smtClean="0"/>
          </a:p>
          <a:p>
            <a:pPr marL="285750" indent="-285750">
              <a:lnSpc>
                <a:spcPts val="1300"/>
              </a:lnSpc>
              <a:buFont typeface="Arial" panose="020B0604020202020204" pitchFamily="34" charset="0"/>
              <a:buChar char="•"/>
            </a:pPr>
            <a:r>
              <a:rPr lang="en-US" altLang="ko-KR" dirty="0" smtClean="0"/>
              <a:t>Activity of Ks in FCC at 1100K (ref : BCC Ks)</a:t>
            </a:r>
            <a:endParaRPr lang="ko-KR" altLang="en-US" dirty="0" smtClean="0"/>
          </a:p>
          <a:p>
            <a:endParaRPr lang="ko-KR" altLang="en-US" dirty="0"/>
          </a:p>
        </p:txBody>
      </p:sp>
      <p:cxnSp>
        <p:nvCxnSpPr>
          <p:cNvPr id="10" name="직선 연결선 9"/>
          <p:cNvCxnSpPr/>
          <p:nvPr/>
        </p:nvCxnSpPr>
        <p:spPr>
          <a:xfrm>
            <a:off x="5725551" y="1815262"/>
            <a:ext cx="28135" cy="48387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8502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13172" y="233296"/>
            <a:ext cx="7809598" cy="1178238"/>
          </a:xfrm>
        </p:spPr>
        <p:txBody>
          <a:bodyPr/>
          <a:lstStyle/>
          <a:p>
            <a:r>
              <a:rPr lang="en-US" altLang="ko-KR" dirty="0" smtClean="0"/>
              <a:t>Equation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82553" y="1779878"/>
            <a:ext cx="1294730" cy="518822"/>
          </a:xfrm>
        </p:spPr>
        <p:txBody>
          <a:bodyPr/>
          <a:lstStyle/>
          <a:p>
            <a:r>
              <a:rPr lang="en-US" altLang="ko-KR" dirty="0" smtClean="0"/>
              <a:t>HW5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내용 개체 틀 2"/>
              <p:cNvSpPr txBox="1">
                <a:spLocks/>
              </p:cNvSpPr>
              <p:nvPr/>
            </p:nvSpPr>
            <p:spPr>
              <a:xfrm>
                <a:off x="5209101" y="1644829"/>
                <a:ext cx="6227338" cy="3508332"/>
              </a:xfrm>
              <a:prstGeom prst="rect">
                <a:avLst/>
              </a:prstGeom>
            </p:spPr>
            <p:txBody>
              <a:bodyPr>
                <a:normAutofit fontScale="85000" lnSpcReduction="10000"/>
              </a:bodyPr>
              <a:lstStyle>
                <a:lvl1pPr marL="228600" indent="-228600" algn="l" defTabSz="914400" rtl="0" eaLnBrk="1" latinLnBrk="1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1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just">
                  <a:buNone/>
                </a:pPr>
                <a:r>
                  <a:rPr lang="en-US" altLang="ko-KR" sz="2000" dirty="0" smtClean="0"/>
                  <a:t>Reference state: Ps(</a:t>
                </a:r>
                <a:r>
                  <a:rPr lang="en-US" altLang="ko-KR" sz="2000" dirty="0" err="1" smtClean="0"/>
                  <a:t>fcc</a:t>
                </a:r>
                <a:r>
                  <a:rPr lang="en-US" altLang="ko-KR" sz="2000" dirty="0" smtClean="0"/>
                  <a:t>),</a:t>
                </a:r>
                <a:r>
                  <a:rPr lang="en-US" altLang="ko-KR" sz="2000" dirty="0"/>
                  <a:t> </a:t>
                </a:r>
                <a:r>
                  <a:rPr lang="en-US" altLang="ko-KR" sz="2000" dirty="0" smtClean="0"/>
                  <a:t>Ks(Bcc)</a:t>
                </a:r>
              </a:p>
              <a:p>
                <a:pPr marL="0" indent="0" algn="just">
                  <a:buNone/>
                </a:pPr>
                <a:r>
                  <a:rPr lang="en-US" altLang="ko-KR" sz="2000" b="1" dirty="0" smtClean="0"/>
                  <a:t>Liquid</a:t>
                </a:r>
                <a:r>
                  <a:rPr lang="en-US" altLang="ko-KR" sz="2000" dirty="0" smtClean="0"/>
                  <a:t>    </a:t>
                </a: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𝛥</m:t>
                          </m:r>
                        </m:e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  <m:sSubSup>
                        <m:sSub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𝐵𝑐𝑐</m:t>
                          </m:r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sSubSup>
                            <m:sSubSup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ko-KR" sz="2000" dirty="0">
                  <a:solidFill>
                    <a:prstClr val="black"/>
                  </a:solidFill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𝛥</m:t>
                          </m:r>
                        </m:e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  <m:sSubSup>
                        <m:sSub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𝐹𝑐𝑐</m:t>
                          </m:r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p>
                        <m:s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sup>
                          </m:sSub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sSub>
                            <m:sSub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d>
                    </m:oMath>
                  </m:oMathPara>
                </a14:m>
                <a:endParaRPr lang="en-US" altLang="ko-KR" sz="2000" dirty="0">
                  <a:solidFill>
                    <a:prstClr val="black"/>
                  </a:solidFill>
                </a:endParaRPr>
              </a:p>
              <a:p>
                <a:pPr marL="0" indent="0" algn="just">
                  <a:buNone/>
                </a:pPr>
                <a:endParaRPr lang="en-US" altLang="ko-KR" sz="2000" dirty="0">
                  <a:solidFill>
                    <a:prstClr val="black"/>
                  </a:solidFill>
                </a:endParaRPr>
              </a:p>
              <a:p>
                <a:pPr marL="0" indent="0" algn="just">
                  <a:buNone/>
                </a:pPr>
                <a:r>
                  <a:rPr lang="en-US" altLang="ko-KR" sz="2000" b="1" dirty="0" err="1" smtClean="0"/>
                  <a:t>Fcc</a:t>
                </a:r>
                <a:endParaRPr lang="en-US" altLang="ko-KR" sz="2000" b="1" i="1" dirty="0" smtClean="0"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𝐹𝑐𝑐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𝛥</m:t>
                          </m:r>
                        </m:e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  <m:sSubSup>
                        <m:sSub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𝐵𝑐𝑐</m:t>
                          </m:r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𝐹𝑐𝑐</m:t>
                          </m:r>
                        </m:sup>
                      </m:sSubSup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𝐹𝑐𝑐</m:t>
                              </m:r>
                            </m:sup>
                          </m:sSub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+2</m:t>
                          </m:r>
                          <m:sSubSup>
                            <m:sSubSup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𝐹𝑐𝑐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altLang="ko-KR" sz="2000" i="1" dirty="0">
                  <a:solidFill>
                    <a:prstClr val="black"/>
                  </a:solidFill>
                  <a:latin typeface="Cambria Math" panose="02040503050406030204" pitchFamily="18" charset="0"/>
                </a:endParaRPr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𝐹𝑐𝑐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(1−</m:t>
                          </m:r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p>
                        <m:s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𝐹𝑐𝑐</m:t>
                              </m:r>
                            </m:sup>
                          </m:sSub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𝐹𝑐𝑐</m:t>
                              </m:r>
                            </m:sup>
                          </m:sSub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(2</m:t>
                          </m:r>
                          <m:sSub>
                            <m:sSub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𝐾𝑠</m:t>
                              </m:r>
                            </m:sub>
                          </m:sSub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−1)</m:t>
                          </m:r>
                        </m:e>
                      </m:d>
                    </m:oMath>
                  </m:oMathPara>
                </a14:m>
                <a:endParaRPr lang="en-US" altLang="ko-KR" sz="2000" dirty="0"/>
              </a:p>
              <a:p>
                <a:pPr marL="0" indent="0" algn="just">
                  <a:buNone/>
                </a:pPr>
                <a:endParaRPr lang="en-US" altLang="ko-KR" sz="2000" dirty="0"/>
              </a:p>
              <a:p>
                <a:pPr marL="0" indent="0" algn="just">
                  <a:buNone/>
                </a:pPr>
                <a:r>
                  <a:rPr lang="en-US" altLang="ko-KR" sz="2000" b="1" dirty="0"/>
                  <a:t>Bcc </a:t>
                </a:r>
                <a:r>
                  <a:rPr lang="en-US" altLang="ko-KR" sz="2000" dirty="0"/>
                  <a:t>      </a:t>
                </a:r>
                <a:endParaRPr lang="en-US" altLang="ko-KR" sz="2000" dirty="0" smtClean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𝐵𝑐𝑐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1−</m:t>
                              </m:r>
                              <m:sSub>
                                <m:sSubPr>
                                  <m:ctrlP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𝐵𝑐𝑐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en-US" altLang="ko-KR" sz="2000" dirty="0"/>
              </a:p>
              <a:p>
                <a:pPr marL="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20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i="1">
                              <a:latin typeface="Cambria Math" panose="02040503050406030204" pitchFamily="18" charset="0"/>
                            </a:rPr>
                            <m:t>𝐵𝑐𝑐</m:t>
                          </m:r>
                        </m:sup>
                      </m:sSubSup>
                      <m:r>
                        <a:rPr lang="en-US" altLang="ko-KR" sz="20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l-GR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𝛥</m:t>
                          </m:r>
                        </m:e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𝑜</m:t>
                          </m:r>
                        </m:sup>
                      </m:sSup>
                      <m:sSubSup>
                        <m:sSub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𝐺</m:t>
                          </m:r>
                        </m:e>
                        <m:sub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𝐹𝑐𝑐</m:t>
                          </m:r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𝐵𝑐𝑐</m:t>
                          </m:r>
                        </m:sup>
                      </m:sSubSup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𝑅𝑇𝑙𝑛</m:t>
                      </m:r>
                      <m:sSub>
                        <m:sSub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</m:sSub>
                      <m:r>
                        <a:rPr lang="en-US" altLang="ko-KR" sz="2000" i="1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altLang="ko-KR" sz="2000" i="1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𝐾𝑠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US" altLang="ko-KR" sz="2000" i="1">
                              <a:solidFill>
                                <a:prstClr val="black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</m:e>
                            <m:sub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en-US" altLang="ko-KR" sz="2000" i="1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  <m:t>𝐵𝑐𝑐</m:t>
                              </m:r>
                            </m:sup>
                          </m:sSubSup>
                        </m:e>
                      </m:d>
                    </m:oMath>
                  </m:oMathPara>
                </a14:m>
                <a:endParaRPr lang="ko-KR" altLang="en-US" sz="2000" dirty="0"/>
              </a:p>
            </p:txBody>
          </p:sp>
        </mc:Choice>
        <mc:Fallback xmlns="">
          <p:sp>
            <p:nvSpPr>
              <p:cNvPr id="5" name="내용 개체 틀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9101" y="1644829"/>
                <a:ext cx="6227338" cy="3508332"/>
              </a:xfrm>
              <a:prstGeom prst="rect">
                <a:avLst/>
              </a:prstGeom>
              <a:blipFill rotWithShape="0">
                <a:blip r:embed="rId2"/>
                <a:stretch>
                  <a:fillRect l="-686" t="-226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11717" y="2364299"/>
                <a:ext cx="4321515" cy="1187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Liquid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ko-KR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en-US" altLang="ko-KR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14894.2306−7.9913</m:t>
                      </m:r>
                      <m:r>
                        <m:rPr>
                          <m:sty m:val="p"/>
                        </m:rPr>
                        <a:rPr lang="en-US" altLang="ko-KR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−4794.9255−</m:t>
                          </m:r>
                          <m: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0.0112</m:t>
                          </m:r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nor/>
                            </m:rPr>
                            <a:rPr lang="en-US" altLang="ko-KR" b="0" i="0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Ks</m:t>
                          </m:r>
                        </m:sub>
                      </m:sSub>
                    </m:oMath>
                  </m:oMathPara>
                </a14:m>
                <a:endParaRPr lang="en-US" altLang="ko-KR" b="0" dirty="0" smtClean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717" y="2364299"/>
                <a:ext cx="4321515" cy="1187633"/>
              </a:xfrm>
              <a:prstGeom prst="rect">
                <a:avLst/>
              </a:prstGeom>
              <a:blipFill rotWithShape="0">
                <a:blip r:embed="rId3"/>
                <a:stretch>
                  <a:fillRect l="-1271" t="-307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82553" y="3843665"/>
                <a:ext cx="4057744" cy="11876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FCC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ko-KR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en-US" altLang="ko-KR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12597.609−4.9978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altLang="ko-KR" b="0" i="0" smtClean="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−7199.9779−0.0003</m:t>
                          </m:r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m:rPr>
                              <m:nor/>
                            </m:rPr>
                            <a:rPr lang="en-US" altLang="ko-KR" b="0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X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ko-KR" b="0" i="0" smtClean="0">
                              <a:latin typeface="Cambria Math" panose="02040503050406030204" pitchFamily="18" charset="0"/>
                            </a:rPr>
                            <m:t>Ks</m:t>
                          </m:r>
                        </m:sub>
                      </m:sSub>
                    </m:oMath>
                  </m:oMathPara>
                </a14:m>
                <a:endParaRPr lang="en-US" altLang="ko-KR" b="0" dirty="0" smtClean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53" y="3843665"/>
                <a:ext cx="4057744" cy="1187633"/>
              </a:xfrm>
              <a:prstGeom prst="rect">
                <a:avLst/>
              </a:prstGeom>
              <a:blipFill rotWithShape="0">
                <a:blip r:embed="rId4"/>
                <a:stretch>
                  <a:fillRect l="-1201" t="-3093" b="-5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82553" y="5323031"/>
                <a:ext cx="3780354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BCC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l-GR" altLang="ko-KR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en-US" altLang="ko-KR" b="1" i="1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6995.6566−3.9960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altLang="ko-KR" b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553" y="5323031"/>
                <a:ext cx="3780354" cy="646331"/>
              </a:xfrm>
              <a:prstGeom prst="rect">
                <a:avLst/>
              </a:prstGeom>
              <a:blipFill rotWithShape="0">
                <a:blip r:embed="rId5"/>
                <a:stretch>
                  <a:fillRect l="-1290" t="-47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직사각형 8"/>
              <p:cNvSpPr/>
              <p:nvPr/>
            </p:nvSpPr>
            <p:spPr>
              <a:xfrm>
                <a:off x="10230789" y="5619752"/>
                <a:ext cx="1205650" cy="4056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ko-KR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9" name="직사각형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0789" y="5619752"/>
                <a:ext cx="1205650" cy="405688"/>
              </a:xfrm>
              <a:prstGeom prst="rect">
                <a:avLst/>
              </a:prstGeom>
              <a:blipFill rotWithShape="0">
                <a:blip r:embed="rId6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10230790" y="5297135"/>
            <a:ext cx="112543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 b="1" dirty="0" smtClean="0">
                <a:latin typeface="+mn-ea"/>
                <a:cs typeface="Times New Roman" panose="02020603050405020304" pitchFamily="18" charset="0"/>
              </a:rPr>
              <a:t>BCC-FCC</a:t>
            </a:r>
            <a:endParaRPr lang="ko-KR" altLang="en-US" sz="1800" b="1" dirty="0">
              <a:latin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직사각형 10"/>
              <p:cNvSpPr/>
              <p:nvPr/>
            </p:nvSpPr>
            <p:spPr>
              <a:xfrm>
                <a:off x="10230789" y="6029480"/>
                <a:ext cx="1231298" cy="4056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ko-KR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11" name="직사각형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0789" y="6029480"/>
                <a:ext cx="1231298" cy="405688"/>
              </a:xfrm>
              <a:prstGeom prst="rect">
                <a:avLst/>
              </a:prstGeom>
              <a:blipFill rotWithShape="0">
                <a:blip r:embed="rId7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직사각형 11"/>
              <p:cNvSpPr/>
              <p:nvPr/>
            </p:nvSpPr>
            <p:spPr>
              <a:xfrm>
                <a:off x="8571695" y="5643685"/>
                <a:ext cx="1205650" cy="4056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ko-KR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12" name="직사각형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695" y="5643685"/>
                <a:ext cx="1205650" cy="405688"/>
              </a:xfrm>
              <a:prstGeom prst="rect">
                <a:avLst/>
              </a:prstGeom>
              <a:blipFill rotWithShape="0">
                <a:blip r:embed="rId8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4"/>
          <p:cNvSpPr txBox="1">
            <a:spLocks noChangeArrowheads="1"/>
          </p:cNvSpPr>
          <p:nvPr/>
        </p:nvSpPr>
        <p:spPr bwMode="auto">
          <a:xfrm>
            <a:off x="8571696" y="5321068"/>
            <a:ext cx="14157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 b="1" dirty="0" smtClean="0">
                <a:latin typeface="+mn-ea"/>
                <a:cs typeface="Times New Roman" panose="02020603050405020304" pitchFamily="18" charset="0"/>
              </a:rPr>
              <a:t>Liquid-BCC</a:t>
            </a:r>
            <a:endParaRPr lang="ko-KR" altLang="en-US" sz="1800" b="1" dirty="0">
              <a:latin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직사각형 13"/>
              <p:cNvSpPr/>
              <p:nvPr/>
            </p:nvSpPr>
            <p:spPr>
              <a:xfrm>
                <a:off x="8571694" y="6049373"/>
                <a:ext cx="1231298" cy="4056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bSup>
                    </m:oMath>
                  </m:oMathPara>
                </a14:m>
                <a:endParaRPr lang="ko-KR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14" name="직사각형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1694" y="6049373"/>
                <a:ext cx="1231298" cy="405688"/>
              </a:xfrm>
              <a:prstGeom prst="rect">
                <a:avLst/>
              </a:prstGeom>
              <a:blipFill rotWithShape="0">
                <a:blip r:embed="rId9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직사각형 14"/>
              <p:cNvSpPr/>
              <p:nvPr/>
            </p:nvSpPr>
            <p:spPr>
              <a:xfrm>
                <a:off x="6964293" y="5643685"/>
                <a:ext cx="1205650" cy="4056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ko-KR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15" name="직사각형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4293" y="5643685"/>
                <a:ext cx="1205650" cy="405688"/>
              </a:xfrm>
              <a:prstGeom prst="rect">
                <a:avLst/>
              </a:prstGeom>
              <a:blipFill rotWithShape="0">
                <a:blip r:embed="rId10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4"/>
          <p:cNvSpPr txBox="1">
            <a:spLocks noChangeArrowheads="1"/>
          </p:cNvSpPr>
          <p:nvPr/>
        </p:nvSpPr>
        <p:spPr bwMode="auto">
          <a:xfrm>
            <a:off x="6938647" y="5321068"/>
            <a:ext cx="140294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맑은 고딕" panose="020B0503020000020004" pitchFamily="50" charset="-127"/>
              </a:defRPr>
            </a:lvl1pPr>
            <a:lvl2pPr marL="742950" indent="-28575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맑은 고딕" panose="020B0503020000020004" pitchFamily="50" charset="-127"/>
              </a:defRPr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맑은 고딕" panose="020B0503020000020004" pitchFamily="50" charset="-127"/>
              </a:defRPr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맑은 고딕" panose="020B0503020000020004" pitchFamily="50" charset="-127"/>
              </a:defRPr>
            </a:lvl9pPr>
          </a:lstStyle>
          <a:p>
            <a:pPr latinLnBrk="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ko-KR" sz="1800" b="1" dirty="0" smtClean="0">
                <a:latin typeface="+mn-ea"/>
                <a:cs typeface="Times New Roman" panose="02020603050405020304" pitchFamily="18" charset="0"/>
              </a:rPr>
              <a:t>Liquid-FCC</a:t>
            </a:r>
            <a:endParaRPr lang="ko-KR" altLang="en-US" sz="1800" b="1" dirty="0">
              <a:latin typeface="+mn-ea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직사각형 16"/>
              <p:cNvSpPr/>
              <p:nvPr/>
            </p:nvSpPr>
            <p:spPr>
              <a:xfrm>
                <a:off x="6938645" y="6053663"/>
                <a:ext cx="1231298" cy="40568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</m:t>
                          </m:r>
                          <m:r>
                            <a:rPr lang="en-US" altLang="ko-KR" i="1">
                              <a:latin typeface="Cambria Math" panose="02040503050406030204" pitchFamily="18" charset="0"/>
                            </a:rPr>
                            <m:t>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sup>
                      </m:sSubSup>
                    </m:oMath>
                  </m:oMathPara>
                </a14:m>
                <a:endParaRPr lang="ko-KR" altLang="en-US" dirty="0">
                  <a:latin typeface="+mn-ea"/>
                </a:endParaRPr>
              </a:p>
            </p:txBody>
          </p:sp>
        </mc:Choice>
        <mc:Fallback xmlns="">
          <p:sp>
            <p:nvSpPr>
              <p:cNvPr id="17" name="직사각형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8645" y="6053663"/>
                <a:ext cx="1231298" cy="405688"/>
              </a:xfrm>
              <a:prstGeom prst="rect">
                <a:avLst/>
              </a:prstGeom>
              <a:blipFill rotWithShape="0">
                <a:blip r:embed="rId11"/>
                <a:stretch>
                  <a:fillRect b="-1493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직선 연결선 18"/>
          <p:cNvCxnSpPr/>
          <p:nvPr/>
        </p:nvCxnSpPr>
        <p:spPr>
          <a:xfrm>
            <a:off x="4540297" y="1644829"/>
            <a:ext cx="0" cy="4778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4842456" y="5153161"/>
            <a:ext cx="67871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97119" y="5481801"/>
            <a:ext cx="1471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Equilibrium condition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3605277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그림 88"/>
          <p:cNvPicPr>
            <a:picLocks noChangeAspect="1"/>
          </p:cNvPicPr>
          <p:nvPr/>
        </p:nvPicPr>
        <p:blipFill rotWithShape="1">
          <a:blip r:embed="rId2"/>
          <a:srcRect l="2529" t="3294" r="2907" b="3653"/>
          <a:stretch/>
        </p:blipFill>
        <p:spPr>
          <a:xfrm>
            <a:off x="0" y="2340976"/>
            <a:ext cx="8384146" cy="4336653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6185" y="0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Result</a:t>
            </a:r>
            <a:endParaRPr lang="ko-KR" altLang="en-US" dirty="0"/>
          </a:p>
        </p:txBody>
      </p:sp>
      <p:pic>
        <p:nvPicPr>
          <p:cNvPr id="95" name="그림 9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95304" y="4137828"/>
            <a:ext cx="1857375" cy="742950"/>
          </a:xfrm>
          <a:prstGeom prst="rect">
            <a:avLst/>
          </a:prstGeom>
        </p:spPr>
      </p:pic>
      <p:sp>
        <p:nvSpPr>
          <p:cNvPr id="96" name="TextBox 95"/>
          <p:cNvSpPr txBox="1"/>
          <p:nvPr/>
        </p:nvSpPr>
        <p:spPr>
          <a:xfrm>
            <a:off x="8780150" y="3491497"/>
            <a:ext cx="1772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Eutectic temperature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83914" y="119791"/>
            <a:ext cx="4791075" cy="2714625"/>
          </a:xfrm>
          <a:prstGeom prst="rect">
            <a:avLst/>
          </a:prstGeom>
        </p:spPr>
      </p:pic>
      <p:cxnSp>
        <p:nvCxnSpPr>
          <p:cNvPr id="94" name="직선 화살표 연결선 93"/>
          <p:cNvCxnSpPr/>
          <p:nvPr/>
        </p:nvCxnSpPr>
        <p:spPr>
          <a:xfrm flipV="1">
            <a:off x="372899" y="3958800"/>
            <a:ext cx="8188038" cy="38636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1030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70916" y="216511"/>
            <a:ext cx="6581104" cy="1325563"/>
          </a:xfrm>
        </p:spPr>
        <p:txBody>
          <a:bodyPr/>
          <a:lstStyle/>
          <a:p>
            <a:r>
              <a:rPr lang="en-US" altLang="ko-KR" dirty="0" smtClean="0"/>
              <a:t>Eutectic Point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 rotWithShape="1">
          <a:blip r:embed="rId2"/>
          <a:srcRect t="77035"/>
          <a:stretch/>
        </p:blipFill>
        <p:spPr>
          <a:xfrm>
            <a:off x="8047586" y="910655"/>
            <a:ext cx="4144414" cy="63141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12206" y="1542074"/>
                <a:ext cx="2949262" cy="12318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 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𝐾𝑆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𝐾𝑆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𝐹𝐶𝐶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𝐹𝑐𝑐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𝐾𝑠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𝐵𝑐𝑐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−</m:t>
                      </m:r>
                      <m:sSubSup>
                        <m:sSubSupPr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ko-KR" altLang="en-US" b="0" i="1" smtClean="0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𝑃𝑠</m:t>
                          </m:r>
                        </m:sub>
                        <m:sup>
                          <m: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  <m:t>𝐵𝑐𝑐</m:t>
                          </m:r>
                        </m:sup>
                      </m:sSubSup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altLang="ko-KR" b="0" dirty="0" smtClean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06" y="1542074"/>
                <a:ext cx="2949262" cy="1231876"/>
              </a:xfrm>
              <a:prstGeom prst="rect">
                <a:avLst/>
              </a:prstGeom>
              <a:blipFill rotWithShape="0">
                <a:blip r:embed="rId3"/>
                <a:stretch>
                  <a:fillRect b="-3465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26412" y="561480"/>
                <a:ext cx="3992450" cy="26003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altLang="ko-KR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𝐾𝑠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𝐾𝑠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𝐾𝑠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𝐹𝑐𝑐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1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𝐾𝑠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𝐵𝑐𝑐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𝐾𝑠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𝐹𝑐𝑐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𝐾𝑠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𝐵𝑐𝑐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mr>
                            <m:m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𝐾𝑠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𝐾𝑠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𝐿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2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𝐾𝑠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𝐹𝑐𝑐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3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𝐾𝑠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𝐵𝑐𝑐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  <m:mr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𝐾𝑠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𝐹𝑐𝑐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  <m:e>
                                      <m:f>
                                        <m:fPr>
                                          <m:ctrlPr>
                                            <a:rPr lang="en-US" altLang="ko-K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4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ko-KR" alt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𝜕</m:t>
                                          </m:r>
                                          <m:sSubSup>
                                            <m:sSubSupPr>
                                              <m:ctrlP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SupPr>
                                            <m:e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𝑋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𝐾𝑠</m:t>
                                              </m:r>
                                            </m:sub>
                                            <m:sup>
                                              <m:r>
                                                <a:rPr lang="en-US" altLang="ko-KR" b="0" i="1" smtClean="0">
                                                  <a:latin typeface="Cambria Math" panose="02040503050406030204" pitchFamily="18" charset="0"/>
                                                </a:rPr>
                                                <m:t>𝐵𝑐𝑐</m:t>
                                              </m:r>
                                            </m:sup>
                                          </m:sSubSup>
                                        </m:den>
                                      </m:f>
                                    </m:e>
                                  </m:mr>
                                </m:m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6412" y="561480"/>
                <a:ext cx="3992450" cy="260039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그림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9600" y="3161872"/>
            <a:ext cx="10366073" cy="297555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209347" y="6382429"/>
                <a:ext cx="1796326" cy="28584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𝐹𝐶𝐶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𝐾𝑠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𝐵𝐶𝐶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, T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09347" y="6382429"/>
                <a:ext cx="1796326" cy="285847"/>
              </a:xfrm>
              <a:prstGeom prst="rect">
                <a:avLst/>
              </a:prstGeom>
              <a:blipFill rotWithShape="0">
                <a:blip r:embed="rId6"/>
                <a:stretch>
                  <a:fillRect l="-3401" t="-25532" r="-7143" b="-46809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오른쪽 화살표 13"/>
          <p:cNvSpPr/>
          <p:nvPr/>
        </p:nvSpPr>
        <p:spPr>
          <a:xfrm>
            <a:off x="8047586" y="6363573"/>
            <a:ext cx="1043784" cy="323557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56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91086" y="-151277"/>
            <a:ext cx="10515600" cy="1325563"/>
          </a:xfrm>
        </p:spPr>
        <p:txBody>
          <a:bodyPr/>
          <a:lstStyle/>
          <a:p>
            <a:r>
              <a:rPr lang="en-US" altLang="ko-KR" dirty="0" smtClean="0"/>
              <a:t>Ps – Ks Phase Diagram</a:t>
            </a:r>
            <a:endParaRPr lang="ko-KR" altLang="en-US" dirty="0"/>
          </a:p>
        </p:txBody>
      </p:sp>
      <p:pic>
        <p:nvPicPr>
          <p:cNvPr id="30" name="그림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581" y="1102734"/>
            <a:ext cx="9392420" cy="5755266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318782" y="1905342"/>
            <a:ext cx="129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Liquid</a:t>
            </a:r>
            <a:endParaRPr lang="ko-KR" alt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4276579" y="4463317"/>
            <a:ext cx="129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FCC+BCC</a:t>
            </a:r>
            <a:endParaRPr lang="ko-KR" alt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7816509" y="3416712"/>
            <a:ext cx="129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B</a:t>
            </a:r>
            <a:r>
              <a:rPr lang="en-US" altLang="ko-KR" dirty="0" smtClean="0"/>
              <a:t>CC</a:t>
            </a:r>
            <a:endParaRPr lang="ko-KR" alt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474763" y="3251758"/>
            <a:ext cx="12942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FCC</a:t>
            </a:r>
            <a:endParaRPr lang="ko-KR" alt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2982352" y="2814998"/>
            <a:ext cx="144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FCC+Liquid</a:t>
            </a:r>
            <a:endParaRPr lang="ko-KR" alt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522282" y="2888321"/>
            <a:ext cx="1496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err="1" smtClean="0"/>
              <a:t>Liquid+BCC</a:t>
            </a:r>
            <a:endParaRPr lang="ko-KR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8" name="표 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5872260"/>
                  </p:ext>
                </p:extLst>
              </p:nvPr>
            </p:nvGraphicFramePr>
            <p:xfrm>
              <a:off x="6168245" y="1221201"/>
              <a:ext cx="6023755" cy="136828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04751">
                      <a:extLst>
                        <a:ext uri="{9D8B030D-6E8A-4147-A177-3AD203B41FA5}">
                          <a16:colId xmlns="" xmlns:a16="http://schemas.microsoft.com/office/drawing/2014/main" val="1381590980"/>
                        </a:ext>
                      </a:extLst>
                    </a:gridCol>
                    <a:gridCol w="1204751">
                      <a:extLst>
                        <a:ext uri="{9D8B030D-6E8A-4147-A177-3AD203B41FA5}">
                          <a16:colId xmlns="" xmlns:a16="http://schemas.microsoft.com/office/drawing/2014/main" val="4101342424"/>
                        </a:ext>
                      </a:extLst>
                    </a:gridCol>
                    <a:gridCol w="1204751">
                      <a:extLst>
                        <a:ext uri="{9D8B030D-6E8A-4147-A177-3AD203B41FA5}">
                          <a16:colId xmlns="" xmlns:a16="http://schemas.microsoft.com/office/drawing/2014/main" val="2315454865"/>
                        </a:ext>
                      </a:extLst>
                    </a:gridCol>
                    <a:gridCol w="1204751">
                      <a:extLst>
                        <a:ext uri="{9D8B030D-6E8A-4147-A177-3AD203B41FA5}">
                          <a16:colId xmlns="" xmlns:a16="http://schemas.microsoft.com/office/drawing/2014/main" val="896688454"/>
                        </a:ext>
                      </a:extLst>
                    </a:gridCol>
                    <a:gridCol w="1204751">
                      <a:extLst>
                        <a:ext uri="{9D8B030D-6E8A-4147-A177-3AD203B41FA5}">
                          <a16:colId xmlns="" xmlns:a16="http://schemas.microsoft.com/office/drawing/2014/main" val="3883200853"/>
                        </a:ext>
                      </a:extLst>
                    </a:gridCol>
                  </a:tblGrid>
                  <a:tr h="402435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ko-KR" sz="1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sz="1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sz="1800" b="0" i="1" smtClean="0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sz="1800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ko-KR" altLang="en-US" sz="18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𝐹𝐶𝐶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Sup>
                                  <m:sSubSupPr>
                                    <m:ctrlPr>
                                      <a:rPr lang="en-US" altLang="ko-KR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𝐾𝑠</m:t>
                                    </m:r>
                                  </m:sub>
                                  <m:sup>
                                    <m:r>
                                      <a:rPr lang="en-US" altLang="ko-KR" b="0" i="1" smtClean="0">
                                        <a:latin typeface="Cambria Math" panose="02040503050406030204" pitchFamily="18" charset="0"/>
                                      </a:rPr>
                                      <m:t>𝐵𝐶𝐶</m:t>
                                    </m:r>
                                  </m:sup>
                                </m:sSubSup>
                              </m:oMath>
                            </m:oMathPara>
                          </a14:m>
                          <a:endParaRPr lang="ko-KR" altLang="en-US" sz="12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 dirty="0" smtClean="0"/>
                            <a:t>T</a:t>
                          </a:r>
                          <a:endParaRPr lang="ko-KR" altLang="en-US" sz="1800" dirty="0"/>
                        </a:p>
                      </a:txBody>
                      <a:tcPr marL="69563" marR="69563" marT="34781" marB="34781"/>
                    </a:tc>
                    <a:extLst>
                      <a:ext uri="{0D108BD9-81ED-4DB2-BD59-A6C34878D82A}">
                        <a16:rowId xmlns="" xmlns:a16="http://schemas.microsoft.com/office/drawing/2014/main" val="3921028501"/>
                      </a:ext>
                    </a:extLst>
                  </a:tr>
                  <a:tr h="321949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ko-KR" altLang="en-US" sz="1500" dirty="0" smtClean="0"/>
                            <a:t>실제 값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ko-KR" altLang="en-US" sz="1500" dirty="0" smtClean="0"/>
                            <a:t> </a:t>
                          </a:r>
                          <a:r>
                            <a:rPr lang="en-US" altLang="ko-KR" sz="1500" dirty="0" smtClean="0"/>
                            <a:t>0.595539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0.299879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0.783979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1095.4077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extLst>
                      <a:ext uri="{0D108BD9-81ED-4DB2-BD59-A6C34878D82A}">
                        <a16:rowId xmlns="" xmlns:a16="http://schemas.microsoft.com/office/drawing/2014/main" val="2287947329"/>
                      </a:ext>
                    </a:extLst>
                  </a:tr>
                  <a:tr h="321949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ko-KR" altLang="en-US" sz="1500" dirty="0" smtClean="0"/>
                            <a:t>구한 값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0.596029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0.299871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0.784936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1095.1091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extLst>
                      <a:ext uri="{0D108BD9-81ED-4DB2-BD59-A6C34878D82A}">
                        <a16:rowId xmlns="" xmlns:a16="http://schemas.microsoft.com/office/drawing/2014/main" val="3381683642"/>
                      </a:ext>
                    </a:extLst>
                  </a:tr>
                  <a:tr h="321949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ko-KR" altLang="en-US" sz="1500" dirty="0" smtClean="0"/>
                            <a:t>상대 오차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0.082278%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0.002668%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0.122070%</a:t>
                          </a:r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0.027259%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extLst>
                      <a:ext uri="{0D108BD9-81ED-4DB2-BD59-A6C34878D82A}">
                        <a16:rowId xmlns="" xmlns:a16="http://schemas.microsoft.com/office/drawing/2014/main" val="549319795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8" name="표 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365872260"/>
                  </p:ext>
                </p:extLst>
              </p:nvPr>
            </p:nvGraphicFramePr>
            <p:xfrm>
              <a:off x="6168245" y="1221201"/>
              <a:ext cx="6023755" cy="1368282"/>
            </p:xfrm>
            <a:graphic>
              <a:graphicData uri="http://schemas.openxmlformats.org/drawingml/2006/table">
                <a:tbl>
                  <a:tblPr firstRow="1" bandRow="1">
                    <a:tableStyleId>{073A0DAA-6AF3-43AB-8588-CEC1D06C72B9}</a:tableStyleId>
                  </a:tblPr>
                  <a:tblGrid>
                    <a:gridCol w="1204751">
                      <a:extLst>
                        <a:ext uri="{9D8B030D-6E8A-4147-A177-3AD203B41FA5}">
                          <a16:colId xmlns:a16="http://schemas.microsoft.com/office/drawing/2014/main" xmlns="" val="1381590980"/>
                        </a:ext>
                      </a:extLst>
                    </a:gridCol>
                    <a:gridCol w="1204751">
                      <a:extLst>
                        <a:ext uri="{9D8B030D-6E8A-4147-A177-3AD203B41FA5}">
                          <a16:colId xmlns:a16="http://schemas.microsoft.com/office/drawing/2014/main" xmlns="" val="4101342424"/>
                        </a:ext>
                      </a:extLst>
                    </a:gridCol>
                    <a:gridCol w="1204751">
                      <a:extLst>
                        <a:ext uri="{9D8B030D-6E8A-4147-A177-3AD203B41FA5}">
                          <a16:colId xmlns:a16="http://schemas.microsoft.com/office/drawing/2014/main" xmlns="" val="2315454865"/>
                        </a:ext>
                      </a:extLst>
                    </a:gridCol>
                    <a:gridCol w="1204751">
                      <a:extLst>
                        <a:ext uri="{9D8B030D-6E8A-4147-A177-3AD203B41FA5}">
                          <a16:colId xmlns:a16="http://schemas.microsoft.com/office/drawing/2014/main" xmlns="" val="896688454"/>
                        </a:ext>
                      </a:extLst>
                    </a:gridCol>
                    <a:gridCol w="1204751">
                      <a:extLst>
                        <a:ext uri="{9D8B030D-6E8A-4147-A177-3AD203B41FA5}">
                          <a16:colId xmlns:a16="http://schemas.microsoft.com/office/drawing/2014/main" xmlns="" val="3883200853"/>
                        </a:ext>
                      </a:extLst>
                    </a:gridCol>
                  </a:tblGrid>
                  <a:tr h="402435">
                    <a:tc>
                      <a:txBody>
                        <a:bodyPr/>
                        <a:lstStyle/>
                        <a:p>
                          <a:pPr latinLnBrk="1"/>
                          <a:endParaRPr lang="ko-KR" altLang="en-US" sz="12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69563" marR="69563" marT="34781" marB="34781">
                        <a:blipFill rotWithShape="0">
                          <a:blip r:embed="rId3"/>
                          <a:stretch>
                            <a:fillRect l="-100505" t="-10606" r="-302020" b="-25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69563" marR="69563" marT="34781" marB="34781">
                        <a:blipFill rotWithShape="0">
                          <a:blip r:embed="rId3"/>
                          <a:stretch>
                            <a:fillRect l="-201523" t="-10606" r="-203553" b="-25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marL="69563" marR="69563" marT="34781" marB="34781">
                        <a:blipFill rotWithShape="0">
                          <a:blip r:embed="rId3"/>
                          <a:stretch>
                            <a:fillRect l="-300000" t="-10606" r="-102525" b="-25454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800" dirty="0" smtClean="0"/>
                            <a:t>T</a:t>
                          </a:r>
                          <a:endParaRPr lang="ko-KR" altLang="en-US" sz="1800" dirty="0"/>
                        </a:p>
                      </a:txBody>
                      <a:tcPr marL="69563" marR="69563" marT="34781" marB="34781"/>
                    </a:tc>
                    <a:extLst>
                      <a:ext uri="{0D108BD9-81ED-4DB2-BD59-A6C34878D82A}">
                        <a16:rowId xmlns:a16="http://schemas.microsoft.com/office/drawing/2014/main" xmlns="" val="3921028501"/>
                      </a:ext>
                    </a:extLst>
                  </a:tr>
                  <a:tr h="321949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ko-KR" altLang="en-US" sz="1500" dirty="0" smtClean="0"/>
                            <a:t>실제 값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ko-KR" altLang="en-US" sz="1500" dirty="0" smtClean="0"/>
                            <a:t> </a:t>
                          </a:r>
                          <a:r>
                            <a:rPr lang="en-US" altLang="ko-KR" sz="1500" dirty="0" smtClean="0"/>
                            <a:t>0.595539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0.299879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0.783979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1095.4077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extLst>
                      <a:ext uri="{0D108BD9-81ED-4DB2-BD59-A6C34878D82A}">
                        <a16:rowId xmlns:a16="http://schemas.microsoft.com/office/drawing/2014/main" xmlns="" val="2287947329"/>
                      </a:ext>
                    </a:extLst>
                  </a:tr>
                  <a:tr h="321949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ko-KR" altLang="en-US" sz="1500" dirty="0" smtClean="0"/>
                            <a:t>구한 값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0.596029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0.299871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0.784936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1095.1091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extLst>
                      <a:ext uri="{0D108BD9-81ED-4DB2-BD59-A6C34878D82A}">
                        <a16:rowId xmlns:a16="http://schemas.microsoft.com/office/drawing/2014/main" xmlns="" val="3381683642"/>
                      </a:ext>
                    </a:extLst>
                  </a:tr>
                  <a:tr h="321949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ko-KR" altLang="en-US" sz="1500" dirty="0" smtClean="0"/>
                            <a:t>상대 오차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0.082278%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0.002668%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0.122070%</a:t>
                          </a:r>
                          <a:endParaRPr lang="en-US" altLang="ko-KR" sz="1500" dirty="0" smtClean="0"/>
                        </a:p>
                      </a:txBody>
                      <a:tcPr marL="69563" marR="69563" marT="34781" marB="34781"/>
                    </a:tc>
                    <a:tc>
                      <a:txBody>
                        <a:bodyPr/>
                        <a:lstStyle/>
                        <a:p>
                          <a:pPr algn="r" latinLnBrk="1"/>
                          <a:r>
                            <a:rPr lang="en-US" altLang="ko-KR" sz="1500" dirty="0" smtClean="0"/>
                            <a:t>0.027259%</a:t>
                          </a:r>
                          <a:endParaRPr lang="ko-KR" altLang="en-US" sz="1500" dirty="0"/>
                        </a:p>
                      </a:txBody>
                      <a:tcPr marL="69563" marR="69563" marT="34781" marB="34781"/>
                    </a:tc>
                    <a:extLst>
                      <a:ext uri="{0D108BD9-81ED-4DB2-BD59-A6C34878D82A}">
                        <a16:rowId xmlns:a16="http://schemas.microsoft.com/office/drawing/2014/main" xmlns="" val="549319795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40" name="그림 3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63622" y="63734"/>
            <a:ext cx="2125931" cy="107793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870673" y="3416712"/>
            <a:ext cx="34109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Ps</a:t>
            </a:r>
            <a:r>
              <a:rPr lang="ko-KR" altLang="en-US" dirty="0" smtClean="0"/>
              <a:t>의 </a:t>
            </a:r>
            <a:r>
              <a:rPr lang="en-US" altLang="ko-KR" dirty="0" smtClean="0"/>
              <a:t>melting point: 1500 K</a:t>
            </a:r>
          </a:p>
          <a:p>
            <a:r>
              <a:rPr lang="en-US" altLang="ko-KR" dirty="0" smtClean="0"/>
              <a:t>Ks</a:t>
            </a:r>
            <a:r>
              <a:rPr lang="ko-KR" altLang="en-US" dirty="0" smtClean="0"/>
              <a:t>의</a:t>
            </a:r>
            <a:r>
              <a:rPr lang="en-US" altLang="ko-KR" dirty="0"/>
              <a:t> </a:t>
            </a:r>
            <a:r>
              <a:rPr lang="en-US" altLang="ko-KR" dirty="0" smtClean="0"/>
              <a:t>melting point: 1300 K</a:t>
            </a:r>
          </a:p>
          <a:p>
            <a:r>
              <a:rPr lang="en-US" altLang="ko-KR" dirty="0" smtClean="0"/>
              <a:t>Eutectic temperature: 1095 K</a:t>
            </a:r>
          </a:p>
          <a:p>
            <a:r>
              <a:rPr lang="en-US" altLang="ko-KR" dirty="0" smtClean="0"/>
              <a:t>Eutectic composition: 0.60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38230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Discussion &amp; 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altLang="ko-KR" dirty="0" smtClean="0"/>
              <a:t>T </a:t>
            </a:r>
            <a:r>
              <a:rPr lang="ko-KR" altLang="en-US" dirty="0" smtClean="0"/>
              <a:t>시작점</a:t>
            </a:r>
            <a:r>
              <a:rPr lang="en-US" altLang="ko-KR" dirty="0" smtClean="0"/>
              <a:t>:  </a:t>
            </a:r>
            <a:r>
              <a:rPr lang="en-US" altLang="ko-KR" dirty="0" smtClean="0"/>
              <a:t>melting point</a:t>
            </a:r>
            <a:r>
              <a:rPr lang="ko-KR" altLang="en-US" dirty="0" smtClean="0"/>
              <a:t>를 정확히 알 수 없음</a:t>
            </a:r>
            <a:endParaRPr lang="en-US" altLang="ko-KR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US" altLang="ko-KR" dirty="0"/>
              <a:t>	</a:t>
            </a:r>
            <a:r>
              <a:rPr lang="en-US" altLang="ko-KR" dirty="0" smtClean="0"/>
              <a:t>-&gt;eutectic point</a:t>
            </a:r>
            <a:r>
              <a:rPr lang="ko-KR" altLang="en-US" dirty="0" smtClean="0"/>
              <a:t>에서 시작</a:t>
            </a:r>
            <a:endParaRPr lang="en-US" altLang="ko-KR" dirty="0" smtClean="0"/>
          </a:p>
          <a:p>
            <a:pPr>
              <a:lnSpc>
                <a:spcPct val="100000"/>
              </a:lnSpc>
            </a:pPr>
            <a:r>
              <a:rPr lang="en-US" altLang="ko-KR" dirty="0" smtClean="0"/>
              <a:t>Jacobian matrix </a:t>
            </a:r>
            <a:r>
              <a:rPr lang="ko-KR" altLang="en-US" dirty="0" smtClean="0"/>
              <a:t>를 만들 수 있는 미분 코딩은 불가능할까</a:t>
            </a:r>
            <a:r>
              <a:rPr lang="en-US" altLang="ko-KR" dirty="0" smtClean="0"/>
              <a:t>…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ko-KR" altLang="en-US" sz="2800" dirty="0" smtClean="0"/>
              <a:t>전체는 힘들더라도 식의 구조를 단순화 해서 반복하면 좋을 것 같다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일일이 입력하다 보니 오타문제로 인한 오류에 고생했다</a:t>
            </a:r>
            <a:r>
              <a:rPr lang="en-US" altLang="ko-KR" sz="2800" dirty="0" smtClean="0"/>
              <a:t>.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2757530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2287</TotalTime>
  <Words>229</Words>
  <Application>Microsoft Office PowerPoint</Application>
  <PresentationFormat>와이드스크린</PresentationFormat>
  <Paragraphs>93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2" baseType="lpstr">
      <vt:lpstr>맑은 고딕</vt:lpstr>
      <vt:lpstr>Arial</vt:lpstr>
      <vt:lpstr>Cambria Math</vt:lpstr>
      <vt:lpstr>Times New Roman</vt:lpstr>
      <vt:lpstr>Office 테마</vt:lpstr>
      <vt:lpstr>소재수치해석 Mid-term Report</vt:lpstr>
      <vt:lpstr>Problem</vt:lpstr>
      <vt:lpstr>Equation</vt:lpstr>
      <vt:lpstr>Result</vt:lpstr>
      <vt:lpstr>Eutectic Point</vt:lpstr>
      <vt:lpstr>Ps – Ks Phase Diagram</vt:lpstr>
      <vt:lpstr>Discussion &amp; 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Mid-term Report</dc:title>
  <dc:creator>김영우</dc:creator>
  <cp:lastModifiedBy>김영우</cp:lastModifiedBy>
  <cp:revision>40</cp:revision>
  <dcterms:created xsi:type="dcterms:W3CDTF">2017-10-27T15:20:28Z</dcterms:created>
  <dcterms:modified xsi:type="dcterms:W3CDTF">2017-10-29T17:30:44Z</dcterms:modified>
</cp:coreProperties>
</file>