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6" r:id="rId4"/>
    <p:sldId id="268" r:id="rId5"/>
    <p:sldId id="265" r:id="rId6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75" d="100"/>
          <a:sy n="75" d="100"/>
        </p:scale>
        <p:origin x="1896" y="9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D45E1-6151-4B0C-9884-57824BD4312B}" type="datetimeFigureOut">
              <a:rPr lang="ko-KR" altLang="en-US" smtClean="0"/>
              <a:t>2022-09-12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03CD5-222D-40B5-835B-DB9F783CEE7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88357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D45E1-6151-4B0C-9884-57824BD4312B}" type="datetimeFigureOut">
              <a:rPr lang="ko-KR" altLang="en-US" smtClean="0"/>
              <a:t>2022-09-12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03CD5-222D-40B5-835B-DB9F783CEE7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4357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D45E1-6151-4B0C-9884-57824BD4312B}" type="datetimeFigureOut">
              <a:rPr lang="ko-KR" altLang="en-US" smtClean="0"/>
              <a:t>2022-09-12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03CD5-222D-40B5-835B-DB9F783CEE7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61130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D45E1-6151-4B0C-9884-57824BD4312B}" type="datetimeFigureOut">
              <a:rPr lang="ko-KR" altLang="en-US" smtClean="0"/>
              <a:t>2022-09-12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03CD5-222D-40B5-835B-DB9F783CEE7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6574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D45E1-6151-4B0C-9884-57824BD4312B}" type="datetimeFigureOut">
              <a:rPr lang="ko-KR" altLang="en-US" smtClean="0"/>
              <a:t>2022-09-12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03CD5-222D-40B5-835B-DB9F783CEE7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80846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D45E1-6151-4B0C-9884-57824BD4312B}" type="datetimeFigureOut">
              <a:rPr lang="ko-KR" altLang="en-US" smtClean="0"/>
              <a:t>2022-09-12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03CD5-222D-40B5-835B-DB9F783CEE7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66315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D45E1-6151-4B0C-9884-57824BD4312B}" type="datetimeFigureOut">
              <a:rPr lang="ko-KR" altLang="en-US" smtClean="0"/>
              <a:t>2022-09-12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03CD5-222D-40B5-835B-DB9F783CEE7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83786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D45E1-6151-4B0C-9884-57824BD4312B}" type="datetimeFigureOut">
              <a:rPr lang="ko-KR" altLang="en-US" smtClean="0"/>
              <a:t>2022-09-12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03CD5-222D-40B5-835B-DB9F783CEE7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49587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D45E1-6151-4B0C-9884-57824BD4312B}" type="datetimeFigureOut">
              <a:rPr lang="ko-KR" altLang="en-US" smtClean="0"/>
              <a:t>2022-09-12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03CD5-222D-40B5-835B-DB9F783CEE7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4892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D45E1-6151-4B0C-9884-57824BD4312B}" type="datetimeFigureOut">
              <a:rPr lang="ko-KR" altLang="en-US" smtClean="0"/>
              <a:t>2022-09-12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03CD5-222D-40B5-835B-DB9F783CEE7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46854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D45E1-6151-4B0C-9884-57824BD4312B}" type="datetimeFigureOut">
              <a:rPr lang="ko-KR" altLang="en-US" smtClean="0"/>
              <a:t>2022-09-12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03CD5-222D-40B5-835B-DB9F783CEE7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08632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5D45E1-6151-4B0C-9884-57824BD4312B}" type="datetimeFigureOut">
              <a:rPr lang="ko-KR" altLang="en-US" smtClean="0"/>
              <a:t>2022-09-12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03CD5-222D-40B5-835B-DB9F783CEE7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65754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F11E6CA6-3042-4311-9D13-071D38EB6B53}"/>
              </a:ext>
            </a:extLst>
          </p:cNvPr>
          <p:cNvSpPr txBox="1"/>
          <p:nvPr/>
        </p:nvSpPr>
        <p:spPr>
          <a:xfrm>
            <a:off x="4017541" y="2528528"/>
            <a:ext cx="433965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5400" dirty="0" smtClean="0">
                <a:solidFill>
                  <a:schemeClr val="bg2">
                    <a:lumMod val="25000"/>
                  </a:schemeClr>
                </a:solidFill>
                <a:latin typeface="+mj-lt"/>
                <a:ea typeface="맑은 고딕" panose="020B0503020000020004" pitchFamily="50" charset="-127"/>
              </a:rPr>
              <a:t>소재수치해석</a:t>
            </a:r>
            <a:endParaRPr lang="ko-KR" altLang="en-US" sz="5400" dirty="0">
              <a:solidFill>
                <a:schemeClr val="bg2">
                  <a:lumMod val="25000"/>
                </a:schemeClr>
              </a:solidFill>
              <a:latin typeface="+mj-lt"/>
              <a:ea typeface="맑은 고딕" panose="020B0503020000020004" pitchFamily="50" charset="-127"/>
            </a:endParaRPr>
          </a:p>
        </p:txBody>
      </p:sp>
      <p:sp>
        <p:nvSpPr>
          <p:cNvPr id="21" name="직사각형 20">
            <a:extLst>
              <a:ext uri="{FF2B5EF4-FFF2-40B4-BE49-F238E27FC236}">
                <a16:creationId xmlns:a16="http://schemas.microsoft.com/office/drawing/2014/main" id="{6ECAAD65-27BD-43EB-855E-316655371710}"/>
              </a:ext>
            </a:extLst>
          </p:cNvPr>
          <p:cNvSpPr/>
          <p:nvPr/>
        </p:nvSpPr>
        <p:spPr>
          <a:xfrm>
            <a:off x="374904" y="420624"/>
            <a:ext cx="11466575" cy="6062468"/>
          </a:xfrm>
          <a:prstGeom prst="rect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BB7BC6B-AAA7-4A10-B94F-26E01886B28B}"/>
              </a:ext>
            </a:extLst>
          </p:cNvPr>
          <p:cNvSpPr txBox="1"/>
          <p:nvPr/>
        </p:nvSpPr>
        <p:spPr>
          <a:xfrm>
            <a:off x="5339264" y="3451858"/>
            <a:ext cx="14991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600" dirty="0" smtClean="0">
                <a:solidFill>
                  <a:schemeClr val="bg2">
                    <a:lumMod val="25000"/>
                  </a:schemeClr>
                </a:solidFill>
                <a:latin typeface="+mj-lt"/>
                <a:ea typeface="맑은 고딕" panose="020B0503020000020004" pitchFamily="50" charset="-127"/>
              </a:rPr>
              <a:t>HW#1</a:t>
            </a:r>
            <a:endParaRPr lang="ko-KR" altLang="en-US" sz="3600" dirty="0">
              <a:solidFill>
                <a:schemeClr val="bg2">
                  <a:lumMod val="25000"/>
                </a:schemeClr>
              </a:solidFill>
              <a:latin typeface="+mj-lt"/>
              <a:ea typeface="맑은 고딕" panose="020B0503020000020004" pitchFamily="50" charset="-127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867253E-AD4D-4C87-8AFE-DE64806768CD}"/>
              </a:ext>
            </a:extLst>
          </p:cNvPr>
          <p:cNvSpPr txBox="1"/>
          <p:nvPr/>
        </p:nvSpPr>
        <p:spPr>
          <a:xfrm>
            <a:off x="6291371" y="5536532"/>
            <a:ext cx="5373652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ko-KR" altLang="en-US" sz="2800" dirty="0" smtClean="0">
                <a:solidFill>
                  <a:schemeClr val="bg2">
                    <a:lumMod val="25000"/>
                  </a:schemeClr>
                </a:solidFill>
                <a:latin typeface="+mj-lt"/>
                <a:ea typeface="맑은 고딕" panose="020B0503020000020004" pitchFamily="50" charset="-127"/>
              </a:rPr>
              <a:t>신소재 공학과 </a:t>
            </a:r>
            <a:r>
              <a:rPr lang="en-US" altLang="ko-KR" sz="2800" dirty="0" smtClean="0">
                <a:solidFill>
                  <a:schemeClr val="bg2">
                    <a:lumMod val="25000"/>
                  </a:schemeClr>
                </a:solidFill>
                <a:latin typeface="+mj-lt"/>
                <a:ea typeface="맑은 고딕" panose="020B0503020000020004" pitchFamily="50" charset="-127"/>
              </a:rPr>
              <a:t>20170977 </a:t>
            </a:r>
            <a:r>
              <a:rPr lang="ko-KR" altLang="en-US" sz="2800" dirty="0" err="1" smtClean="0">
                <a:solidFill>
                  <a:schemeClr val="bg2">
                    <a:lumMod val="25000"/>
                  </a:schemeClr>
                </a:solidFill>
                <a:latin typeface="+mj-lt"/>
                <a:ea typeface="맑은 고딕" panose="020B0503020000020004" pitchFamily="50" charset="-127"/>
              </a:rPr>
              <a:t>이사민</a:t>
            </a:r>
            <a:endParaRPr lang="en-US" altLang="ko-KR" sz="2800" dirty="0">
              <a:solidFill>
                <a:schemeClr val="bg2">
                  <a:lumMod val="25000"/>
                </a:schemeClr>
              </a:solidFill>
              <a:latin typeface="+mj-lt"/>
              <a:ea typeface="맑은 고딕" panose="020B0503020000020004" pitchFamily="50" charset="-127"/>
            </a:endParaRPr>
          </a:p>
          <a:p>
            <a:pPr algn="r"/>
            <a:endParaRPr lang="ko-KR" altLang="en-US" dirty="0">
              <a:solidFill>
                <a:schemeClr val="bg2">
                  <a:lumMod val="2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2258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F11E6CA6-3042-4311-9D13-071D38EB6B53}"/>
              </a:ext>
            </a:extLst>
          </p:cNvPr>
          <p:cNvSpPr txBox="1"/>
          <p:nvPr/>
        </p:nvSpPr>
        <p:spPr>
          <a:xfrm>
            <a:off x="639572" y="540511"/>
            <a:ext cx="1079889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l"/>
            </a:pPr>
            <a:r>
              <a:rPr lang="en-US" altLang="ko-KR" sz="2600" dirty="0" smtClean="0">
                <a:latin typeface="+mj-lt"/>
                <a:ea typeface="맑은 고딕" panose="020B0503020000020004" pitchFamily="50" charset="-127"/>
              </a:rPr>
              <a:t>0.00001</a:t>
            </a:r>
            <a:r>
              <a:rPr lang="ko-KR" altLang="en-US" sz="2600" dirty="0" smtClean="0">
                <a:latin typeface="+mj-lt"/>
                <a:ea typeface="맑은 고딕" panose="020B0503020000020004" pitchFamily="50" charset="-127"/>
              </a:rPr>
              <a:t>을 </a:t>
            </a:r>
            <a:r>
              <a:rPr lang="ko-KR" altLang="en-US" sz="2600" dirty="0">
                <a:latin typeface="+mj-lt"/>
                <a:ea typeface="맑은 고딕" panose="020B0503020000020004" pitchFamily="50" charset="-127"/>
              </a:rPr>
              <a:t>백만 번 더하면서 매 십만 </a:t>
            </a:r>
            <a:r>
              <a:rPr lang="ko-KR" altLang="en-US" sz="2600" dirty="0" err="1">
                <a:latin typeface="+mj-lt"/>
                <a:ea typeface="맑은 고딕" panose="020B0503020000020004" pitchFamily="50" charset="-127"/>
              </a:rPr>
              <a:t>번째마다</a:t>
            </a:r>
            <a:r>
              <a:rPr lang="ko-KR" altLang="en-US" sz="2600" dirty="0">
                <a:latin typeface="+mj-lt"/>
                <a:ea typeface="맑은 고딕" panose="020B0503020000020004" pitchFamily="50" charset="-127"/>
              </a:rPr>
              <a:t> 결과를 </a:t>
            </a:r>
            <a:r>
              <a:rPr lang="ko-KR" altLang="en-US" sz="2600" dirty="0" err="1">
                <a:latin typeface="+mj-lt"/>
                <a:ea typeface="맑은 고딕" panose="020B0503020000020004" pitchFamily="50" charset="-127"/>
              </a:rPr>
              <a:t>출력하시오</a:t>
            </a:r>
            <a:r>
              <a:rPr lang="en-US" altLang="ko-KR" sz="2600" dirty="0">
                <a:latin typeface="+mj-lt"/>
                <a:ea typeface="맑은 고딕" panose="020B0503020000020004" pitchFamily="50" charset="-127"/>
              </a:rPr>
              <a:t>. </a:t>
            </a:r>
            <a:endParaRPr lang="ko-KR" altLang="en-US" sz="2600" dirty="0">
              <a:solidFill>
                <a:schemeClr val="bg2">
                  <a:lumMod val="25000"/>
                </a:schemeClr>
              </a:solidFill>
              <a:latin typeface="+mj-lt"/>
              <a:ea typeface="맑은 고딕" panose="020B0503020000020004" pitchFamily="50" charset="-127"/>
            </a:endParaRPr>
          </a:p>
        </p:txBody>
      </p:sp>
      <p:sp>
        <p:nvSpPr>
          <p:cNvPr id="21" name="직사각형 20">
            <a:extLst>
              <a:ext uri="{FF2B5EF4-FFF2-40B4-BE49-F238E27FC236}">
                <a16:creationId xmlns:a16="http://schemas.microsoft.com/office/drawing/2014/main" id="{6ECAAD65-27BD-43EB-855E-316655371710}"/>
              </a:ext>
            </a:extLst>
          </p:cNvPr>
          <p:cNvSpPr/>
          <p:nvPr/>
        </p:nvSpPr>
        <p:spPr>
          <a:xfrm>
            <a:off x="463804" y="397766"/>
            <a:ext cx="11466575" cy="6062468"/>
          </a:xfrm>
          <a:prstGeom prst="rect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" name="직사각형 1">
            <a:extLst>
              <a:ext uri="{FF2B5EF4-FFF2-40B4-BE49-F238E27FC236}">
                <a16:creationId xmlns:a16="http://schemas.microsoft.com/office/drawing/2014/main" id="{C6160472-78BC-454B-8354-86BE6E574951}"/>
              </a:ext>
            </a:extLst>
          </p:cNvPr>
          <p:cNvSpPr/>
          <p:nvPr/>
        </p:nvSpPr>
        <p:spPr>
          <a:xfrm>
            <a:off x="0" y="659229"/>
            <a:ext cx="639572" cy="3556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TextBox 8"/>
          <p:cNvSpPr txBox="1"/>
          <p:nvPr/>
        </p:nvSpPr>
        <p:spPr>
          <a:xfrm>
            <a:off x="6820289" y="1405331"/>
            <a:ext cx="22985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ko-KR" altLang="en-US" dirty="0" smtClean="0">
                <a:latin typeface="+mj-lt"/>
                <a:ea typeface="맑은 고딕" panose="020B0503020000020004" pitchFamily="50" charset="-127"/>
              </a:rPr>
              <a:t>결과</a:t>
            </a:r>
            <a:endParaRPr lang="ko-KR" altLang="en-US" dirty="0">
              <a:latin typeface="+mj-lt"/>
              <a:ea typeface="맑은 고딕" panose="020B0503020000020004" pitchFamily="50" charset="-127"/>
            </a:endParaRPr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45619" y="1955600"/>
            <a:ext cx="3838371" cy="3954365"/>
          </a:xfrm>
          <a:prstGeom prst="rect">
            <a:avLst/>
          </a:prstGeom>
        </p:spPr>
      </p:pic>
      <p:pic>
        <p:nvPicPr>
          <p:cNvPr id="15" name="그림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9545" y="1955600"/>
            <a:ext cx="5429250" cy="3667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58631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직사각형 20">
            <a:extLst>
              <a:ext uri="{FF2B5EF4-FFF2-40B4-BE49-F238E27FC236}">
                <a16:creationId xmlns:a16="http://schemas.microsoft.com/office/drawing/2014/main" id="{6ECAAD65-27BD-43EB-855E-316655371710}"/>
              </a:ext>
            </a:extLst>
          </p:cNvPr>
          <p:cNvSpPr/>
          <p:nvPr/>
        </p:nvSpPr>
        <p:spPr>
          <a:xfrm>
            <a:off x="463804" y="397766"/>
            <a:ext cx="11466575" cy="6062468"/>
          </a:xfrm>
          <a:prstGeom prst="rect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" name="직사각형 1">
            <a:extLst>
              <a:ext uri="{FF2B5EF4-FFF2-40B4-BE49-F238E27FC236}">
                <a16:creationId xmlns:a16="http://schemas.microsoft.com/office/drawing/2014/main" id="{C6160472-78BC-454B-8354-86BE6E574951}"/>
              </a:ext>
            </a:extLst>
          </p:cNvPr>
          <p:cNvSpPr/>
          <p:nvPr/>
        </p:nvSpPr>
        <p:spPr>
          <a:xfrm>
            <a:off x="0" y="659229"/>
            <a:ext cx="639572" cy="3556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TextBox 8"/>
          <p:cNvSpPr txBox="1"/>
          <p:nvPr/>
        </p:nvSpPr>
        <p:spPr>
          <a:xfrm>
            <a:off x="6299384" y="1360443"/>
            <a:ext cx="22985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ko-KR" altLang="en-US" dirty="0" smtClean="0">
                <a:latin typeface="+mj-lt"/>
                <a:ea typeface="맑은 고딕" panose="020B0503020000020004" pitchFamily="50" charset="-127"/>
              </a:rPr>
              <a:t>결과</a:t>
            </a:r>
            <a:endParaRPr lang="ko-KR" altLang="en-US" dirty="0">
              <a:latin typeface="+mj-lt"/>
              <a:ea typeface="맑은 고딕" panose="020B0503020000020004" pitchFamily="50" charset="-127"/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631466" y="484243"/>
            <a:ext cx="1113125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l"/>
            </a:pPr>
            <a:r>
              <a:rPr lang="en-US" altLang="ko-KR" sz="2600" dirty="0" smtClean="0">
                <a:latin typeface="+mj-lt"/>
              </a:rPr>
              <a:t>1</a:t>
            </a:r>
            <a:r>
              <a:rPr lang="ko-KR" altLang="en-US" sz="2600" dirty="0" smtClean="0">
                <a:latin typeface="+mj-lt"/>
              </a:rPr>
              <a:t>을 </a:t>
            </a:r>
            <a:r>
              <a:rPr lang="ko-KR" altLang="en-US" sz="2600" dirty="0">
                <a:latin typeface="+mj-lt"/>
              </a:rPr>
              <a:t>백만 번 더하면서 매 십만 </a:t>
            </a:r>
            <a:r>
              <a:rPr lang="ko-KR" altLang="en-US" sz="2600" dirty="0" err="1">
                <a:latin typeface="+mj-lt"/>
              </a:rPr>
              <a:t>번째마다</a:t>
            </a:r>
            <a:r>
              <a:rPr lang="ko-KR" altLang="en-US" sz="2600" dirty="0">
                <a:latin typeface="+mj-lt"/>
              </a:rPr>
              <a:t> 결과</a:t>
            </a:r>
            <a:r>
              <a:rPr lang="en-US" altLang="ko-KR" sz="2600" dirty="0">
                <a:latin typeface="+mj-lt"/>
              </a:rPr>
              <a:t>/100000 </a:t>
            </a:r>
            <a:r>
              <a:rPr lang="ko-KR" altLang="en-US" sz="2600" dirty="0">
                <a:latin typeface="+mj-lt"/>
              </a:rPr>
              <a:t>을 </a:t>
            </a:r>
            <a:r>
              <a:rPr lang="ko-KR" altLang="en-US" sz="2600" dirty="0" err="1">
                <a:latin typeface="+mj-lt"/>
              </a:rPr>
              <a:t>출력하시오</a:t>
            </a:r>
            <a:endParaRPr lang="ko-KR" altLang="en-US" sz="2600" dirty="0">
              <a:latin typeface="+mj-lt"/>
            </a:endParaRPr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8700" y="1338680"/>
            <a:ext cx="5010319" cy="4875874"/>
          </a:xfrm>
          <a:prstGeom prst="rect">
            <a:avLst/>
          </a:prstGeom>
        </p:spPr>
      </p:pic>
      <p:pic>
        <p:nvPicPr>
          <p:cNvPr id="10" name="그림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99906" y="1347481"/>
            <a:ext cx="2669594" cy="4867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9717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직사각형 20">
            <a:extLst>
              <a:ext uri="{FF2B5EF4-FFF2-40B4-BE49-F238E27FC236}">
                <a16:creationId xmlns:a16="http://schemas.microsoft.com/office/drawing/2014/main" id="{6ECAAD65-27BD-43EB-855E-316655371710}"/>
              </a:ext>
            </a:extLst>
          </p:cNvPr>
          <p:cNvSpPr/>
          <p:nvPr/>
        </p:nvSpPr>
        <p:spPr>
          <a:xfrm>
            <a:off x="463804" y="397766"/>
            <a:ext cx="11466575" cy="6062468"/>
          </a:xfrm>
          <a:prstGeom prst="rect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" name="직사각형 1">
            <a:extLst>
              <a:ext uri="{FF2B5EF4-FFF2-40B4-BE49-F238E27FC236}">
                <a16:creationId xmlns:a16="http://schemas.microsoft.com/office/drawing/2014/main" id="{C6160472-78BC-454B-8354-86BE6E574951}"/>
              </a:ext>
            </a:extLst>
          </p:cNvPr>
          <p:cNvSpPr/>
          <p:nvPr/>
        </p:nvSpPr>
        <p:spPr>
          <a:xfrm>
            <a:off x="0" y="659229"/>
            <a:ext cx="639572" cy="3556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11E6CA6-3042-4311-9D13-071D38EB6B53}"/>
              </a:ext>
            </a:extLst>
          </p:cNvPr>
          <p:cNvSpPr txBox="1"/>
          <p:nvPr/>
        </p:nvSpPr>
        <p:spPr>
          <a:xfrm>
            <a:off x="940145" y="568553"/>
            <a:ext cx="1099023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l"/>
            </a:pPr>
            <a:r>
              <a:rPr lang="ko-KR" altLang="en-US" sz="2600" dirty="0" smtClean="0"/>
              <a:t>사용하는 컴퓨터가 </a:t>
            </a:r>
            <a:r>
              <a:rPr lang="en-US" altLang="ko-KR" sz="2600" dirty="0"/>
              <a:t>single precision </a:t>
            </a:r>
            <a:r>
              <a:rPr lang="ko-KR" altLang="en-US" sz="2600" dirty="0"/>
              <a:t>에서 구분할 수 있는 수의 </a:t>
            </a:r>
            <a:r>
              <a:rPr lang="ko-KR" altLang="en-US" sz="2600" dirty="0" smtClean="0"/>
              <a:t>정밀도</a:t>
            </a:r>
            <a:endParaRPr lang="ko-KR" altLang="en-US" sz="2600" dirty="0">
              <a:solidFill>
                <a:schemeClr val="bg2">
                  <a:lumMod val="2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17387" y="1324382"/>
            <a:ext cx="7801549" cy="12852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dirty="0" smtClean="0">
                <a:latin typeface="+mj-lt"/>
                <a:ea typeface="맑은 고딕" panose="020B0503020000020004" pitchFamily="50" charset="-127"/>
              </a:rPr>
              <a:t>1+f</a:t>
            </a:r>
            <a:r>
              <a:rPr lang="ko-KR" altLang="en-US" dirty="0" smtClean="0">
                <a:latin typeface="+mj-lt"/>
                <a:ea typeface="맑은 고딕" panose="020B0503020000020004" pitchFamily="50" charset="-127"/>
              </a:rPr>
              <a:t>에서 </a:t>
            </a:r>
            <a:r>
              <a:rPr lang="en-US" altLang="ko-KR" dirty="0" smtClean="0">
                <a:latin typeface="+mj-lt"/>
                <a:ea typeface="맑은 고딕" panose="020B0503020000020004" pitchFamily="50" charset="-127"/>
              </a:rPr>
              <a:t>f</a:t>
            </a:r>
            <a:r>
              <a:rPr lang="ko-KR" altLang="en-US" dirty="0" smtClean="0">
                <a:latin typeface="+mj-lt"/>
                <a:ea typeface="맑은 고딕" panose="020B0503020000020004" pitchFamily="50" charset="-127"/>
              </a:rPr>
              <a:t>를 </a:t>
            </a:r>
            <a:r>
              <a:rPr lang="en-US" altLang="ko-KR" dirty="0" smtClean="0">
                <a:latin typeface="+mj-lt"/>
                <a:ea typeface="맑은 고딕" panose="020B0503020000020004" pitchFamily="50" charset="-127"/>
              </a:rPr>
              <a:t>2</a:t>
            </a:r>
            <a:r>
              <a:rPr lang="ko-KR" altLang="en-US" dirty="0" smtClean="0">
                <a:latin typeface="+mj-lt"/>
                <a:ea typeface="맑은 고딕" panose="020B0503020000020004" pitchFamily="50" charset="-127"/>
              </a:rPr>
              <a:t>로 </a:t>
            </a:r>
            <a:r>
              <a:rPr lang="en-US" altLang="ko-KR" dirty="0" smtClean="0">
                <a:latin typeface="+mj-lt"/>
                <a:ea typeface="맑은 고딕" panose="020B0503020000020004" pitchFamily="50" charset="-127"/>
              </a:rPr>
              <a:t>n</a:t>
            </a:r>
            <a:r>
              <a:rPr lang="ko-KR" altLang="en-US" dirty="0" smtClean="0">
                <a:latin typeface="+mj-lt"/>
                <a:ea typeface="맑은 고딕" panose="020B0503020000020004" pitchFamily="50" charset="-127"/>
              </a:rPr>
              <a:t>번 나눌 때 컴퓨터가 </a:t>
            </a:r>
            <a:r>
              <a:rPr lang="en-US" altLang="ko-KR" dirty="0" smtClean="0">
                <a:latin typeface="+mj-lt"/>
                <a:ea typeface="맑은 고딕" panose="020B0503020000020004" pitchFamily="50" charset="-127"/>
              </a:rPr>
              <a:t>1+f</a:t>
            </a:r>
            <a:r>
              <a:rPr lang="ko-KR" altLang="en-US" dirty="0">
                <a:latin typeface="+mj-lt"/>
                <a:ea typeface="맑은 고딕" panose="020B0503020000020004" pitchFamily="50" charset="-127"/>
              </a:rPr>
              <a:t>과</a:t>
            </a:r>
            <a:r>
              <a:rPr lang="ko-KR" altLang="en-US" dirty="0" smtClean="0">
                <a:latin typeface="+mj-lt"/>
                <a:ea typeface="맑은 고딕" panose="020B0503020000020004" pitchFamily="50" charset="-127"/>
              </a:rPr>
              <a:t> </a:t>
            </a:r>
            <a:r>
              <a:rPr lang="en-US" altLang="ko-KR" dirty="0" smtClean="0">
                <a:latin typeface="+mj-lt"/>
                <a:ea typeface="맑은 고딕" panose="020B0503020000020004" pitchFamily="50" charset="-127"/>
              </a:rPr>
              <a:t>1</a:t>
            </a:r>
            <a:r>
              <a:rPr lang="ko-KR" altLang="en-US" dirty="0">
                <a:latin typeface="+mj-lt"/>
                <a:ea typeface="맑은 고딕" panose="020B0503020000020004" pitchFamily="50" charset="-127"/>
              </a:rPr>
              <a:t>를</a:t>
            </a:r>
            <a:r>
              <a:rPr lang="ko-KR" altLang="en-US" dirty="0" smtClean="0">
                <a:latin typeface="+mj-lt"/>
                <a:ea typeface="맑은 고딕" panose="020B0503020000020004" pitchFamily="50" charset="-127"/>
              </a:rPr>
              <a:t> 구분할 수 없게 되는 </a:t>
            </a:r>
            <a:r>
              <a:rPr lang="en-US" altLang="ko-KR" dirty="0" smtClean="0">
                <a:latin typeface="+mj-lt"/>
                <a:ea typeface="맑은 고딕" panose="020B0503020000020004" pitchFamily="50" charset="-127"/>
              </a:rPr>
              <a:t>n</a:t>
            </a:r>
            <a:r>
              <a:rPr lang="ko-KR" altLang="en-US" dirty="0" smtClean="0">
                <a:latin typeface="+mj-lt"/>
                <a:ea typeface="맑은 고딕" panose="020B0503020000020004" pitchFamily="50" charset="-127"/>
              </a:rPr>
              <a:t>을 구할 수 있다</a:t>
            </a:r>
            <a:r>
              <a:rPr lang="en-US" altLang="ko-KR" dirty="0" smtClean="0">
                <a:latin typeface="+mj-lt"/>
                <a:ea typeface="맑은 고딕" panose="020B0503020000020004" pitchFamily="50" charset="-127"/>
              </a:rPr>
              <a:t>. f</a:t>
            </a:r>
            <a:r>
              <a:rPr lang="ko-KR" altLang="en-US" dirty="0" smtClean="0">
                <a:latin typeface="+mj-lt"/>
                <a:ea typeface="맑은 고딕" panose="020B0503020000020004" pitchFamily="50" charset="-127"/>
              </a:rPr>
              <a:t>를 </a:t>
            </a:r>
            <a:r>
              <a:rPr lang="en-US" altLang="ko-KR" dirty="0" smtClean="0">
                <a:latin typeface="+mj-lt"/>
                <a:ea typeface="맑은 고딕" panose="020B0503020000020004" pitchFamily="50" charset="-127"/>
              </a:rPr>
              <a:t>n-1</a:t>
            </a:r>
            <a:r>
              <a:rPr lang="ko-KR" altLang="en-US" dirty="0" smtClean="0">
                <a:latin typeface="+mj-lt"/>
                <a:ea typeface="맑은 고딕" panose="020B0503020000020004" pitchFamily="50" charset="-127"/>
              </a:rPr>
              <a:t>번 나눈 값까지 표현할 수 있으므로</a:t>
            </a:r>
            <a:r>
              <a:rPr lang="en-US" altLang="ko-KR" dirty="0" smtClean="0">
                <a:latin typeface="+mj-lt"/>
                <a:ea typeface="맑은 고딕" panose="020B0503020000020004" pitchFamily="50" charset="-127"/>
              </a:rPr>
              <a:t> n-1</a:t>
            </a:r>
            <a:r>
              <a:rPr lang="ko-KR" altLang="en-US" dirty="0" smtClean="0">
                <a:latin typeface="+mj-lt"/>
                <a:ea typeface="맑은 고딕" panose="020B0503020000020004" pitchFamily="50" charset="-127"/>
              </a:rPr>
              <a:t>개의 </a:t>
            </a:r>
            <a:r>
              <a:rPr lang="en-US" altLang="ko-KR" dirty="0" smtClean="0">
                <a:latin typeface="+mj-lt"/>
                <a:ea typeface="맑은 고딕" panose="020B0503020000020004" pitchFamily="50" charset="-127"/>
              </a:rPr>
              <a:t>bit</a:t>
            </a:r>
            <a:r>
              <a:rPr lang="ko-KR" altLang="en-US" dirty="0" smtClean="0">
                <a:latin typeface="+mj-lt"/>
                <a:ea typeface="맑은 고딕" panose="020B0503020000020004" pitchFamily="50" charset="-127"/>
              </a:rPr>
              <a:t>로 </a:t>
            </a:r>
            <a:r>
              <a:rPr lang="en-US" altLang="ko-KR" dirty="0" smtClean="0">
                <a:latin typeface="+mj-lt"/>
                <a:ea typeface="맑은 고딕" panose="020B0503020000020004" pitchFamily="50" charset="-127"/>
              </a:rPr>
              <a:t>mantissa</a:t>
            </a:r>
            <a:r>
              <a:rPr lang="ko-KR" altLang="en-US" dirty="0" smtClean="0">
                <a:latin typeface="+mj-lt"/>
                <a:ea typeface="맑은 고딕" panose="020B0503020000020004" pitchFamily="50" charset="-127"/>
              </a:rPr>
              <a:t>를 표현함을 알 수 있다</a:t>
            </a:r>
            <a:r>
              <a:rPr lang="en-US" altLang="ko-KR" dirty="0" smtClean="0">
                <a:latin typeface="+mj-lt"/>
                <a:ea typeface="맑은 고딕" panose="020B0503020000020004" pitchFamily="50" charset="-127"/>
              </a:rPr>
              <a:t>.</a:t>
            </a:r>
            <a:r>
              <a:rPr lang="ko-KR" altLang="en-US" dirty="0" smtClean="0">
                <a:latin typeface="+mj-lt"/>
                <a:ea typeface="맑은 고딕" panose="020B0503020000020004" pitchFamily="50" charset="-127"/>
              </a:rPr>
              <a:t> </a:t>
            </a:r>
            <a:endParaRPr lang="ko-KR" altLang="en-US" dirty="0">
              <a:latin typeface="+mj-lt"/>
              <a:ea typeface="맑은 고딕" panose="020B0503020000020004" pitchFamily="50" charset="-127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직사각형 4"/>
              <p:cNvSpPr/>
              <p:nvPr/>
            </p:nvSpPr>
            <p:spPr>
              <a:xfrm>
                <a:off x="838840" y="1327785"/>
                <a:ext cx="2495235" cy="3755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altLang="ko-KR" i="1" smtClean="0">
                            <a:latin typeface="+mj-lt"/>
                          </a:rPr>
                        </m:ctrlPr>
                      </m:sSupPr>
                      <m:e>
                        <m:r>
                          <a:rPr lang="en-US" altLang="ko-KR" i="1">
                            <a:latin typeface="+mj-lt"/>
                          </a:rPr>
                          <m:t>(−1)</m:t>
                        </m:r>
                      </m:e>
                      <m:sup>
                        <m:r>
                          <a:rPr lang="en-US" altLang="ko-KR" i="1">
                            <a:latin typeface="+mj-lt"/>
                          </a:rPr>
                          <m:t>𝑠</m:t>
                        </m:r>
                      </m:sup>
                    </m:sSup>
                    <m:r>
                      <a:rPr lang="en-US" altLang="ko-KR" i="1">
                        <a:latin typeface="+mj-lt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US" altLang="ko-KR" i="1">
                            <a:latin typeface="+mj-lt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ko-KR" i="1">
                            <a:latin typeface="+mj-lt"/>
                            <a:ea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altLang="ko-KR" i="1">
                            <a:latin typeface="+mj-lt"/>
                            <a:ea typeface="Cambria Math" panose="02040503050406030204" pitchFamily="18" charset="0"/>
                          </a:rPr>
                          <m:t>𝑐</m:t>
                        </m:r>
                        <m:r>
                          <a:rPr lang="en-US" altLang="ko-KR" i="1">
                            <a:latin typeface="+mj-lt"/>
                            <a:ea typeface="Cambria Math" panose="02040503050406030204" pitchFamily="18" charset="0"/>
                          </a:rPr>
                          <m:t>−127</m:t>
                        </m:r>
                      </m:sup>
                    </m:sSup>
                    <m:r>
                      <a:rPr lang="en-US" altLang="ko-KR" i="1">
                        <a:latin typeface="+mj-lt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altLang="ko-KR" i="1">
                        <a:latin typeface="+mj-lt"/>
                      </a:rPr>
                      <m:t>(1+</m:t>
                    </m:r>
                  </m:oMath>
                </a14:m>
                <a:r>
                  <a:rPr lang="en-US" altLang="ko-KR" dirty="0">
                    <a:latin typeface="+mj-lt"/>
                  </a:rPr>
                  <a:t>f)</a:t>
                </a:r>
                <a:endParaRPr lang="ko-KR" altLang="en-US" dirty="0">
                  <a:latin typeface="+mj-lt"/>
                </a:endParaRPr>
              </a:p>
            </p:txBody>
          </p:sp>
        </mc:Choice>
        <mc:Fallback>
          <p:sp>
            <p:nvSpPr>
              <p:cNvPr id="5" name="직사각형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840" y="1327785"/>
                <a:ext cx="2495235" cy="375552"/>
              </a:xfrm>
              <a:prstGeom prst="rect">
                <a:avLst/>
              </a:prstGeom>
              <a:blipFill>
                <a:blip r:embed="rId2"/>
                <a:stretch>
                  <a:fillRect l="-733" t="-8197" r="-1222" b="-26230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직사각형 5"/>
          <p:cNvSpPr/>
          <p:nvPr/>
        </p:nvSpPr>
        <p:spPr>
          <a:xfrm>
            <a:off x="838840" y="1703337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ko-KR" dirty="0">
                <a:latin typeface="+mj-lt"/>
                <a:ea typeface="맑은 고딕" panose="020B0503020000020004" pitchFamily="50" charset="-127"/>
              </a:rPr>
              <a:t>s: sign indicator</a:t>
            </a:r>
          </a:p>
          <a:p>
            <a:r>
              <a:rPr lang="en-US" altLang="ko-KR" dirty="0">
                <a:latin typeface="+mj-lt"/>
                <a:ea typeface="맑은 고딕" panose="020B0503020000020004" pitchFamily="50" charset="-127"/>
              </a:rPr>
              <a:t>c: exponent</a:t>
            </a:r>
          </a:p>
          <a:p>
            <a:r>
              <a:rPr lang="en-US" altLang="ko-KR" dirty="0">
                <a:latin typeface="+mj-lt"/>
                <a:ea typeface="맑은 고딕" panose="020B0503020000020004" pitchFamily="50" charset="-127"/>
              </a:rPr>
              <a:t>f: mantissa</a:t>
            </a:r>
            <a:endParaRPr lang="ko-KR" altLang="en-US" dirty="0">
              <a:latin typeface="+mj-lt"/>
              <a:ea typeface="맑은 고딕" panose="020B0503020000020004" pitchFamily="50" charset="-127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197091" y="5962804"/>
            <a:ext cx="55484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dirty="0" smtClean="0"/>
              <a:t>Single precision</a:t>
            </a:r>
            <a:r>
              <a:rPr lang="ko-KR" altLang="en-US" dirty="0" smtClean="0"/>
              <a:t>에서는 </a:t>
            </a:r>
            <a:r>
              <a:rPr lang="en-US" altLang="ko-KR" dirty="0" smtClean="0"/>
              <a:t>23</a:t>
            </a:r>
            <a:r>
              <a:rPr lang="ko-KR" altLang="en-US" dirty="0" smtClean="0"/>
              <a:t>개의 </a:t>
            </a:r>
            <a:r>
              <a:rPr lang="en-US" altLang="ko-KR" dirty="0" smtClean="0"/>
              <a:t>bit</a:t>
            </a:r>
            <a:r>
              <a:rPr lang="ko-KR" altLang="en-US" dirty="0" smtClean="0"/>
              <a:t>로 가수를 표현</a:t>
            </a:r>
            <a:endParaRPr lang="ko-KR" alt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197091" y="2921168"/>
            <a:ext cx="22985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ko-KR" altLang="en-US" dirty="0" smtClean="0"/>
              <a:t>결과</a:t>
            </a:r>
            <a:endParaRPr lang="ko-KR" altLang="en-US" dirty="0"/>
          </a:p>
        </p:txBody>
      </p:sp>
      <p:pic>
        <p:nvPicPr>
          <p:cNvPr id="14" name="그림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86" y="3026430"/>
            <a:ext cx="2031914" cy="2936374"/>
          </a:xfrm>
          <a:prstGeom prst="rect">
            <a:avLst/>
          </a:prstGeom>
        </p:spPr>
      </p:pic>
      <p:pic>
        <p:nvPicPr>
          <p:cNvPr id="19" name="그림 1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5735" y="2958905"/>
            <a:ext cx="4669426" cy="3045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78293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F11E6CA6-3042-4311-9D13-071D38EB6B53}"/>
              </a:ext>
            </a:extLst>
          </p:cNvPr>
          <p:cNvSpPr txBox="1"/>
          <p:nvPr/>
        </p:nvSpPr>
        <p:spPr>
          <a:xfrm>
            <a:off x="639572" y="540511"/>
            <a:ext cx="1104442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l"/>
            </a:pPr>
            <a:r>
              <a:rPr lang="ko-KR" altLang="en-US" sz="2600" dirty="0" smtClean="0"/>
              <a:t>이 </a:t>
            </a:r>
            <a:r>
              <a:rPr lang="en-US" altLang="ko-KR" sz="2600" dirty="0"/>
              <a:t>system </a:t>
            </a:r>
            <a:r>
              <a:rPr lang="ko-KR" altLang="en-US" sz="2600" dirty="0"/>
              <a:t>이 몇 개의 </a:t>
            </a:r>
            <a:r>
              <a:rPr lang="en-US" altLang="ko-KR" sz="2600" dirty="0"/>
              <a:t>bit </a:t>
            </a:r>
            <a:r>
              <a:rPr lang="ko-KR" altLang="en-US" sz="2600" dirty="0"/>
              <a:t>로 가수</a:t>
            </a:r>
            <a:r>
              <a:rPr lang="en-US" altLang="ko-KR" sz="2600" dirty="0"/>
              <a:t>(mantissa)</a:t>
            </a:r>
            <a:r>
              <a:rPr lang="ko-KR" altLang="en-US" sz="2600" dirty="0"/>
              <a:t>를 표현하는지 </a:t>
            </a:r>
            <a:r>
              <a:rPr lang="ko-KR" altLang="en-US" sz="2600" dirty="0" err="1"/>
              <a:t>판정하시오</a:t>
            </a:r>
            <a:r>
              <a:rPr lang="en-US" altLang="ko-KR" sz="2600" dirty="0"/>
              <a:t>.</a:t>
            </a:r>
            <a:endParaRPr lang="ko-KR" altLang="en-US" sz="2600" dirty="0">
              <a:solidFill>
                <a:schemeClr val="bg2">
                  <a:lumMod val="2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1" name="직사각형 20">
            <a:extLst>
              <a:ext uri="{FF2B5EF4-FFF2-40B4-BE49-F238E27FC236}">
                <a16:creationId xmlns:a16="http://schemas.microsoft.com/office/drawing/2014/main" id="{6ECAAD65-27BD-43EB-855E-316655371710}"/>
              </a:ext>
            </a:extLst>
          </p:cNvPr>
          <p:cNvSpPr/>
          <p:nvPr/>
        </p:nvSpPr>
        <p:spPr>
          <a:xfrm>
            <a:off x="463804" y="397766"/>
            <a:ext cx="11466575" cy="6062468"/>
          </a:xfrm>
          <a:prstGeom prst="rect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" name="직사각형 1">
            <a:extLst>
              <a:ext uri="{FF2B5EF4-FFF2-40B4-BE49-F238E27FC236}">
                <a16:creationId xmlns:a16="http://schemas.microsoft.com/office/drawing/2014/main" id="{C6160472-78BC-454B-8354-86BE6E574951}"/>
              </a:ext>
            </a:extLst>
          </p:cNvPr>
          <p:cNvSpPr/>
          <p:nvPr/>
        </p:nvSpPr>
        <p:spPr>
          <a:xfrm>
            <a:off x="0" y="659229"/>
            <a:ext cx="639572" cy="3556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TextBox 2"/>
          <p:cNvSpPr txBox="1"/>
          <p:nvPr/>
        </p:nvSpPr>
        <p:spPr>
          <a:xfrm>
            <a:off x="6041626" y="5977609"/>
            <a:ext cx="56423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dirty="0" smtClean="0"/>
              <a:t>이 </a:t>
            </a:r>
            <a:r>
              <a:rPr lang="en-US" altLang="ko-KR" dirty="0" smtClean="0"/>
              <a:t>System</a:t>
            </a:r>
            <a:r>
              <a:rPr lang="ko-KR" altLang="en-US" dirty="0" smtClean="0"/>
              <a:t>에서는 </a:t>
            </a:r>
            <a:r>
              <a:rPr lang="en-US" altLang="ko-KR" dirty="0" smtClean="0"/>
              <a:t>52</a:t>
            </a:r>
            <a:r>
              <a:rPr lang="ko-KR" altLang="en-US" dirty="0" smtClean="0"/>
              <a:t>개의 </a:t>
            </a:r>
            <a:r>
              <a:rPr lang="en-US" altLang="ko-KR" dirty="0" smtClean="0"/>
              <a:t>bit</a:t>
            </a:r>
            <a:r>
              <a:rPr lang="ko-KR" altLang="en-US" dirty="0" smtClean="0"/>
              <a:t>로 가수를 표현</a:t>
            </a:r>
            <a:endParaRPr lang="ko-KR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205282" y="1844643"/>
            <a:ext cx="22985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ko-KR" altLang="en-US" dirty="0" smtClean="0"/>
              <a:t>결과</a:t>
            </a:r>
            <a:endParaRPr lang="ko-KR" altLang="en-US" dirty="0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 rotWithShape="1">
          <a:blip r:embed="rId2"/>
          <a:srcRect r="36658"/>
          <a:stretch/>
        </p:blipFill>
        <p:spPr>
          <a:xfrm>
            <a:off x="7201580" y="1728921"/>
            <a:ext cx="3015508" cy="3892600"/>
          </a:xfrm>
          <a:prstGeom prst="rect">
            <a:avLst/>
          </a:prstGeom>
        </p:spPr>
      </p:pic>
      <p:pic>
        <p:nvPicPr>
          <p:cNvPr id="10" name="내용 개체 틀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2448" y="2204603"/>
            <a:ext cx="4871657" cy="3058581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982448" y="1544255"/>
            <a:ext cx="33500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Double</a:t>
            </a:r>
            <a:r>
              <a:rPr lang="ko-KR" altLang="en-US" dirty="0" smtClean="0"/>
              <a:t>형 변수 사용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1004705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420</TotalTime>
  <Words>136</Words>
  <Application>Microsoft Office PowerPoint</Application>
  <PresentationFormat>와이드스크린</PresentationFormat>
  <Paragraphs>19</Paragraphs>
  <Slides>5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10" baseType="lpstr">
      <vt:lpstr>맑은 고딕</vt:lpstr>
      <vt:lpstr>Arial</vt:lpstr>
      <vt:lpstr>Cambria Math</vt:lpstr>
      <vt:lpstr>Wingdings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이 사민</dc:creator>
  <cp:lastModifiedBy>이 사민</cp:lastModifiedBy>
  <cp:revision>25</cp:revision>
  <dcterms:created xsi:type="dcterms:W3CDTF">2022-09-06T03:21:04Z</dcterms:created>
  <dcterms:modified xsi:type="dcterms:W3CDTF">2022-09-12T09:28:35Z</dcterms:modified>
</cp:coreProperties>
</file>