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4" r:id="rId4"/>
    <p:sldId id="285" r:id="rId5"/>
    <p:sldId id="258" r:id="rId6"/>
    <p:sldId id="286" r:id="rId7"/>
    <p:sldId id="287" r:id="rId8"/>
    <p:sldId id="288" r:id="rId9"/>
    <p:sldId id="273" r:id="rId10"/>
    <p:sldId id="271" r:id="rId11"/>
    <p:sldId id="289" r:id="rId12"/>
    <p:sldId id="291" r:id="rId13"/>
    <p:sldId id="292" r:id="rId14"/>
    <p:sldId id="290" r:id="rId15"/>
    <p:sldId id="276" r:id="rId16"/>
    <p:sldId id="26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OSTECH\Desktop\hw5_resul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081714785651792"/>
          <c:y val="5.0925925925925923E-2"/>
          <c:w val="0.59949547428066818"/>
          <c:h val="0.74350320793234181"/>
        </c:manualLayout>
      </c:layout>
      <c:scatterChart>
        <c:scatterStyle val="lineMarker"/>
        <c:varyColors val="0"/>
        <c:ser>
          <c:idx val="0"/>
          <c:order val="0"/>
          <c:tx>
            <c:v>Liquidus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6"/>
            <c:spPr>
              <a:noFill/>
              <a:ln w="12700">
                <a:solidFill>
                  <a:srgbClr val="002060"/>
                </a:solidFill>
              </a:ln>
              <a:effectLst/>
            </c:spPr>
          </c:marker>
          <c:xVal>
            <c:numRef>
              <c:f>hw5_result!$G:$G</c:f>
              <c:numCache>
                <c:formatCode>0.00E+00</c:formatCode>
                <c:ptCount val="1048576"/>
                <c:pt idx="0">
                  <c:v>2.4782591000000001E-3</c:v>
                </c:pt>
                <c:pt idx="1">
                  <c:v>2.4882717E-3</c:v>
                </c:pt>
                <c:pt idx="2">
                  <c:v>2.3850519000000001E-2</c:v>
                </c:pt>
                <c:pt idx="3">
                  <c:v>4.8082377000000003E-2</c:v>
                </c:pt>
                <c:pt idx="4">
                  <c:v>7.5398837999999996E-2</c:v>
                </c:pt>
                <c:pt idx="5">
                  <c:v>9.8019403000000005E-2</c:v>
                </c:pt>
                <c:pt idx="6">
                  <c:v>0.12253430999999999</c:v>
                </c:pt>
                <c:pt idx="7">
                  <c:v>0.14898441000000001</c:v>
                </c:pt>
                <c:pt idx="8">
                  <c:v>0.18729772</c:v>
                </c:pt>
                <c:pt idx="9">
                  <c:v>0.21831865</c:v>
                </c:pt>
                <c:pt idx="10">
                  <c:v>0.26268997999999999</c:v>
                </c:pt>
                <c:pt idx="11">
                  <c:v>0.29817602999999998</c:v>
                </c:pt>
                <c:pt idx="12">
                  <c:v>0.33549508</c:v>
                </c:pt>
                <c:pt idx="13">
                  <c:v>0.37458201000000002</c:v>
                </c:pt>
                <c:pt idx="14">
                  <c:v>0.41536355000000003</c:v>
                </c:pt>
                <c:pt idx="15">
                  <c:v>0.45776075999999999</c:v>
                </c:pt>
                <c:pt idx="16">
                  <c:v>0.50169127999999996</c:v>
                </c:pt>
                <c:pt idx="17">
                  <c:v>0.54707132999999997</c:v>
                </c:pt>
                <c:pt idx="18">
                  <c:v>0.60968862999999995</c:v>
                </c:pt>
                <c:pt idx="19">
                  <c:v>0.65812864999999998</c:v>
                </c:pt>
                <c:pt idx="20">
                  <c:v>0.72453546000000002</c:v>
                </c:pt>
                <c:pt idx="21">
                  <c:v>0.77560907000000001</c:v>
                </c:pt>
                <c:pt idx="22">
                  <c:v>0.82769181999999997</c:v>
                </c:pt>
                <c:pt idx="23">
                  <c:v>0.89859199000000001</c:v>
                </c:pt>
                <c:pt idx="24">
                  <c:v>0.95278034</c:v>
                </c:pt>
                <c:pt idx="25">
                  <c:v>0.99999404999999997</c:v>
                </c:pt>
                <c:pt idx="26">
                  <c:v>0.99999994999999997</c:v>
                </c:pt>
                <c:pt idx="27">
                  <c:v>0.99999994999999997</c:v>
                </c:pt>
              </c:numCache>
            </c:numRef>
          </c:xVal>
          <c:yVal>
            <c:numRef>
              <c:f>hw5_result!$F:$F</c:f>
              <c:numCache>
                <c:formatCode>0.00E+00</c:formatCode>
                <c:ptCount val="1048576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1278.2709362999999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1398.8981831000001</c:v>
                </c:pt>
                <c:pt idx="11">
                  <c:v>1417.7301943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1597.0405221999999</c:v>
                </c:pt>
                <c:pt idx="21">
                  <c:v>1614.7916482000001</c:v>
                </c:pt>
                <c:pt idx="22">
                  <c:v>1632.3424457000001</c:v>
                </c:pt>
                <c:pt idx="23">
                  <c:v>1655.4248998</c:v>
                </c:pt>
                <c:pt idx="24">
                  <c:v>1672.4950173</c:v>
                </c:pt>
                <c:pt idx="25">
                  <c:v>1686.9985985999999</c:v>
                </c:pt>
                <c:pt idx="26">
                  <c:v>1687.0003916999999</c:v>
                </c:pt>
                <c:pt idx="27">
                  <c:v>1687.0003916999999</c:v>
                </c:pt>
              </c:numCache>
            </c:numRef>
          </c:yVal>
          <c:smooth val="0"/>
        </c:ser>
        <c:ser>
          <c:idx val="1"/>
          <c:order val="1"/>
          <c:tx>
            <c:v>Solidus</c:v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7"/>
            <c:spPr>
              <a:noFill/>
              <a:ln w="12700">
                <a:solidFill>
                  <a:srgbClr val="FF0000"/>
                </a:solidFill>
              </a:ln>
              <a:effectLst/>
            </c:spPr>
          </c:marker>
          <c:xVal>
            <c:numRef>
              <c:f>hw5_result!$H:$H</c:f>
              <c:numCache>
                <c:formatCode>0.00E+00</c:formatCode>
                <c:ptCount val="1048576"/>
                <c:pt idx="0">
                  <c:v>0.01</c:v>
                </c:pt>
                <c:pt idx="1">
                  <c:v>1.0039987E-2</c:v>
                </c:pt>
                <c:pt idx="2">
                  <c:v>8.8577740000000002E-2</c:v>
                </c:pt>
                <c:pt idx="3">
                  <c:v>0.16424588000000001</c:v>
                </c:pt>
                <c:pt idx="4">
                  <c:v>0.21898321000000001</c:v>
                </c:pt>
                <c:pt idx="5">
                  <c:v>0.28913386000000002</c:v>
                </c:pt>
                <c:pt idx="6">
                  <c:v>0.33954394999999998</c:v>
                </c:pt>
                <c:pt idx="7">
                  <c:v>0.38801885000000003</c:v>
                </c:pt>
                <c:pt idx="8">
                  <c:v>0.44960554000000003</c:v>
                </c:pt>
                <c:pt idx="9">
                  <c:v>0.49350960999999999</c:v>
                </c:pt>
                <c:pt idx="10">
                  <c:v>0.53547487999999999</c:v>
                </c:pt>
                <c:pt idx="11">
                  <c:v>0.57553750999999997</c:v>
                </c:pt>
                <c:pt idx="12">
                  <c:v>0.62608317999999996</c:v>
                </c:pt>
                <c:pt idx="13">
                  <c:v>0.66192125000000002</c:v>
                </c:pt>
                <c:pt idx="14">
                  <c:v>0.69606471000000003</c:v>
                </c:pt>
                <c:pt idx="15">
                  <c:v>0.72859249999999998</c:v>
                </c:pt>
                <c:pt idx="16">
                  <c:v>0.75958698000000002</c:v>
                </c:pt>
                <c:pt idx="17">
                  <c:v>0.78913193000000004</c:v>
                </c:pt>
                <c:pt idx="18">
                  <c:v>0.82641463000000004</c:v>
                </c:pt>
                <c:pt idx="19">
                  <c:v>0.85289961000000003</c:v>
                </c:pt>
                <c:pt idx="20">
                  <c:v>0.87820609000000005</c:v>
                </c:pt>
                <c:pt idx="21">
                  <c:v>0.90240922999999995</c:v>
                </c:pt>
                <c:pt idx="22">
                  <c:v>0.92558032999999995</c:v>
                </c:pt>
                <c:pt idx="23">
                  <c:v>0.94778667000000005</c:v>
                </c:pt>
                <c:pt idx="24">
                  <c:v>0.96909137999999995</c:v>
                </c:pt>
                <c:pt idx="25">
                  <c:v>0.98955346</c:v>
                </c:pt>
                <c:pt idx="26">
                  <c:v>0.99989552000000004</c:v>
                </c:pt>
                <c:pt idx="27">
                  <c:v>0.99999987999999995</c:v>
                </c:pt>
                <c:pt idx="28">
                  <c:v>0.99999998000000001</c:v>
                </c:pt>
              </c:numCache>
            </c:numRef>
          </c:xVal>
          <c:yVal>
            <c:numRef>
              <c:f>hw5_result!$I:$I</c:f>
              <c:numCache>
                <c:formatCode>0.00E+00</c:formatCode>
                <c:ptCount val="1048576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1272.6202721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1392.6397320999999</c:v>
                </c:pt>
                <c:pt idx="11">
                  <c:v>1411.4451905000001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1591.0799887000001</c:v>
                </c:pt>
                <c:pt idx="21">
                  <c:v>1608.8965995999999</c:v>
                </c:pt>
                <c:pt idx="22">
                  <c:v>1626.5147377000001</c:v>
                </c:pt>
                <c:pt idx="23">
                  <c:v>1643.9295339</c:v>
                </c:pt>
                <c:pt idx="24">
                  <c:v>1661.1380285</c:v>
                </c:pt>
                <c:pt idx="25">
                  <c:v>1678.1388614</c:v>
                </c:pt>
                <c:pt idx="26">
                  <c:v>1686.9111599</c:v>
                </c:pt>
                <c:pt idx="27">
                  <c:v>1687.0003062999999</c:v>
                </c:pt>
                <c:pt idx="28">
                  <c:v>1687.0003916999999</c:v>
                </c:pt>
              </c:numCache>
            </c:numRef>
          </c:yVal>
          <c:smooth val="0"/>
        </c:ser>
        <c:ser>
          <c:idx val="2"/>
          <c:order val="2"/>
          <c:tx>
            <c:v>Liquidus(cal.)</c:v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xVal>
            <c:numRef>
              <c:f>hw5_result!$B:$B</c:f>
              <c:numCache>
                <c:formatCode>General</c:formatCode>
                <c:ptCount val="1048576"/>
                <c:pt idx="0">
                  <c:v>3.5683999999999998E-3</c:v>
                </c:pt>
                <c:pt idx="1">
                  <c:v>8.6166999999999997E-3</c:v>
                </c:pt>
                <c:pt idx="2">
                  <c:v>1.37713E-2</c:v>
                </c:pt>
                <c:pt idx="3">
                  <c:v>1.90321E-2</c:v>
                </c:pt>
                <c:pt idx="4">
                  <c:v>2.4399799999999999E-2</c:v>
                </c:pt>
                <c:pt idx="5">
                  <c:v>2.9874899999999999E-2</c:v>
                </c:pt>
                <c:pt idx="6">
                  <c:v>3.5458099999999999E-2</c:v>
                </c:pt>
                <c:pt idx="7">
                  <c:v>4.1149699999999997E-2</c:v>
                </c:pt>
                <c:pt idx="8">
                  <c:v>4.6950499999999999E-2</c:v>
                </c:pt>
                <c:pt idx="9">
                  <c:v>5.2860799999999999E-2</c:v>
                </c:pt>
                <c:pt idx="10">
                  <c:v>5.8881299999999998E-2</c:v>
                </c:pt>
                <c:pt idx="11">
                  <c:v>6.5012399999999998E-2</c:v>
                </c:pt>
                <c:pt idx="12">
                  <c:v>7.1254600000000001E-2</c:v>
                </c:pt>
                <c:pt idx="13">
                  <c:v>7.7608399999999994E-2</c:v>
                </c:pt>
                <c:pt idx="14">
                  <c:v>8.4074300000000005E-2</c:v>
                </c:pt>
                <c:pt idx="15">
                  <c:v>9.0652800000000006E-2</c:v>
                </c:pt>
                <c:pt idx="16">
                  <c:v>9.7344299999999995E-2</c:v>
                </c:pt>
                <c:pt idx="17">
                  <c:v>0.1041493</c:v>
                </c:pt>
                <c:pt idx="18">
                  <c:v>0.11106820000000001</c:v>
                </c:pt>
                <c:pt idx="19">
                  <c:v>0.1181016</c:v>
                </c:pt>
                <c:pt idx="20">
                  <c:v>0.12524969999999999</c:v>
                </c:pt>
                <c:pt idx="21">
                  <c:v>0.13251309999999999</c:v>
                </c:pt>
                <c:pt idx="22">
                  <c:v>0.13989219999999999</c:v>
                </c:pt>
                <c:pt idx="23">
                  <c:v>0.1473873</c:v>
                </c:pt>
                <c:pt idx="24">
                  <c:v>0.1549989</c:v>
                </c:pt>
                <c:pt idx="25">
                  <c:v>0.16272739999999999</c:v>
                </c:pt>
                <c:pt idx="26">
                  <c:v>0.17057310000000001</c:v>
                </c:pt>
                <c:pt idx="27">
                  <c:v>0.17853649999999999</c:v>
                </c:pt>
                <c:pt idx="28">
                  <c:v>0.1866179</c:v>
                </c:pt>
                <c:pt idx="29">
                  <c:v>0.19481760000000001</c:v>
                </c:pt>
                <c:pt idx="30">
                  <c:v>0.20313609999999999</c:v>
                </c:pt>
                <c:pt idx="31">
                  <c:v>0.2115736</c:v>
                </c:pt>
                <c:pt idx="32">
                  <c:v>0.22013060000000001</c:v>
                </c:pt>
                <c:pt idx="33">
                  <c:v>0.22880729999999999</c:v>
                </c:pt>
                <c:pt idx="34">
                  <c:v>0.23760400000000001</c:v>
                </c:pt>
                <c:pt idx="35">
                  <c:v>0.2465212</c:v>
                </c:pt>
                <c:pt idx="36">
                  <c:v>0.25555909999999998</c:v>
                </c:pt>
                <c:pt idx="37">
                  <c:v>0.26471790000000001</c:v>
                </c:pt>
                <c:pt idx="38">
                  <c:v>0.27399810000000002</c:v>
                </c:pt>
                <c:pt idx="39">
                  <c:v>0.28339979999999998</c:v>
                </c:pt>
                <c:pt idx="40">
                  <c:v>0.2929234</c:v>
                </c:pt>
                <c:pt idx="41">
                  <c:v>0.30256919999999998</c:v>
                </c:pt>
                <c:pt idx="42">
                  <c:v>0.31233739999999999</c:v>
                </c:pt>
                <c:pt idx="43">
                  <c:v>0.32222820000000002</c:v>
                </c:pt>
                <c:pt idx="44">
                  <c:v>0.33224199999999998</c:v>
                </c:pt>
                <c:pt idx="45">
                  <c:v>0.34237899999999999</c:v>
                </c:pt>
                <c:pt idx="46">
                  <c:v>0.35263929999999999</c:v>
                </c:pt>
                <c:pt idx="47">
                  <c:v>0.3630234</c:v>
                </c:pt>
                <c:pt idx="48">
                  <c:v>0.37353130000000001</c:v>
                </c:pt>
                <c:pt idx="49">
                  <c:v>0.38416329999999999</c:v>
                </c:pt>
                <c:pt idx="50">
                  <c:v>0.39491959999999998</c:v>
                </c:pt>
                <c:pt idx="51">
                  <c:v>0.40580040000000001</c:v>
                </c:pt>
                <c:pt idx="52">
                  <c:v>0.41680590000000001</c:v>
                </c:pt>
                <c:pt idx="53">
                  <c:v>0.42793639999999999</c:v>
                </c:pt>
                <c:pt idx="54">
                  <c:v>0.43919190000000002</c:v>
                </c:pt>
                <c:pt idx="55">
                  <c:v>0.45057269999999999</c:v>
                </c:pt>
                <c:pt idx="56">
                  <c:v>0.46207900000000002</c:v>
                </c:pt>
                <c:pt idx="57">
                  <c:v>0.47371089999999999</c:v>
                </c:pt>
                <c:pt idx="58">
                  <c:v>0.48546859999999997</c:v>
                </c:pt>
                <c:pt idx="59">
                  <c:v>0.49735230000000002</c:v>
                </c:pt>
                <c:pt idx="60">
                  <c:v>0.50936199999999998</c:v>
                </c:pt>
                <c:pt idx="61">
                  <c:v>0.52149800000000002</c:v>
                </c:pt>
                <c:pt idx="62">
                  <c:v>0.53376029999999997</c:v>
                </c:pt>
                <c:pt idx="63">
                  <c:v>0.5461492</c:v>
                </c:pt>
                <c:pt idx="64">
                  <c:v>0.55866470000000001</c:v>
                </c:pt>
                <c:pt idx="65">
                  <c:v>0.57130700000000001</c:v>
                </c:pt>
                <c:pt idx="66">
                  <c:v>0.58407609999999999</c:v>
                </c:pt>
                <c:pt idx="67">
                  <c:v>0.59697219999999995</c:v>
                </c:pt>
                <c:pt idx="68">
                  <c:v>0.60999550000000002</c:v>
                </c:pt>
                <c:pt idx="69">
                  <c:v>0.62314590000000003</c:v>
                </c:pt>
                <c:pt idx="70">
                  <c:v>0.63642350000000003</c:v>
                </c:pt>
                <c:pt idx="71">
                  <c:v>0.64982859999999998</c:v>
                </c:pt>
                <c:pt idx="72">
                  <c:v>0.66336110000000004</c:v>
                </c:pt>
                <c:pt idx="73">
                  <c:v>0.67702110000000004</c:v>
                </c:pt>
                <c:pt idx="74">
                  <c:v>0.6908088</c:v>
                </c:pt>
                <c:pt idx="75">
                  <c:v>0.70472409999999996</c:v>
                </c:pt>
                <c:pt idx="76">
                  <c:v>0.71876709999999999</c:v>
                </c:pt>
                <c:pt idx="77">
                  <c:v>0.73293790000000003</c:v>
                </c:pt>
                <c:pt idx="78">
                  <c:v>0.74723660000000003</c:v>
                </c:pt>
                <c:pt idx="79">
                  <c:v>0.76166310000000004</c:v>
                </c:pt>
                <c:pt idx="80">
                  <c:v>0.77621759999999995</c:v>
                </c:pt>
                <c:pt idx="81">
                  <c:v>0.79090000000000005</c:v>
                </c:pt>
                <c:pt idx="82">
                  <c:v>0.80571040000000005</c:v>
                </c:pt>
                <c:pt idx="83">
                  <c:v>0.82064879999999996</c:v>
                </c:pt>
                <c:pt idx="84">
                  <c:v>0.83571530000000005</c:v>
                </c:pt>
                <c:pt idx="85">
                  <c:v>0.85090980000000005</c:v>
                </c:pt>
                <c:pt idx="86">
                  <c:v>0.86623240000000001</c:v>
                </c:pt>
                <c:pt idx="87">
                  <c:v>0.88168310000000005</c:v>
                </c:pt>
                <c:pt idx="88">
                  <c:v>0.89726189999999995</c:v>
                </c:pt>
                <c:pt idx="89">
                  <c:v>0.91296869999999997</c:v>
                </c:pt>
                <c:pt idx="90">
                  <c:v>0.92880359999999995</c:v>
                </c:pt>
                <c:pt idx="91">
                  <c:v>0.94476660000000001</c:v>
                </c:pt>
                <c:pt idx="92">
                  <c:v>0.96085759999999998</c:v>
                </c:pt>
                <c:pt idx="93">
                  <c:v>0.97707670000000002</c:v>
                </c:pt>
                <c:pt idx="94">
                  <c:v>0.99342339999999996</c:v>
                </c:pt>
              </c:numCache>
            </c:numRef>
          </c:xVal>
          <c:yVal>
            <c:numRef>
              <c:f>hw5_result!$A:$A</c:f>
              <c:numCache>
                <c:formatCode>General</c:formatCode>
                <c:ptCount val="1048576"/>
                <c:pt idx="0">
                  <c:v>1215</c:v>
                </c:pt>
                <c:pt idx="1">
                  <c:v>1220</c:v>
                </c:pt>
                <c:pt idx="2">
                  <c:v>1225</c:v>
                </c:pt>
                <c:pt idx="3">
                  <c:v>1230</c:v>
                </c:pt>
                <c:pt idx="4">
                  <c:v>1235</c:v>
                </c:pt>
                <c:pt idx="5">
                  <c:v>1240</c:v>
                </c:pt>
                <c:pt idx="6">
                  <c:v>1245</c:v>
                </c:pt>
                <c:pt idx="7">
                  <c:v>1250</c:v>
                </c:pt>
                <c:pt idx="8">
                  <c:v>1255</c:v>
                </c:pt>
                <c:pt idx="9">
                  <c:v>1260</c:v>
                </c:pt>
                <c:pt idx="10">
                  <c:v>1265</c:v>
                </c:pt>
                <c:pt idx="11">
                  <c:v>1270</c:v>
                </c:pt>
                <c:pt idx="12">
                  <c:v>1275</c:v>
                </c:pt>
                <c:pt idx="13">
                  <c:v>1280</c:v>
                </c:pt>
                <c:pt idx="14">
                  <c:v>1285</c:v>
                </c:pt>
                <c:pt idx="15">
                  <c:v>1290</c:v>
                </c:pt>
                <c:pt idx="16">
                  <c:v>1295</c:v>
                </c:pt>
                <c:pt idx="17">
                  <c:v>1300</c:v>
                </c:pt>
                <c:pt idx="18">
                  <c:v>1305</c:v>
                </c:pt>
                <c:pt idx="19">
                  <c:v>1310</c:v>
                </c:pt>
                <c:pt idx="20">
                  <c:v>1315</c:v>
                </c:pt>
                <c:pt idx="21">
                  <c:v>1320</c:v>
                </c:pt>
                <c:pt idx="22">
                  <c:v>1325</c:v>
                </c:pt>
                <c:pt idx="23">
                  <c:v>1330</c:v>
                </c:pt>
                <c:pt idx="24">
                  <c:v>1335</c:v>
                </c:pt>
                <c:pt idx="25">
                  <c:v>1340</c:v>
                </c:pt>
                <c:pt idx="26">
                  <c:v>1345</c:v>
                </c:pt>
                <c:pt idx="27">
                  <c:v>1350</c:v>
                </c:pt>
                <c:pt idx="28">
                  <c:v>1355</c:v>
                </c:pt>
                <c:pt idx="29">
                  <c:v>1360</c:v>
                </c:pt>
                <c:pt idx="30">
                  <c:v>1365</c:v>
                </c:pt>
                <c:pt idx="31">
                  <c:v>1370</c:v>
                </c:pt>
                <c:pt idx="32">
                  <c:v>1375</c:v>
                </c:pt>
                <c:pt idx="33">
                  <c:v>1380</c:v>
                </c:pt>
                <c:pt idx="34">
                  <c:v>1385</c:v>
                </c:pt>
                <c:pt idx="35">
                  <c:v>1390</c:v>
                </c:pt>
                <c:pt idx="36">
                  <c:v>1395</c:v>
                </c:pt>
                <c:pt idx="37">
                  <c:v>1400</c:v>
                </c:pt>
                <c:pt idx="38">
                  <c:v>1405</c:v>
                </c:pt>
                <c:pt idx="39">
                  <c:v>1410</c:v>
                </c:pt>
                <c:pt idx="40">
                  <c:v>1415</c:v>
                </c:pt>
                <c:pt idx="41">
                  <c:v>1420</c:v>
                </c:pt>
                <c:pt idx="42">
                  <c:v>1425</c:v>
                </c:pt>
                <c:pt idx="43">
                  <c:v>1430</c:v>
                </c:pt>
                <c:pt idx="44">
                  <c:v>1435</c:v>
                </c:pt>
                <c:pt idx="45">
                  <c:v>1440</c:v>
                </c:pt>
                <c:pt idx="46">
                  <c:v>1445</c:v>
                </c:pt>
                <c:pt idx="47">
                  <c:v>1450</c:v>
                </c:pt>
                <c:pt idx="48">
                  <c:v>1455</c:v>
                </c:pt>
                <c:pt idx="49">
                  <c:v>1460</c:v>
                </c:pt>
                <c:pt idx="50">
                  <c:v>1465</c:v>
                </c:pt>
                <c:pt idx="51">
                  <c:v>1470</c:v>
                </c:pt>
                <c:pt idx="52">
                  <c:v>1475</c:v>
                </c:pt>
                <c:pt idx="53">
                  <c:v>1480</c:v>
                </c:pt>
                <c:pt idx="54">
                  <c:v>1485</c:v>
                </c:pt>
                <c:pt idx="55">
                  <c:v>1490</c:v>
                </c:pt>
                <c:pt idx="56">
                  <c:v>1495</c:v>
                </c:pt>
                <c:pt idx="57">
                  <c:v>1500</c:v>
                </c:pt>
                <c:pt idx="58">
                  <c:v>1505</c:v>
                </c:pt>
                <c:pt idx="59">
                  <c:v>1510</c:v>
                </c:pt>
                <c:pt idx="60">
                  <c:v>1515</c:v>
                </c:pt>
                <c:pt idx="61">
                  <c:v>1520</c:v>
                </c:pt>
                <c:pt idx="62">
                  <c:v>1525</c:v>
                </c:pt>
                <c:pt idx="63">
                  <c:v>1530</c:v>
                </c:pt>
                <c:pt idx="64">
                  <c:v>1535</c:v>
                </c:pt>
                <c:pt idx="65">
                  <c:v>1540</c:v>
                </c:pt>
                <c:pt idx="66">
                  <c:v>1545</c:v>
                </c:pt>
                <c:pt idx="67">
                  <c:v>1550</c:v>
                </c:pt>
                <c:pt idx="68">
                  <c:v>1555</c:v>
                </c:pt>
                <c:pt idx="69">
                  <c:v>1560</c:v>
                </c:pt>
                <c:pt idx="70">
                  <c:v>1565</c:v>
                </c:pt>
                <c:pt idx="71">
                  <c:v>1570</c:v>
                </c:pt>
                <c:pt idx="72">
                  <c:v>1575</c:v>
                </c:pt>
                <c:pt idx="73">
                  <c:v>1580</c:v>
                </c:pt>
                <c:pt idx="74">
                  <c:v>1585</c:v>
                </c:pt>
                <c:pt idx="75">
                  <c:v>1590</c:v>
                </c:pt>
                <c:pt idx="76">
                  <c:v>1595</c:v>
                </c:pt>
                <c:pt idx="77">
                  <c:v>1600</c:v>
                </c:pt>
                <c:pt idx="78">
                  <c:v>1605</c:v>
                </c:pt>
                <c:pt idx="79">
                  <c:v>1610</c:v>
                </c:pt>
                <c:pt idx="80">
                  <c:v>1615</c:v>
                </c:pt>
                <c:pt idx="81">
                  <c:v>1620</c:v>
                </c:pt>
                <c:pt idx="82">
                  <c:v>1625</c:v>
                </c:pt>
                <c:pt idx="83">
                  <c:v>1630</c:v>
                </c:pt>
                <c:pt idx="84">
                  <c:v>1635</c:v>
                </c:pt>
                <c:pt idx="85">
                  <c:v>1640</c:v>
                </c:pt>
                <c:pt idx="86">
                  <c:v>1645</c:v>
                </c:pt>
                <c:pt idx="87">
                  <c:v>1650</c:v>
                </c:pt>
                <c:pt idx="88">
                  <c:v>1655</c:v>
                </c:pt>
                <c:pt idx="89">
                  <c:v>1660</c:v>
                </c:pt>
                <c:pt idx="90">
                  <c:v>1665</c:v>
                </c:pt>
                <c:pt idx="91">
                  <c:v>1670</c:v>
                </c:pt>
                <c:pt idx="92">
                  <c:v>1675</c:v>
                </c:pt>
                <c:pt idx="93">
                  <c:v>1680</c:v>
                </c:pt>
                <c:pt idx="94">
                  <c:v>1685</c:v>
                </c:pt>
              </c:numCache>
            </c:numRef>
          </c:yVal>
          <c:smooth val="0"/>
        </c:ser>
        <c:ser>
          <c:idx val="3"/>
          <c:order val="3"/>
          <c:tx>
            <c:v>Solidus(cal.)</c:v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hw5_result!$C:$C</c:f>
              <c:numCache>
                <c:formatCode>General</c:formatCode>
                <c:ptCount val="1048576"/>
                <c:pt idx="0">
                  <c:v>1.4334400000000001E-2</c:v>
                </c:pt>
                <c:pt idx="1">
                  <c:v>3.3917200000000002E-2</c:v>
                </c:pt>
                <c:pt idx="2">
                  <c:v>5.3121599999999998E-2</c:v>
                </c:pt>
                <c:pt idx="3">
                  <c:v>7.1957999999999994E-2</c:v>
                </c:pt>
                <c:pt idx="4">
                  <c:v>9.0436799999999998E-2</c:v>
                </c:pt>
                <c:pt idx="5">
                  <c:v>0.10856830000000001</c:v>
                </c:pt>
                <c:pt idx="6">
                  <c:v>0.1263621</c:v>
                </c:pt>
                <c:pt idx="7">
                  <c:v>0.14382780000000001</c:v>
                </c:pt>
                <c:pt idx="8">
                  <c:v>0.16097449999999999</c:v>
                </c:pt>
                <c:pt idx="9">
                  <c:v>0.17781089999999999</c:v>
                </c:pt>
                <c:pt idx="10">
                  <c:v>0.19434570000000001</c:v>
                </c:pt>
                <c:pt idx="11">
                  <c:v>0.210587</c:v>
                </c:pt>
                <c:pt idx="12">
                  <c:v>0.22654270000000001</c:v>
                </c:pt>
                <c:pt idx="13">
                  <c:v>0.24222070000000001</c:v>
                </c:pt>
                <c:pt idx="14">
                  <c:v>0.25762829999999998</c:v>
                </c:pt>
                <c:pt idx="15">
                  <c:v>0.27277279999999998</c:v>
                </c:pt>
                <c:pt idx="16">
                  <c:v>0.287661</c:v>
                </c:pt>
                <c:pt idx="17">
                  <c:v>0.30229980000000001</c:v>
                </c:pt>
                <c:pt idx="18">
                  <c:v>0.31669570000000002</c:v>
                </c:pt>
                <c:pt idx="19">
                  <c:v>0.33085500000000001</c:v>
                </c:pt>
                <c:pt idx="20">
                  <c:v>0.34478379999999997</c:v>
                </c:pt>
                <c:pt idx="21">
                  <c:v>0.35848799999999997</c:v>
                </c:pt>
                <c:pt idx="22">
                  <c:v>0.37197340000000001</c:v>
                </c:pt>
                <c:pt idx="23">
                  <c:v>0.38524560000000002</c:v>
                </c:pt>
                <c:pt idx="24">
                  <c:v>0.39830989999999999</c:v>
                </c:pt>
                <c:pt idx="25">
                  <c:v>0.41117160000000003</c:v>
                </c:pt>
                <c:pt idx="26">
                  <c:v>0.42383559999999998</c:v>
                </c:pt>
                <c:pt idx="27">
                  <c:v>0.436307</c:v>
                </c:pt>
                <c:pt idx="28">
                  <c:v>0.4485905</c:v>
                </c:pt>
                <c:pt idx="29">
                  <c:v>0.46069060000000001</c:v>
                </c:pt>
                <c:pt idx="30">
                  <c:v>0.47261189999999997</c:v>
                </c:pt>
                <c:pt idx="31">
                  <c:v>0.48435879999999998</c:v>
                </c:pt>
                <c:pt idx="32">
                  <c:v>0.49593530000000002</c:v>
                </c:pt>
                <c:pt idx="33">
                  <c:v>0.50734570000000001</c:v>
                </c:pt>
                <c:pt idx="34">
                  <c:v>0.51859379999999999</c:v>
                </c:pt>
                <c:pt idx="35">
                  <c:v>0.52968349999999997</c:v>
                </c:pt>
                <c:pt idx="36">
                  <c:v>0.54061870000000001</c:v>
                </c:pt>
                <c:pt idx="37">
                  <c:v>0.55140279999999997</c:v>
                </c:pt>
                <c:pt idx="38">
                  <c:v>0.56203939999999997</c:v>
                </c:pt>
                <c:pt idx="39">
                  <c:v>0.57253200000000004</c:v>
                </c:pt>
                <c:pt idx="40">
                  <c:v>0.58288379999999995</c:v>
                </c:pt>
                <c:pt idx="41">
                  <c:v>0.59309809999999996</c:v>
                </c:pt>
                <c:pt idx="42">
                  <c:v>0.60317810000000005</c:v>
                </c:pt>
                <c:pt idx="43">
                  <c:v>0.61312679999999997</c:v>
                </c:pt>
                <c:pt idx="44">
                  <c:v>0.62294709999999998</c:v>
                </c:pt>
                <c:pt idx="45">
                  <c:v>0.63264200000000004</c:v>
                </c:pt>
                <c:pt idx="46">
                  <c:v>0.64221430000000002</c:v>
                </c:pt>
                <c:pt idx="47">
                  <c:v>0.65166659999999998</c:v>
                </c:pt>
                <c:pt idx="48">
                  <c:v>0.66100159999999997</c:v>
                </c:pt>
                <c:pt idx="49">
                  <c:v>0.67022199999999998</c:v>
                </c:pt>
                <c:pt idx="50">
                  <c:v>0.67933010000000005</c:v>
                </c:pt>
                <c:pt idx="51">
                  <c:v>0.68832859999999996</c:v>
                </c:pt>
                <c:pt idx="52">
                  <c:v>0.69721960000000005</c:v>
                </c:pt>
                <c:pt idx="53">
                  <c:v>0.70600569999999996</c:v>
                </c:pt>
                <c:pt idx="54">
                  <c:v>0.71468889999999996</c:v>
                </c:pt>
                <c:pt idx="55">
                  <c:v>0.72327149999999996</c:v>
                </c:pt>
                <c:pt idx="56">
                  <c:v>0.73175559999999995</c:v>
                </c:pt>
                <c:pt idx="57">
                  <c:v>0.74014340000000001</c:v>
                </c:pt>
                <c:pt idx="58">
                  <c:v>0.74843680000000001</c:v>
                </c:pt>
                <c:pt idx="59">
                  <c:v>0.75663769999999997</c:v>
                </c:pt>
                <c:pt idx="60">
                  <c:v>0.76474819999999999</c:v>
                </c:pt>
                <c:pt idx="61">
                  <c:v>0.77277010000000002</c:v>
                </c:pt>
                <c:pt idx="62">
                  <c:v>0.78070519999999999</c:v>
                </c:pt>
                <c:pt idx="63">
                  <c:v>0.78855520000000001</c:v>
                </c:pt>
                <c:pt idx="64">
                  <c:v>0.79632199999999997</c:v>
                </c:pt>
                <c:pt idx="65">
                  <c:v>0.80400720000000003</c:v>
                </c:pt>
                <c:pt idx="66">
                  <c:v>0.81161240000000001</c:v>
                </c:pt>
                <c:pt idx="67">
                  <c:v>0.81913930000000001</c:v>
                </c:pt>
                <c:pt idx="68">
                  <c:v>0.82658940000000003</c:v>
                </c:pt>
                <c:pt idx="69">
                  <c:v>0.83396420000000004</c:v>
                </c:pt>
                <c:pt idx="70">
                  <c:v>0.84126520000000005</c:v>
                </c:pt>
                <c:pt idx="71">
                  <c:v>0.84849390000000002</c:v>
                </c:pt>
                <c:pt idx="72">
                  <c:v>0.85565170000000002</c:v>
                </c:pt>
                <c:pt idx="73">
                  <c:v>0.86273999999999995</c:v>
                </c:pt>
                <c:pt idx="74">
                  <c:v>0.86975999999999998</c:v>
                </c:pt>
                <c:pt idx="75">
                  <c:v>0.87671319999999997</c:v>
                </c:pt>
                <c:pt idx="76">
                  <c:v>0.88360079999999996</c:v>
                </c:pt>
                <c:pt idx="77">
                  <c:v>0.89042410000000005</c:v>
                </c:pt>
                <c:pt idx="78">
                  <c:v>0.89718419999999999</c:v>
                </c:pt>
                <c:pt idx="79">
                  <c:v>0.90388239999999997</c:v>
                </c:pt>
                <c:pt idx="80">
                  <c:v>0.91051979999999999</c:v>
                </c:pt>
                <c:pt idx="81">
                  <c:v>0.91709759999999996</c:v>
                </c:pt>
                <c:pt idx="82">
                  <c:v>0.92361689999999996</c:v>
                </c:pt>
                <c:pt idx="83">
                  <c:v>0.93007879999999998</c:v>
                </c:pt>
                <c:pt idx="84">
                  <c:v>0.93648419999999999</c:v>
                </c:pt>
                <c:pt idx="85">
                  <c:v>0.94283439999999996</c:v>
                </c:pt>
                <c:pt idx="86">
                  <c:v>0.94913020000000003</c:v>
                </c:pt>
                <c:pt idx="87">
                  <c:v>0.95537260000000002</c:v>
                </c:pt>
                <c:pt idx="88">
                  <c:v>0.96156269999999999</c:v>
                </c:pt>
                <c:pt idx="89">
                  <c:v>0.96770129999999999</c:v>
                </c:pt>
                <c:pt idx="90">
                  <c:v>0.97378940000000003</c:v>
                </c:pt>
                <c:pt idx="91">
                  <c:v>0.97982789999999997</c:v>
                </c:pt>
                <c:pt idx="92">
                  <c:v>0.98581770000000002</c:v>
                </c:pt>
                <c:pt idx="93">
                  <c:v>0.99175950000000002</c:v>
                </c:pt>
                <c:pt idx="94">
                  <c:v>0.99765400000000004</c:v>
                </c:pt>
              </c:numCache>
            </c:numRef>
          </c:xVal>
          <c:yVal>
            <c:numRef>
              <c:f>hw5_result!$A:$A</c:f>
              <c:numCache>
                <c:formatCode>General</c:formatCode>
                <c:ptCount val="1048576"/>
                <c:pt idx="0">
                  <c:v>1215</c:v>
                </c:pt>
                <c:pt idx="1">
                  <c:v>1220</c:v>
                </c:pt>
                <c:pt idx="2">
                  <c:v>1225</c:v>
                </c:pt>
                <c:pt idx="3">
                  <c:v>1230</c:v>
                </c:pt>
                <c:pt idx="4">
                  <c:v>1235</c:v>
                </c:pt>
                <c:pt idx="5">
                  <c:v>1240</c:v>
                </c:pt>
                <c:pt idx="6">
                  <c:v>1245</c:v>
                </c:pt>
                <c:pt idx="7">
                  <c:v>1250</c:v>
                </c:pt>
                <c:pt idx="8">
                  <c:v>1255</c:v>
                </c:pt>
                <c:pt idx="9">
                  <c:v>1260</c:v>
                </c:pt>
                <c:pt idx="10">
                  <c:v>1265</c:v>
                </c:pt>
                <c:pt idx="11">
                  <c:v>1270</c:v>
                </c:pt>
                <c:pt idx="12">
                  <c:v>1275</c:v>
                </c:pt>
                <c:pt idx="13">
                  <c:v>1280</c:v>
                </c:pt>
                <c:pt idx="14">
                  <c:v>1285</c:v>
                </c:pt>
                <c:pt idx="15">
                  <c:v>1290</c:v>
                </c:pt>
                <c:pt idx="16">
                  <c:v>1295</c:v>
                </c:pt>
                <c:pt idx="17">
                  <c:v>1300</c:v>
                </c:pt>
                <c:pt idx="18">
                  <c:v>1305</c:v>
                </c:pt>
                <c:pt idx="19">
                  <c:v>1310</c:v>
                </c:pt>
                <c:pt idx="20">
                  <c:v>1315</c:v>
                </c:pt>
                <c:pt idx="21">
                  <c:v>1320</c:v>
                </c:pt>
                <c:pt idx="22">
                  <c:v>1325</c:v>
                </c:pt>
                <c:pt idx="23">
                  <c:v>1330</c:v>
                </c:pt>
                <c:pt idx="24">
                  <c:v>1335</c:v>
                </c:pt>
                <c:pt idx="25">
                  <c:v>1340</c:v>
                </c:pt>
                <c:pt idx="26">
                  <c:v>1345</c:v>
                </c:pt>
                <c:pt idx="27">
                  <c:v>1350</c:v>
                </c:pt>
                <c:pt idx="28">
                  <c:v>1355</c:v>
                </c:pt>
                <c:pt idx="29">
                  <c:v>1360</c:v>
                </c:pt>
                <c:pt idx="30">
                  <c:v>1365</c:v>
                </c:pt>
                <c:pt idx="31">
                  <c:v>1370</c:v>
                </c:pt>
                <c:pt idx="32">
                  <c:v>1375</c:v>
                </c:pt>
                <c:pt idx="33">
                  <c:v>1380</c:v>
                </c:pt>
                <c:pt idx="34">
                  <c:v>1385</c:v>
                </c:pt>
                <c:pt idx="35">
                  <c:v>1390</c:v>
                </c:pt>
                <c:pt idx="36">
                  <c:v>1395</c:v>
                </c:pt>
                <c:pt idx="37">
                  <c:v>1400</c:v>
                </c:pt>
                <c:pt idx="38">
                  <c:v>1405</c:v>
                </c:pt>
                <c:pt idx="39">
                  <c:v>1410</c:v>
                </c:pt>
                <c:pt idx="40">
                  <c:v>1415</c:v>
                </c:pt>
                <c:pt idx="41">
                  <c:v>1420</c:v>
                </c:pt>
                <c:pt idx="42">
                  <c:v>1425</c:v>
                </c:pt>
                <c:pt idx="43">
                  <c:v>1430</c:v>
                </c:pt>
                <c:pt idx="44">
                  <c:v>1435</c:v>
                </c:pt>
                <c:pt idx="45">
                  <c:v>1440</c:v>
                </c:pt>
                <c:pt idx="46">
                  <c:v>1445</c:v>
                </c:pt>
                <c:pt idx="47">
                  <c:v>1450</c:v>
                </c:pt>
                <c:pt idx="48">
                  <c:v>1455</c:v>
                </c:pt>
                <c:pt idx="49">
                  <c:v>1460</c:v>
                </c:pt>
                <c:pt idx="50">
                  <c:v>1465</c:v>
                </c:pt>
                <c:pt idx="51">
                  <c:v>1470</c:v>
                </c:pt>
                <c:pt idx="52">
                  <c:v>1475</c:v>
                </c:pt>
                <c:pt idx="53">
                  <c:v>1480</c:v>
                </c:pt>
                <c:pt idx="54">
                  <c:v>1485</c:v>
                </c:pt>
                <c:pt idx="55">
                  <c:v>1490</c:v>
                </c:pt>
                <c:pt idx="56">
                  <c:v>1495</c:v>
                </c:pt>
                <c:pt idx="57">
                  <c:v>1500</c:v>
                </c:pt>
                <c:pt idx="58">
                  <c:v>1505</c:v>
                </c:pt>
                <c:pt idx="59">
                  <c:v>1510</c:v>
                </c:pt>
                <c:pt idx="60">
                  <c:v>1515</c:v>
                </c:pt>
                <c:pt idx="61">
                  <c:v>1520</c:v>
                </c:pt>
                <c:pt idx="62">
                  <c:v>1525</c:v>
                </c:pt>
                <c:pt idx="63">
                  <c:v>1530</c:v>
                </c:pt>
                <c:pt idx="64">
                  <c:v>1535</c:v>
                </c:pt>
                <c:pt idx="65">
                  <c:v>1540</c:v>
                </c:pt>
                <c:pt idx="66">
                  <c:v>1545</c:v>
                </c:pt>
                <c:pt idx="67">
                  <c:v>1550</c:v>
                </c:pt>
                <c:pt idx="68">
                  <c:v>1555</c:v>
                </c:pt>
                <c:pt idx="69">
                  <c:v>1560</c:v>
                </c:pt>
                <c:pt idx="70">
                  <c:v>1565</c:v>
                </c:pt>
                <c:pt idx="71">
                  <c:v>1570</c:v>
                </c:pt>
                <c:pt idx="72">
                  <c:v>1575</c:v>
                </c:pt>
                <c:pt idx="73">
                  <c:v>1580</c:v>
                </c:pt>
                <c:pt idx="74">
                  <c:v>1585</c:v>
                </c:pt>
                <c:pt idx="75">
                  <c:v>1590</c:v>
                </c:pt>
                <c:pt idx="76">
                  <c:v>1595</c:v>
                </c:pt>
                <c:pt idx="77">
                  <c:v>1600</c:v>
                </c:pt>
                <c:pt idx="78">
                  <c:v>1605</c:v>
                </c:pt>
                <c:pt idx="79">
                  <c:v>1610</c:v>
                </c:pt>
                <c:pt idx="80">
                  <c:v>1615</c:v>
                </c:pt>
                <c:pt idx="81">
                  <c:v>1620</c:v>
                </c:pt>
                <c:pt idx="82">
                  <c:v>1625</c:v>
                </c:pt>
                <c:pt idx="83">
                  <c:v>1630</c:v>
                </c:pt>
                <c:pt idx="84">
                  <c:v>1635</c:v>
                </c:pt>
                <c:pt idx="85">
                  <c:v>1640</c:v>
                </c:pt>
                <c:pt idx="86">
                  <c:v>1645</c:v>
                </c:pt>
                <c:pt idx="87">
                  <c:v>1650</c:v>
                </c:pt>
                <c:pt idx="88">
                  <c:v>1655</c:v>
                </c:pt>
                <c:pt idx="89">
                  <c:v>1660</c:v>
                </c:pt>
                <c:pt idx="90">
                  <c:v>1665</c:v>
                </c:pt>
                <c:pt idx="91">
                  <c:v>1670</c:v>
                </c:pt>
                <c:pt idx="92">
                  <c:v>1675</c:v>
                </c:pt>
                <c:pt idx="93">
                  <c:v>1680</c:v>
                </c:pt>
                <c:pt idx="94">
                  <c:v>1685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61384"/>
        <c:axId val="4861776"/>
      </c:scatterChart>
      <c:valAx>
        <c:axId val="4861384"/>
        <c:scaling>
          <c:orientation val="minMax"/>
          <c:max val="1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500"/>
                  <a:t>X_Si</a:t>
                </a:r>
                <a:endParaRPr lang="ko-KR" altLang="en-US" sz="1500"/>
              </a:p>
            </c:rich>
          </c:tx>
          <c:layout>
            <c:manualLayout>
              <c:xMode val="edge"/>
              <c:yMode val="edge"/>
              <c:x val="0.40384752336211982"/>
              <c:y val="0.890865613086654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861776"/>
        <c:crosses val="autoZero"/>
        <c:crossBetween val="midCat"/>
      </c:valAx>
      <c:valAx>
        <c:axId val="4861776"/>
        <c:scaling>
          <c:orientation val="minMax"/>
          <c:max val="2000"/>
          <c:min val="10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500"/>
                  <a:t>Temperature, K</a:t>
                </a:r>
                <a:endParaRPr lang="ko-KR" altLang="en-US" sz="1500"/>
              </a:p>
            </c:rich>
          </c:tx>
          <c:layout>
            <c:manualLayout>
              <c:xMode val="edge"/>
              <c:yMode val="edge"/>
              <c:x val="4.7219494125588846E-2"/>
              <c:y val="0.325488735412081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861384"/>
        <c:crosses val="autoZero"/>
        <c:crossBetween val="midCat"/>
      </c:valAx>
      <c:spPr>
        <a:noFill/>
        <a:ln>
          <a:solidFill>
            <a:srgbClr val="002060">
              <a:alpha val="96000"/>
            </a:srgbClr>
          </a:solidFill>
        </a:ln>
        <a:effectLst/>
      </c:spPr>
    </c:plotArea>
    <c:legend>
      <c:legendPos val="r"/>
      <c:layout>
        <c:manualLayout>
          <c:xMode val="edge"/>
          <c:yMode val="edge"/>
          <c:x val="0.78833612100130757"/>
          <c:y val="0.32964124958403634"/>
          <c:w val="0.18759164170762874"/>
          <c:h val="0.275470812486499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1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 smtClean="0"/>
              <a:t>소재수치해석 </a:t>
            </a:r>
            <a:r>
              <a:rPr lang="en-US" altLang="ko-KR" sz="4800" dirty="0" err="1" smtClean="0"/>
              <a:t>hw</a:t>
            </a:r>
            <a:r>
              <a:rPr lang="en-US" altLang="ko-KR" sz="4800" dirty="0" smtClean="0"/>
              <a:t> </a:t>
            </a:r>
            <a:r>
              <a:rPr lang="en-US" altLang="ko-KR" sz="4800" dirty="0" smtClean="0"/>
              <a:t>4</a:t>
            </a:r>
            <a:endParaRPr lang="ko-KR" altLang="en-US" sz="4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81194" y="2292439"/>
            <a:ext cx="10993546" cy="914399"/>
          </a:xfrm>
        </p:spPr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en-US" altLang="ko-KR" sz="2800" dirty="0" smtClean="0"/>
              <a:t>20100091 </a:t>
            </a:r>
            <a:r>
              <a:rPr lang="ko-KR" altLang="en-US" sz="2800" dirty="0" smtClean="0"/>
              <a:t>서</a:t>
            </a:r>
            <a:r>
              <a:rPr lang="en-US" altLang="ko-KR" sz="2800" dirty="0"/>
              <a:t> </a:t>
            </a:r>
            <a:r>
              <a:rPr lang="ko-KR" altLang="en-US" sz="2800" dirty="0" smtClean="0"/>
              <a:t>현 선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9029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Result &amp; analysis</a:t>
            </a:r>
            <a:endParaRPr lang="ko-KR" alt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340216" y="1998552"/>
            <a:ext cx="10276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1. </a:t>
            </a:r>
            <a:r>
              <a:rPr lang="en-US" altLang="ko-KR" sz="2000" b="1" dirty="0" err="1" smtClean="0"/>
              <a:t>Tmin</a:t>
            </a:r>
            <a:r>
              <a:rPr lang="en-US" altLang="ko-KR" sz="2000" b="1" dirty="0" smtClean="0"/>
              <a:t>=1215K, </a:t>
            </a:r>
            <a:r>
              <a:rPr lang="en-US" altLang="ko-KR" sz="2000" b="1" dirty="0" err="1" smtClean="0"/>
              <a:t>Tmax</a:t>
            </a:r>
            <a:r>
              <a:rPr lang="en-US" altLang="ko-KR" sz="2000" b="1" dirty="0" smtClean="0"/>
              <a:t>=1685K</a:t>
            </a:r>
            <a:r>
              <a:rPr lang="ko-KR" altLang="en-US" sz="2000" b="1" dirty="0" smtClean="0"/>
              <a:t>로 선택하게 된 배경</a:t>
            </a:r>
            <a:endParaRPr lang="ko-KR" altLang="en-US" sz="2000" b="1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26201"/>
              </p:ext>
            </p:extLst>
          </p:nvPr>
        </p:nvGraphicFramePr>
        <p:xfrm>
          <a:off x="722860" y="2496950"/>
          <a:ext cx="6583968" cy="4229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92"/>
                <a:gridCol w="1645992"/>
                <a:gridCol w="1645992"/>
                <a:gridCol w="1645992"/>
              </a:tblGrid>
              <a:tr h="2972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Temperature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err="1" smtClean="0"/>
                        <a:t>XSiL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err="1" smtClean="0"/>
                        <a:t>XSiS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Iteration</a:t>
                      </a:r>
                      <a:endParaRPr lang="ko-KR" altLang="en-US" sz="1800" dirty="0"/>
                    </a:p>
                  </a:txBody>
                  <a:tcPr/>
                </a:tc>
              </a:tr>
              <a:tr h="2972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0.700461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0.893608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</a:tr>
              <a:tr h="2972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0.199106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0.825256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</a:tr>
              <a:tr h="2972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0.001956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0.026788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</a:tr>
              <a:tr h="2972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0.003568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0.014334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972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0.008617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0.033917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972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0.013771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0.053122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972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…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…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…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…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2972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0.960858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0.985818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972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0.977077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0.99176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972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0.993423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0.997654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972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0.821263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0.551863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</a:tr>
              <a:tr h="2972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0.141357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0.889511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</a:tr>
              <a:tr h="2972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0.922585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0.980652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1" name="직사각형 10"/>
          <p:cNvSpPr/>
          <p:nvPr/>
        </p:nvSpPr>
        <p:spPr>
          <a:xfrm>
            <a:off x="5636015" y="2852150"/>
            <a:ext cx="1653427" cy="8827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5636015" y="5837902"/>
            <a:ext cx="1653427" cy="8827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직선 연결선 12"/>
          <p:cNvCxnSpPr/>
          <p:nvPr/>
        </p:nvCxnSpPr>
        <p:spPr>
          <a:xfrm>
            <a:off x="7289442" y="3286948"/>
            <a:ext cx="1326524" cy="138772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flipV="1">
            <a:off x="7289442" y="4674675"/>
            <a:ext cx="1326524" cy="16291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615966" y="4425614"/>
            <a:ext cx="2220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rgbClr val="FF0000"/>
                </a:solidFill>
              </a:rPr>
              <a:t>Invalid data!!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44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Result &amp; analysis</a:t>
            </a:r>
            <a:endParaRPr lang="ko-KR" alt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340216" y="1998552"/>
            <a:ext cx="10276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/>
              <a:t>2</a:t>
            </a:r>
            <a:r>
              <a:rPr lang="en-US" altLang="ko-KR" sz="2000" b="1" dirty="0" smtClean="0"/>
              <a:t>. </a:t>
            </a:r>
            <a:r>
              <a:rPr lang="en-US" altLang="ko-KR" sz="2000" b="1" dirty="0" err="1" smtClean="0"/>
              <a:t>Tmid</a:t>
            </a:r>
            <a:r>
              <a:rPr lang="ko-KR" altLang="en-US" sz="2000" b="1" dirty="0" smtClean="0"/>
              <a:t>에서부터 </a:t>
            </a:r>
            <a:r>
              <a:rPr lang="en-US" altLang="ko-KR" sz="2000" b="1" dirty="0" smtClean="0"/>
              <a:t>+5K, -5K </a:t>
            </a:r>
            <a:r>
              <a:rPr lang="ko-KR" altLang="en-US" sz="2000" b="1" dirty="0" smtClean="0"/>
              <a:t>단위로 양쪽으로 전개하게 된 배경</a:t>
            </a:r>
            <a:endParaRPr lang="ko-KR" alt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838422" y="4271066"/>
            <a:ext cx="515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rgbClr val="FF0000"/>
                </a:solidFill>
              </a:rPr>
              <a:t>VS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987178"/>
              </p:ext>
            </p:extLst>
          </p:nvPr>
        </p:nvGraphicFramePr>
        <p:xfrm>
          <a:off x="340216" y="3203958"/>
          <a:ext cx="501739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349"/>
                <a:gridCol w="1254349"/>
                <a:gridCol w="1254349"/>
                <a:gridCol w="125434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Temp.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err="1" smtClean="0"/>
                        <a:t>XSiL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err="1" smtClean="0"/>
                        <a:t>XSiS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Iteration</a:t>
                      </a:r>
                      <a:endParaRPr lang="ko-KR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0.003568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0.014334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0.008617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0.033917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0.013771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0.053122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0.019032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0.071958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0.0244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0.090437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242614"/>
              </p:ext>
            </p:extLst>
          </p:nvPr>
        </p:nvGraphicFramePr>
        <p:xfrm>
          <a:off x="6816143" y="3203958"/>
          <a:ext cx="501739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349"/>
                <a:gridCol w="1254349"/>
                <a:gridCol w="1254349"/>
                <a:gridCol w="125434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Temp.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err="1" smtClean="0"/>
                        <a:t>XSiL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err="1" smtClean="0"/>
                        <a:t>XSiS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Iteration</a:t>
                      </a:r>
                      <a:endParaRPr lang="ko-KR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0.342379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0.632642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0.352639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0.642214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0.363023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0.651667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0.373531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0.661002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0.384163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0.670222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직사각형 19"/>
          <p:cNvSpPr/>
          <p:nvPr/>
        </p:nvSpPr>
        <p:spPr>
          <a:xfrm>
            <a:off x="4090551" y="3593417"/>
            <a:ext cx="1254182" cy="3475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10578562" y="4328139"/>
            <a:ext cx="1254182" cy="3475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3534142" y="6016800"/>
            <a:ext cx="5455311" cy="352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rgbClr val="FF0000"/>
                </a:solidFill>
              </a:rPr>
              <a:t>Solution Data</a:t>
            </a:r>
            <a:r>
              <a:rPr lang="ko-KR" altLang="en-US" sz="2400" dirty="0" smtClean="0">
                <a:solidFill>
                  <a:srgbClr val="FF0000"/>
                </a:solidFill>
              </a:rPr>
              <a:t>값들은 두 경우가 서로 같았으나</a:t>
            </a:r>
            <a:r>
              <a:rPr lang="en-US" altLang="ko-KR" sz="2400" dirty="0" smtClean="0">
                <a:solidFill>
                  <a:srgbClr val="FF0000"/>
                </a:solidFill>
              </a:rPr>
              <a:t>, Iteration</a:t>
            </a:r>
            <a:r>
              <a:rPr lang="ko-KR" altLang="en-US" sz="2400" dirty="0" smtClean="0">
                <a:solidFill>
                  <a:srgbClr val="FF0000"/>
                </a:solidFill>
              </a:rPr>
              <a:t>에서 차이가 남</a:t>
            </a:r>
            <a:r>
              <a:rPr lang="en-US" altLang="ko-KR" sz="2400" dirty="0" smtClean="0">
                <a:solidFill>
                  <a:srgbClr val="FF0000"/>
                </a:solidFill>
              </a:rPr>
              <a:t>!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0216" y="2717860"/>
            <a:ext cx="5004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(1) 1215K</a:t>
            </a:r>
            <a:r>
              <a:rPr lang="ko-KR" altLang="en-US" dirty="0" smtClean="0"/>
              <a:t>부터 </a:t>
            </a:r>
            <a:r>
              <a:rPr lang="en-US" altLang="ko-KR" dirty="0" smtClean="0"/>
              <a:t>+5K </a:t>
            </a:r>
            <a:r>
              <a:rPr lang="ko-KR" altLang="en-US" dirty="0" smtClean="0"/>
              <a:t>단위로 진행시킨 경우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828226" y="2723329"/>
            <a:ext cx="5004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(2) 1450K</a:t>
            </a:r>
            <a:r>
              <a:rPr lang="ko-KR" altLang="en-US" dirty="0" smtClean="0"/>
              <a:t>부터 </a:t>
            </a:r>
            <a:r>
              <a:rPr lang="en-US" altLang="ko-KR" dirty="0" smtClean="0"/>
              <a:t>+5K, -5K </a:t>
            </a:r>
            <a:r>
              <a:rPr lang="ko-KR" altLang="en-US" dirty="0" smtClean="0"/>
              <a:t>단위로 진행시킨 경우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072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Result &amp; analysis</a:t>
            </a:r>
            <a:endParaRPr lang="ko-KR" alt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340216" y="1998552"/>
            <a:ext cx="10276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/>
              <a:t>3</a:t>
            </a:r>
            <a:r>
              <a:rPr lang="en-US" altLang="ko-KR" sz="2000" b="1" dirty="0" smtClean="0"/>
              <a:t>. Initial values(</a:t>
            </a:r>
            <a:r>
              <a:rPr lang="en-US" altLang="ko-KR" sz="2000" b="1" dirty="0" err="1" smtClean="0"/>
              <a:t>XSiL</a:t>
            </a:r>
            <a:r>
              <a:rPr lang="en-US" altLang="ko-KR" sz="2000" b="1" dirty="0" smtClean="0"/>
              <a:t>, </a:t>
            </a:r>
            <a:r>
              <a:rPr lang="en-US" altLang="ko-KR" sz="2000" b="1" dirty="0" err="1" smtClean="0"/>
              <a:t>XSiS</a:t>
            </a:r>
            <a:r>
              <a:rPr lang="en-US" altLang="ko-KR" sz="2000" b="1" dirty="0" smtClean="0"/>
              <a:t>)</a:t>
            </a:r>
            <a:r>
              <a:rPr lang="ko-KR" altLang="en-US" sz="2000" b="1" dirty="0" smtClean="0"/>
              <a:t>에 따른 비교</a:t>
            </a:r>
            <a:endParaRPr lang="ko-KR" altLang="en-US" sz="2000" b="1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658437"/>
              </p:ext>
            </p:extLst>
          </p:nvPr>
        </p:nvGraphicFramePr>
        <p:xfrm>
          <a:off x="340216" y="3075168"/>
          <a:ext cx="501739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349"/>
                <a:gridCol w="1254349"/>
                <a:gridCol w="1254349"/>
                <a:gridCol w="125434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Temp.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err="1" smtClean="0"/>
                        <a:t>XSiL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err="1" smtClean="0"/>
                        <a:t>XSiS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Iteration</a:t>
                      </a:r>
                      <a:endParaRPr lang="ko-KR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0.883898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0.460242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0.003568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0.014334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0.008617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0.033917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0.993423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0.997654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0.618123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0.794496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628310"/>
              </p:ext>
            </p:extLst>
          </p:nvPr>
        </p:nvGraphicFramePr>
        <p:xfrm>
          <a:off x="6816143" y="3075168"/>
          <a:ext cx="501739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349"/>
                <a:gridCol w="1254349"/>
                <a:gridCol w="1254349"/>
                <a:gridCol w="125434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Temp.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err="1" smtClean="0"/>
                        <a:t>XSiL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err="1" smtClean="0"/>
                        <a:t>XSiS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Iteration</a:t>
                      </a:r>
                      <a:endParaRPr lang="ko-KR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0.6713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0.263597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0.003568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0.014334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0.008617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0.033917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0.993423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0.997654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0.618123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0.794496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40216" y="2589070"/>
            <a:ext cx="500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(1) </a:t>
            </a:r>
            <a:r>
              <a:rPr lang="en-US" altLang="ko-KR" dirty="0" err="1" smtClean="0"/>
              <a:t>xSiL</a:t>
            </a:r>
            <a:r>
              <a:rPr lang="en-US" altLang="ko-KR" dirty="0" smtClean="0"/>
              <a:t>=0.01, </a:t>
            </a:r>
            <a:r>
              <a:rPr lang="en-US" altLang="ko-KR" dirty="0" err="1" smtClean="0"/>
              <a:t>xSiS</a:t>
            </a:r>
            <a:r>
              <a:rPr lang="en-US" altLang="ko-KR" dirty="0" smtClean="0"/>
              <a:t>=0.02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828226" y="2594539"/>
            <a:ext cx="5004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(2) </a:t>
            </a:r>
            <a:r>
              <a:rPr lang="en-US" altLang="ko-KR" dirty="0" err="1"/>
              <a:t>xSiL</a:t>
            </a:r>
            <a:r>
              <a:rPr lang="en-US" altLang="ko-KR" dirty="0"/>
              <a:t>=0.01, </a:t>
            </a:r>
            <a:r>
              <a:rPr lang="en-US" altLang="ko-KR" dirty="0" err="1" smtClean="0"/>
              <a:t>xSiS</a:t>
            </a:r>
            <a:r>
              <a:rPr lang="en-US" altLang="ko-KR" dirty="0" smtClean="0"/>
              <a:t>=0.99</a:t>
            </a:r>
            <a:endParaRPr lang="ko-KR" altLang="en-US" dirty="0"/>
          </a:p>
          <a:p>
            <a:pPr algn="ctr"/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4090551" y="3820517"/>
            <a:ext cx="1254182" cy="3475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0578562" y="3830794"/>
            <a:ext cx="1254182" cy="3475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916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Result &amp; analysis</a:t>
            </a:r>
            <a:endParaRPr lang="ko-KR" altLang="en-US" sz="4400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51504"/>
              </p:ext>
            </p:extLst>
          </p:nvPr>
        </p:nvGraphicFramePr>
        <p:xfrm>
          <a:off x="340216" y="3075168"/>
          <a:ext cx="501739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349"/>
                <a:gridCol w="1254349"/>
                <a:gridCol w="1254349"/>
                <a:gridCol w="125434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Temp.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err="1" smtClean="0"/>
                        <a:t>XSiL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err="1" smtClean="0"/>
                        <a:t>XSiS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Iteration</a:t>
                      </a:r>
                      <a:endParaRPr lang="ko-KR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0.883898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0.460242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0.003568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0.014334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0.008617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0.033917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0.993423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0.997654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0.618123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0.794496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931018"/>
              </p:ext>
            </p:extLst>
          </p:nvPr>
        </p:nvGraphicFramePr>
        <p:xfrm>
          <a:off x="6816143" y="3075168"/>
          <a:ext cx="501739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349"/>
                <a:gridCol w="1254349"/>
                <a:gridCol w="1254349"/>
                <a:gridCol w="125434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Temp.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err="1" smtClean="0"/>
                        <a:t>XSiL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err="1" smtClean="0"/>
                        <a:t>XSiS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Iteration</a:t>
                      </a:r>
                      <a:endParaRPr lang="ko-KR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0.883898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0.460242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0.003568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0.014334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0.008617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0.033917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0.993423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0.997654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0.618123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0.794496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40216" y="2589070"/>
            <a:ext cx="500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(3) </a:t>
            </a:r>
            <a:r>
              <a:rPr lang="en-US" altLang="ko-KR" dirty="0" err="1" smtClean="0"/>
              <a:t>xSiL</a:t>
            </a:r>
            <a:r>
              <a:rPr lang="en-US" altLang="ko-KR" dirty="0" smtClean="0"/>
              <a:t>=0.4, </a:t>
            </a:r>
            <a:r>
              <a:rPr lang="en-US" altLang="ko-KR" dirty="0" err="1" smtClean="0"/>
              <a:t>xSiS</a:t>
            </a:r>
            <a:r>
              <a:rPr lang="en-US" altLang="ko-KR" dirty="0" smtClean="0"/>
              <a:t>=0.6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828226" y="2594539"/>
            <a:ext cx="5004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(4) </a:t>
            </a:r>
            <a:r>
              <a:rPr lang="en-US" altLang="ko-KR" dirty="0" err="1" smtClean="0"/>
              <a:t>xSiL</a:t>
            </a:r>
            <a:r>
              <a:rPr lang="en-US" altLang="ko-KR" dirty="0" smtClean="0"/>
              <a:t>=0.98, </a:t>
            </a:r>
            <a:r>
              <a:rPr lang="en-US" altLang="ko-KR" dirty="0" err="1" smtClean="0"/>
              <a:t>xSiS</a:t>
            </a:r>
            <a:r>
              <a:rPr lang="en-US" altLang="ko-KR" dirty="0" smtClean="0"/>
              <a:t>=0.99</a:t>
            </a:r>
            <a:endParaRPr lang="ko-KR" altLang="en-US" dirty="0"/>
          </a:p>
          <a:p>
            <a:pPr algn="ctr"/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4090551" y="3820517"/>
            <a:ext cx="1254182" cy="3475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0578562" y="3830794"/>
            <a:ext cx="1254182" cy="3475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3482627" y="5666396"/>
            <a:ext cx="5455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err="1" smtClean="0">
                <a:solidFill>
                  <a:srgbClr val="FF0000"/>
                </a:solidFill>
              </a:rPr>
              <a:t>xSiL</a:t>
            </a:r>
            <a:r>
              <a:rPr lang="ko-KR" altLang="en-US" sz="2400" dirty="0" smtClean="0">
                <a:solidFill>
                  <a:srgbClr val="FF0000"/>
                </a:solidFill>
              </a:rPr>
              <a:t>과 </a:t>
            </a:r>
            <a:r>
              <a:rPr lang="en-US" altLang="ko-KR" sz="2400" dirty="0" err="1" smtClean="0">
                <a:solidFill>
                  <a:srgbClr val="FF0000"/>
                </a:solidFill>
              </a:rPr>
              <a:t>x</a:t>
            </a:r>
            <a:r>
              <a:rPr lang="en-US" altLang="ko-KR" sz="2400" dirty="0" err="1" smtClean="0">
                <a:solidFill>
                  <a:srgbClr val="FF0000"/>
                </a:solidFill>
              </a:rPr>
              <a:t>SiS</a:t>
            </a:r>
            <a:r>
              <a:rPr lang="ko-KR" altLang="en-US" sz="2400" dirty="0" smtClean="0">
                <a:solidFill>
                  <a:srgbClr val="FF0000"/>
                </a:solidFill>
              </a:rPr>
              <a:t>의 차이가 클 경우</a:t>
            </a:r>
            <a:r>
              <a:rPr lang="en-US" altLang="ko-KR" sz="2400" dirty="0" smtClean="0">
                <a:solidFill>
                  <a:srgbClr val="FF0000"/>
                </a:solidFill>
              </a:rPr>
              <a:t>, initial temp. </a:t>
            </a:r>
            <a:r>
              <a:rPr lang="ko-KR" altLang="en-US" sz="2400" dirty="0" smtClean="0">
                <a:solidFill>
                  <a:srgbClr val="FF0000"/>
                </a:solidFill>
              </a:rPr>
              <a:t>에서의 </a:t>
            </a:r>
            <a:r>
              <a:rPr lang="en-US" altLang="ko-KR" sz="2400" dirty="0" smtClean="0">
                <a:solidFill>
                  <a:srgbClr val="FF0000"/>
                </a:solidFill>
              </a:rPr>
              <a:t>iteration</a:t>
            </a:r>
            <a:r>
              <a:rPr lang="ko-KR" altLang="en-US" sz="2400" dirty="0" smtClean="0">
                <a:solidFill>
                  <a:srgbClr val="FF0000"/>
                </a:solidFill>
              </a:rPr>
              <a:t>이 조금 더 크긴 하지만 그 외에는 차이가 없음</a:t>
            </a:r>
            <a:r>
              <a:rPr lang="en-US" altLang="ko-KR" sz="2400" dirty="0" smtClean="0">
                <a:solidFill>
                  <a:srgbClr val="FF0000"/>
                </a:solidFill>
              </a:rPr>
              <a:t>! 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0216" y="1998552"/>
            <a:ext cx="10276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/>
              <a:t>3</a:t>
            </a:r>
            <a:r>
              <a:rPr lang="en-US" altLang="ko-KR" sz="2000" b="1" dirty="0" smtClean="0"/>
              <a:t>. Initial values(</a:t>
            </a:r>
            <a:r>
              <a:rPr lang="en-US" altLang="ko-KR" sz="2000" b="1" dirty="0" err="1" smtClean="0"/>
              <a:t>XSiL</a:t>
            </a:r>
            <a:r>
              <a:rPr lang="en-US" altLang="ko-KR" sz="2000" b="1" dirty="0" smtClean="0"/>
              <a:t>, </a:t>
            </a:r>
            <a:r>
              <a:rPr lang="en-US" altLang="ko-KR" sz="2000" b="1" dirty="0" err="1" smtClean="0"/>
              <a:t>XSiS</a:t>
            </a:r>
            <a:r>
              <a:rPr lang="en-US" altLang="ko-KR" sz="2000" b="1" dirty="0" smtClean="0"/>
              <a:t>)</a:t>
            </a:r>
            <a:r>
              <a:rPr lang="ko-KR" altLang="en-US" sz="2000" b="1" dirty="0" smtClean="0"/>
              <a:t>에 따른 비교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3082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Result &amp; analysis</a:t>
            </a:r>
            <a:endParaRPr lang="ko-KR" alt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340216" y="1998552"/>
            <a:ext cx="10276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/>
              <a:t>5</a:t>
            </a:r>
            <a:r>
              <a:rPr lang="en-US" altLang="ko-KR" sz="2000" b="1" dirty="0" smtClean="0"/>
              <a:t>. </a:t>
            </a:r>
            <a:r>
              <a:rPr lang="ko-KR" altLang="en-US" sz="2000" b="1" dirty="0" smtClean="0"/>
              <a:t>실제 값과 계산 결과</a:t>
            </a:r>
            <a:r>
              <a:rPr lang="en-US" altLang="ko-KR" sz="2000" b="1" dirty="0" smtClean="0"/>
              <a:t>(initial </a:t>
            </a:r>
            <a:r>
              <a:rPr lang="en-US" altLang="ko-KR" sz="2000" b="1" dirty="0" err="1" smtClean="0"/>
              <a:t>XSiL</a:t>
            </a:r>
            <a:r>
              <a:rPr lang="en-US" altLang="ko-KR" sz="2000" b="1" dirty="0" smtClean="0"/>
              <a:t> = 0.4, </a:t>
            </a:r>
            <a:r>
              <a:rPr lang="en-US" altLang="ko-KR" sz="2000" b="1" dirty="0" err="1" smtClean="0"/>
              <a:t>XSiS</a:t>
            </a:r>
            <a:r>
              <a:rPr lang="en-US" altLang="ko-KR" sz="2000" b="1" dirty="0" smtClean="0"/>
              <a:t> = 0.6, </a:t>
            </a:r>
            <a:r>
              <a:rPr lang="en-US" altLang="ko-KR" sz="2000" b="1" dirty="0" err="1" smtClean="0"/>
              <a:t>Tmid</a:t>
            </a:r>
            <a:r>
              <a:rPr lang="en-US" altLang="ko-KR" sz="2000" b="1" dirty="0"/>
              <a:t> </a:t>
            </a:r>
            <a:r>
              <a:rPr lang="en-US" altLang="ko-KR" sz="2000" b="1" dirty="0" smtClean="0"/>
              <a:t>= 1450K</a:t>
            </a:r>
            <a:r>
              <a:rPr lang="ko-KR" altLang="en-US" sz="2000" b="1" dirty="0" smtClean="0"/>
              <a:t>로 설정</a:t>
            </a:r>
            <a:r>
              <a:rPr lang="en-US" altLang="ko-KR" sz="2000" b="1" dirty="0" smtClean="0"/>
              <a:t>) </a:t>
            </a:r>
            <a:r>
              <a:rPr lang="ko-KR" altLang="en-US" sz="2000" b="1" dirty="0" smtClean="0"/>
              <a:t>비교</a:t>
            </a:r>
            <a:endParaRPr lang="ko-KR" altLang="en-US" sz="2000" b="1" dirty="0"/>
          </a:p>
        </p:txBody>
      </p:sp>
      <p:graphicFrame>
        <p:nvGraphicFramePr>
          <p:cNvPr id="12" name="차트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8488842"/>
              </p:ext>
            </p:extLst>
          </p:nvPr>
        </p:nvGraphicFramePr>
        <p:xfrm>
          <a:off x="2414721" y="2665927"/>
          <a:ext cx="7386102" cy="428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465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conclusion</a:t>
            </a:r>
            <a:endParaRPr lang="ko-KR" altLang="en-US" sz="4400" dirty="0"/>
          </a:p>
        </p:txBody>
      </p:sp>
      <p:sp>
        <p:nvSpPr>
          <p:cNvPr id="4" name="직사각형 3"/>
          <p:cNvSpPr/>
          <p:nvPr/>
        </p:nvSpPr>
        <p:spPr>
          <a:xfrm>
            <a:off x="2532819" y="3185363"/>
            <a:ext cx="7126362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ea typeface="HY울릉도M" pitchFamily="18" charset="-127"/>
              </a:rPr>
              <a:t>Newton’s Method</a:t>
            </a:r>
            <a:r>
              <a:rPr lang="ko-KR" altLang="en-US" sz="2000" dirty="0" smtClean="0">
                <a:latin typeface="+mn-ea"/>
              </a:rPr>
              <a:t>를 통해 </a:t>
            </a:r>
            <a:r>
              <a:rPr lang="en-US" altLang="ko-KR" sz="2000" dirty="0" smtClean="0">
                <a:latin typeface="+mn-ea"/>
              </a:rPr>
              <a:t>Nonlinear equation system</a:t>
            </a:r>
            <a:r>
              <a:rPr lang="ko-KR" altLang="en-US" sz="2000" dirty="0" smtClean="0">
                <a:latin typeface="+mn-ea"/>
              </a:rPr>
              <a:t>을 성공적으로 풀 수 있었으며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이를 통해 </a:t>
            </a:r>
            <a:r>
              <a:rPr lang="en-US" altLang="ko-KR" sz="2000" dirty="0" err="1" smtClean="0">
                <a:latin typeface="+mn-ea"/>
              </a:rPr>
              <a:t>Ge</a:t>
            </a:r>
            <a:r>
              <a:rPr lang="en-US" altLang="ko-KR" sz="2000" dirty="0" smtClean="0">
                <a:latin typeface="+mn-ea"/>
              </a:rPr>
              <a:t>-Si 2</a:t>
            </a:r>
            <a:r>
              <a:rPr lang="ko-KR" altLang="en-US" sz="2000" dirty="0" err="1" smtClean="0">
                <a:latin typeface="+mn-ea"/>
              </a:rPr>
              <a:t>원계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ko-KR" altLang="en-US" sz="2000" dirty="0" err="1" smtClean="0">
                <a:latin typeface="+mn-ea"/>
              </a:rPr>
              <a:t>상태도를</a:t>
            </a:r>
            <a:r>
              <a:rPr lang="ko-KR" altLang="en-US" sz="2000" dirty="0" smtClean="0">
                <a:latin typeface="+mn-ea"/>
              </a:rPr>
              <a:t> 참값과 거의 일치하도록 정확하게 그릴 수 있었다</a:t>
            </a:r>
            <a:r>
              <a:rPr lang="en-US" altLang="ko-KR" sz="2000" dirty="0" smtClean="0">
                <a:latin typeface="+mn-ea"/>
              </a:rPr>
              <a:t>!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en-US" altLang="ko-KR" sz="2000" dirty="0" smtClean="0">
                <a:ea typeface="HY울릉도M" pitchFamily="18" charset="-127"/>
              </a:rPr>
              <a:t> </a:t>
            </a:r>
            <a:endParaRPr lang="en-US" altLang="ko-KR" sz="2000" dirty="0">
              <a:ea typeface="HY울릉도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018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81194" y="3879541"/>
            <a:ext cx="10993549" cy="1475013"/>
          </a:xfrm>
        </p:spPr>
        <p:txBody>
          <a:bodyPr>
            <a:noAutofit/>
          </a:bodyPr>
          <a:lstStyle/>
          <a:p>
            <a:pPr algn="ctr"/>
            <a:r>
              <a:rPr lang="en-US" altLang="ko-KR" sz="8800" dirty="0" smtClean="0">
                <a:solidFill>
                  <a:schemeClr val="bg1"/>
                </a:solidFill>
              </a:rPr>
              <a:t>THANK YOU</a:t>
            </a:r>
            <a:endParaRPr lang="ko-KR" alt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5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ASSIGNMENT</a:t>
            </a:r>
            <a:endParaRPr lang="ko-KR" altLang="en-US" sz="44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857" y="2725625"/>
            <a:ext cx="7212285" cy="2838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20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background</a:t>
            </a:r>
            <a:endParaRPr lang="ko-KR" alt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40216" y="1882641"/>
            <a:ext cx="10276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1. Solution Thermodynamics</a:t>
            </a:r>
            <a:endParaRPr lang="ko-KR" altLang="en-US" sz="2400" b="1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2485" y="2734943"/>
            <a:ext cx="6266512" cy="511003"/>
          </a:xfrm>
          <a:prstGeom prst="rect">
            <a:avLst/>
          </a:prstGeom>
        </p:spPr>
      </p:pic>
      <p:graphicFrame>
        <p:nvGraphicFramePr>
          <p:cNvPr id="14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59317717"/>
              </p:ext>
            </p:extLst>
          </p:nvPr>
        </p:nvGraphicFramePr>
        <p:xfrm>
          <a:off x="2452485" y="3491181"/>
          <a:ext cx="6902450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수식" r:id="rId4" imgW="3301920" imgH="990360" progId="Equation.3">
                  <p:embed/>
                </p:oleObj>
              </mc:Choice>
              <mc:Fallback>
                <p:oleObj name="수식" r:id="rId4" imgW="3301920" imgH="99036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485" y="3491181"/>
                        <a:ext cx="6902450" cy="20701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873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background</a:t>
            </a:r>
            <a:endParaRPr lang="ko-KR" alt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40216" y="1882641"/>
            <a:ext cx="10276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/>
              <a:t>2</a:t>
            </a:r>
            <a:r>
              <a:rPr lang="en-US" altLang="ko-KR" sz="2400" b="1" dirty="0" smtClean="0"/>
              <a:t>. Newton’s Method</a:t>
            </a:r>
            <a:endParaRPr lang="ko-KR" altLang="en-US" sz="2400" b="1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86" y="3056703"/>
            <a:ext cx="5176842" cy="472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86" y="3529123"/>
            <a:ext cx="5919524" cy="46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192" y="2529148"/>
            <a:ext cx="4560670" cy="3794379"/>
          </a:xfrm>
          <a:prstGeom prst="rect">
            <a:avLst/>
          </a:prstGeom>
        </p:spPr>
      </p:pic>
      <p:sp>
        <p:nvSpPr>
          <p:cNvPr id="5" name="오른쪽 화살표 4"/>
          <p:cNvSpPr/>
          <p:nvPr/>
        </p:nvSpPr>
        <p:spPr>
          <a:xfrm>
            <a:off x="5275726" y="3930330"/>
            <a:ext cx="862885" cy="496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379387"/>
              </p:ext>
            </p:extLst>
          </p:nvPr>
        </p:nvGraphicFramePr>
        <p:xfrm>
          <a:off x="6720153" y="4241520"/>
          <a:ext cx="4281488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수식" r:id="rId6" imgW="2463480" imgH="863280" progId="Equation.3">
                  <p:embed/>
                </p:oleObj>
              </mc:Choice>
              <mc:Fallback>
                <p:oleObj name="수식" r:id="rId6" imgW="246348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0153" y="4241520"/>
                        <a:ext cx="4281488" cy="150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635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752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code</a:t>
            </a:r>
            <a:r>
              <a:rPr lang="ko-KR" altLang="en-US" sz="4400" dirty="0" smtClean="0"/>
              <a:t> </a:t>
            </a:r>
            <a:r>
              <a:rPr lang="en-US" altLang="ko-KR" sz="4400" dirty="0" smtClean="0"/>
              <a:t>Structure</a:t>
            </a:r>
            <a:endParaRPr lang="ko-KR" altLang="en-US" sz="4400" dirty="0"/>
          </a:p>
        </p:txBody>
      </p:sp>
      <p:grpSp>
        <p:nvGrpSpPr>
          <p:cNvPr id="4" name="그룹 3"/>
          <p:cNvGrpSpPr/>
          <p:nvPr/>
        </p:nvGrpSpPr>
        <p:grpSpPr>
          <a:xfrm>
            <a:off x="1574476" y="2189409"/>
            <a:ext cx="9043047" cy="4410861"/>
            <a:chOff x="1813843" y="2243224"/>
            <a:chExt cx="8542774" cy="4112347"/>
          </a:xfrm>
        </p:grpSpPr>
        <p:grpSp>
          <p:nvGrpSpPr>
            <p:cNvPr id="14" name="그룹 13"/>
            <p:cNvGrpSpPr/>
            <p:nvPr/>
          </p:nvGrpSpPr>
          <p:grpSpPr>
            <a:xfrm>
              <a:off x="1813843" y="2243224"/>
              <a:ext cx="8542774" cy="4112347"/>
              <a:chOff x="277278" y="2075799"/>
              <a:chExt cx="8542774" cy="4112347"/>
            </a:xfrm>
          </p:grpSpPr>
          <p:grpSp>
            <p:nvGrpSpPr>
              <p:cNvPr id="15" name="그룹 14"/>
              <p:cNvGrpSpPr/>
              <p:nvPr/>
            </p:nvGrpSpPr>
            <p:grpSpPr>
              <a:xfrm>
                <a:off x="277278" y="2075799"/>
                <a:ext cx="8542774" cy="4112347"/>
                <a:chOff x="277278" y="2075799"/>
                <a:chExt cx="8542774" cy="4112347"/>
              </a:xfrm>
            </p:grpSpPr>
            <p:sp>
              <p:nvSpPr>
                <p:cNvPr id="23" name="한쪽 모서리가 둥근 사각형 22"/>
                <p:cNvSpPr/>
                <p:nvPr/>
              </p:nvSpPr>
              <p:spPr>
                <a:xfrm rot="5400000">
                  <a:off x="6396363" y="3755441"/>
                  <a:ext cx="2759146" cy="2088233"/>
                </a:xfrm>
                <a:prstGeom prst="round1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24" name="모서리가 둥근 직사각형 23"/>
                <p:cNvSpPr/>
                <p:nvPr/>
              </p:nvSpPr>
              <p:spPr>
                <a:xfrm>
                  <a:off x="277278" y="2075799"/>
                  <a:ext cx="2088232" cy="936104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2400" b="1" dirty="0" err="1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cs typeface="Times New Roman" pitchFamily="18" charset="0"/>
                    </a:rPr>
                    <a:t>Jaco</a:t>
                  </a:r>
                  <a:endParaRPr lang="ko-KR" alt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25" name="모서리가 둥근 직사각형 24"/>
                <p:cNvSpPr/>
                <p:nvPr/>
              </p:nvSpPr>
              <p:spPr>
                <a:xfrm>
                  <a:off x="4584879" y="2075799"/>
                  <a:ext cx="2088232" cy="936104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2400" b="1" dirty="0" err="1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cs typeface="Times New Roman" pitchFamily="18" charset="0"/>
                    </a:rPr>
                    <a:t>Make_F</a:t>
                  </a:r>
                  <a:endParaRPr lang="ko-KR" alt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26" name="모서리가 둥근 직사각형 25"/>
                <p:cNvSpPr/>
                <p:nvPr/>
              </p:nvSpPr>
              <p:spPr>
                <a:xfrm>
                  <a:off x="2437518" y="2075799"/>
                  <a:ext cx="2088232" cy="936104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2400" b="1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cs typeface="Times New Roman" pitchFamily="18" charset="0"/>
                    </a:rPr>
                    <a:t>Inverse</a:t>
                  </a:r>
                  <a:endParaRPr lang="ko-KR" alt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27" name="모서리가 둥근 직사각형 26"/>
                <p:cNvSpPr/>
                <p:nvPr/>
              </p:nvSpPr>
              <p:spPr>
                <a:xfrm>
                  <a:off x="6731820" y="2075799"/>
                  <a:ext cx="2088232" cy="936104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2400" b="1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cs typeface="Times New Roman" pitchFamily="18" charset="0"/>
                    </a:rPr>
                    <a:t>Newton</a:t>
                  </a:r>
                  <a:endParaRPr lang="ko-KR" alt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28" name="한쪽 모서리가 둥근 사각형 27"/>
                <p:cNvSpPr/>
                <p:nvPr/>
              </p:nvSpPr>
              <p:spPr>
                <a:xfrm rot="10800000">
                  <a:off x="277278" y="3429000"/>
                  <a:ext cx="2088232" cy="2755282"/>
                </a:xfrm>
                <a:prstGeom prst="round1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29" name="직사각형 28"/>
                <p:cNvSpPr/>
                <p:nvPr/>
              </p:nvSpPr>
              <p:spPr>
                <a:xfrm>
                  <a:off x="2437518" y="3429000"/>
                  <a:ext cx="2088232" cy="2759146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30" name="직사각형 29"/>
                <p:cNvSpPr/>
                <p:nvPr/>
              </p:nvSpPr>
              <p:spPr>
                <a:xfrm>
                  <a:off x="4584879" y="3419984"/>
                  <a:ext cx="2088232" cy="2759146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31" name="타원 30"/>
                <p:cNvSpPr/>
                <p:nvPr/>
              </p:nvSpPr>
              <p:spPr>
                <a:xfrm>
                  <a:off x="2123728" y="2471843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32" name="타원 31"/>
                <p:cNvSpPr/>
                <p:nvPr/>
              </p:nvSpPr>
              <p:spPr>
                <a:xfrm>
                  <a:off x="2530018" y="2471843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33" name="타원 32"/>
                <p:cNvSpPr/>
                <p:nvPr/>
              </p:nvSpPr>
              <p:spPr>
                <a:xfrm>
                  <a:off x="4283968" y="2471843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34" name="타원 33"/>
                <p:cNvSpPr/>
                <p:nvPr/>
              </p:nvSpPr>
              <p:spPr>
                <a:xfrm>
                  <a:off x="4690258" y="2471843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35" name="타원 34"/>
                <p:cNvSpPr/>
                <p:nvPr/>
              </p:nvSpPr>
              <p:spPr>
                <a:xfrm>
                  <a:off x="6431329" y="2471843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36" name="타원 35"/>
                <p:cNvSpPr/>
                <p:nvPr/>
              </p:nvSpPr>
              <p:spPr>
                <a:xfrm>
                  <a:off x="6837619" y="2471843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37" name="타원 36"/>
                <p:cNvSpPr/>
                <p:nvPr/>
              </p:nvSpPr>
              <p:spPr>
                <a:xfrm>
                  <a:off x="1249386" y="2819565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38" name="타원 37"/>
                <p:cNvSpPr/>
                <p:nvPr/>
              </p:nvSpPr>
              <p:spPr>
                <a:xfrm>
                  <a:off x="3409626" y="2819565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39" name="타원 38"/>
                <p:cNvSpPr/>
                <p:nvPr/>
              </p:nvSpPr>
              <p:spPr>
                <a:xfrm>
                  <a:off x="5569866" y="2819565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40" name="타원 39"/>
                <p:cNvSpPr/>
                <p:nvPr/>
              </p:nvSpPr>
              <p:spPr>
                <a:xfrm>
                  <a:off x="7730106" y="2819565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41" name="타원 40"/>
                <p:cNvSpPr/>
                <p:nvPr/>
              </p:nvSpPr>
              <p:spPr>
                <a:xfrm>
                  <a:off x="1249386" y="3475250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42" name="타원 41"/>
                <p:cNvSpPr/>
                <p:nvPr/>
              </p:nvSpPr>
              <p:spPr>
                <a:xfrm>
                  <a:off x="3409626" y="3475250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43" name="타원 42"/>
                <p:cNvSpPr/>
                <p:nvPr/>
              </p:nvSpPr>
              <p:spPr>
                <a:xfrm>
                  <a:off x="7730106" y="3475250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  <p:sp>
              <p:nvSpPr>
                <p:cNvPr id="44" name="타원 43"/>
                <p:cNvSpPr/>
                <p:nvPr/>
              </p:nvSpPr>
              <p:spPr>
                <a:xfrm>
                  <a:off x="5569866" y="3475250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endParaRPr>
                </a:p>
              </p:txBody>
            </p:sp>
          </p:grpSp>
          <p:sp>
            <p:nvSpPr>
              <p:cNvPr id="16" name="달 15"/>
              <p:cNvSpPr/>
              <p:nvPr/>
            </p:nvSpPr>
            <p:spPr>
              <a:xfrm>
                <a:off x="2335550" y="2297364"/>
                <a:ext cx="114847" cy="396044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endParaRPr>
              </a:p>
            </p:txBody>
          </p:sp>
          <p:sp>
            <p:nvSpPr>
              <p:cNvPr id="17" name="달 16"/>
              <p:cNvSpPr/>
              <p:nvPr/>
            </p:nvSpPr>
            <p:spPr>
              <a:xfrm>
                <a:off x="4495221" y="2273821"/>
                <a:ext cx="114847" cy="396044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endParaRPr>
              </a:p>
            </p:txBody>
          </p:sp>
          <p:sp>
            <p:nvSpPr>
              <p:cNvPr id="18" name="달 17"/>
              <p:cNvSpPr/>
              <p:nvPr/>
            </p:nvSpPr>
            <p:spPr>
              <a:xfrm>
                <a:off x="6634474" y="2276872"/>
                <a:ext cx="114847" cy="396044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endParaRPr>
              </a:p>
            </p:txBody>
          </p:sp>
          <p:sp>
            <p:nvSpPr>
              <p:cNvPr id="19" name="달 18"/>
              <p:cNvSpPr/>
              <p:nvPr/>
            </p:nvSpPr>
            <p:spPr>
              <a:xfrm>
                <a:off x="1163516" y="2891574"/>
                <a:ext cx="155245" cy="640734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endParaRPr>
              </a:p>
            </p:txBody>
          </p:sp>
          <p:sp>
            <p:nvSpPr>
              <p:cNvPr id="20" name="달 19"/>
              <p:cNvSpPr/>
              <p:nvPr/>
            </p:nvSpPr>
            <p:spPr>
              <a:xfrm>
                <a:off x="3319124" y="2891573"/>
                <a:ext cx="155245" cy="640734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endParaRPr>
              </a:p>
            </p:txBody>
          </p:sp>
          <p:sp>
            <p:nvSpPr>
              <p:cNvPr id="21" name="달 20"/>
              <p:cNvSpPr/>
              <p:nvPr/>
            </p:nvSpPr>
            <p:spPr>
              <a:xfrm>
                <a:off x="5479364" y="2891573"/>
                <a:ext cx="155245" cy="640734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endParaRPr>
              </a:p>
            </p:txBody>
          </p:sp>
          <p:sp>
            <p:nvSpPr>
              <p:cNvPr id="22" name="달 21"/>
              <p:cNvSpPr/>
              <p:nvPr/>
            </p:nvSpPr>
            <p:spPr>
              <a:xfrm>
                <a:off x="7626725" y="2891573"/>
                <a:ext cx="155245" cy="640734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1813844" y="3587409"/>
              <a:ext cx="2088232" cy="1406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ko-KR" sz="2000" dirty="0"/>
            </a:p>
            <a:p>
              <a:pPr algn="ctr"/>
              <a:r>
                <a:rPr lang="en-US" altLang="ko-KR" sz="2400" dirty="0" smtClean="0"/>
                <a:t>1. </a:t>
              </a:r>
              <a:r>
                <a:rPr lang="ko-KR" altLang="en-US" sz="2400" dirty="0" smtClean="0"/>
                <a:t>주어진 </a:t>
              </a:r>
              <a:r>
                <a:rPr lang="en-US" altLang="ko-KR" sz="2400" dirty="0" smtClean="0"/>
                <a:t>T</a:t>
              </a:r>
              <a:r>
                <a:rPr lang="ko-KR" altLang="en-US" sz="2400" dirty="0" smtClean="0"/>
                <a:t>에서의 </a:t>
              </a:r>
              <a:r>
                <a:rPr lang="en-US" altLang="ko-KR" sz="2400" dirty="0" err="1" smtClean="0"/>
                <a:t>Jacobian</a:t>
              </a:r>
              <a:r>
                <a:rPr lang="en-US" altLang="ko-KR" sz="2400" dirty="0" smtClean="0"/>
                <a:t> Matrix </a:t>
              </a:r>
              <a:r>
                <a:rPr lang="ko-KR" altLang="en-US" sz="2400" dirty="0" smtClean="0"/>
                <a:t>생성</a:t>
              </a:r>
              <a:endParaRPr lang="en-US" altLang="ko-KR" sz="2400" dirty="0" smtClean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974083" y="3587409"/>
              <a:ext cx="2088232" cy="2094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ko-KR" sz="2000" dirty="0" smtClean="0"/>
            </a:p>
            <a:p>
              <a:pPr algn="ctr"/>
              <a:r>
                <a:rPr lang="en-US" altLang="ko-KR" sz="2400" dirty="0"/>
                <a:t>2</a:t>
              </a:r>
              <a:r>
                <a:rPr lang="en-US" altLang="ko-KR" sz="2400" dirty="0" smtClean="0"/>
                <a:t>. </a:t>
              </a:r>
              <a:r>
                <a:rPr lang="ko-KR" altLang="en-US" sz="2400" dirty="0" smtClean="0"/>
                <a:t>생성한 </a:t>
              </a:r>
              <a:r>
                <a:rPr lang="en-US" altLang="ko-KR" sz="2400" dirty="0" err="1" smtClean="0"/>
                <a:t>Jacobian</a:t>
              </a:r>
              <a:r>
                <a:rPr lang="en-US" altLang="ko-KR" sz="2400" dirty="0" smtClean="0"/>
                <a:t> Matrix</a:t>
              </a:r>
              <a:r>
                <a:rPr lang="ko-KR" altLang="en-US" sz="2400" dirty="0" smtClean="0"/>
                <a:t>의 </a:t>
              </a:r>
              <a:r>
                <a:rPr lang="ko-KR" altLang="en-US" sz="2400" dirty="0" err="1" smtClean="0"/>
                <a:t>역행렬</a:t>
              </a:r>
              <a:r>
                <a:rPr lang="ko-KR" altLang="en-US" sz="2400" dirty="0" smtClean="0"/>
                <a:t> 계산</a:t>
              </a:r>
              <a:endParaRPr lang="en-US" altLang="ko-KR" sz="2400" dirty="0" smtClean="0"/>
            </a:p>
            <a:p>
              <a:pPr algn="ctr"/>
              <a:endParaRPr lang="en-US" altLang="ko-KR" sz="2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129047" y="3587409"/>
              <a:ext cx="2080629" cy="2439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ko-KR" sz="2000" dirty="0" smtClean="0"/>
            </a:p>
            <a:p>
              <a:pPr algn="ctr"/>
              <a:r>
                <a:rPr lang="en-US" altLang="ko-KR" sz="2400" dirty="0"/>
                <a:t>3</a:t>
              </a:r>
              <a:r>
                <a:rPr lang="en-US" altLang="ko-KR" sz="2400" dirty="0" smtClean="0"/>
                <a:t>. </a:t>
              </a:r>
              <a:r>
                <a:rPr lang="ko-KR" altLang="en-US" sz="2400" dirty="0" smtClean="0"/>
                <a:t>풀어야 하는 </a:t>
              </a:r>
              <a:r>
                <a:rPr lang="en-US" altLang="ko-KR" sz="2400" dirty="0" smtClean="0"/>
                <a:t>nonlinear equation system</a:t>
              </a:r>
              <a:r>
                <a:rPr lang="ko-KR" altLang="en-US" sz="2400" dirty="0" smtClean="0"/>
                <a:t>의 </a:t>
              </a:r>
              <a:r>
                <a:rPr lang="en-US" altLang="ko-KR" sz="2400" dirty="0" smtClean="0"/>
                <a:t>Function Matrix </a:t>
              </a:r>
              <a:r>
                <a:rPr lang="ko-KR" altLang="en-US" sz="2400" dirty="0" smtClean="0"/>
                <a:t>생성</a:t>
              </a:r>
              <a:endParaRPr lang="ko-KR" altLang="en-US" sz="24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268384" y="3587409"/>
              <a:ext cx="2088233" cy="1692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ko-KR" sz="2000" dirty="0" smtClean="0"/>
            </a:p>
            <a:p>
              <a:pPr algn="ctr"/>
              <a:r>
                <a:rPr lang="en-US" altLang="ko-KR" sz="2400" dirty="0" smtClean="0"/>
                <a:t>4. Newton’s Method</a:t>
              </a:r>
              <a:r>
                <a:rPr lang="ko-KR" altLang="en-US" sz="2400" dirty="0" smtClean="0"/>
                <a:t>를 통해 해를 구함</a:t>
              </a:r>
              <a:r>
                <a:rPr lang="en-US" altLang="ko-KR" sz="2400" dirty="0" smtClean="0"/>
                <a:t>.</a:t>
              </a:r>
              <a:endParaRPr lang="en-US" altLang="ko-KR" sz="2400" dirty="0" smtClean="0"/>
            </a:p>
            <a:p>
              <a:pPr algn="ctr"/>
              <a:endParaRPr lang="ko-KR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6133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934" y="2055629"/>
            <a:ext cx="8317806" cy="461949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Key Code</a:t>
            </a:r>
            <a:endParaRPr lang="ko-KR" altLang="en-US" sz="4400" dirty="0"/>
          </a:p>
        </p:txBody>
      </p:sp>
      <p:sp>
        <p:nvSpPr>
          <p:cNvPr id="15" name="직사각형 14"/>
          <p:cNvSpPr/>
          <p:nvPr/>
        </p:nvSpPr>
        <p:spPr>
          <a:xfrm>
            <a:off x="412054" y="5694646"/>
            <a:ext cx="8330685" cy="5516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 flipH="1">
            <a:off x="8742739" y="5962358"/>
            <a:ext cx="3050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047744" y="5629483"/>
            <a:ext cx="2220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Nonlinear system</a:t>
            </a:r>
            <a:r>
              <a:rPr lang="ko-KR" altLang="en-US" dirty="0" smtClean="0">
                <a:solidFill>
                  <a:srgbClr val="FF0000"/>
                </a:solidFill>
              </a:rPr>
              <a:t>의 </a:t>
            </a:r>
            <a:r>
              <a:rPr lang="en-US" altLang="ko-KR" dirty="0" smtClean="0">
                <a:solidFill>
                  <a:srgbClr val="FF0000"/>
                </a:solidFill>
              </a:rPr>
              <a:t>Function Matrix </a:t>
            </a:r>
            <a:r>
              <a:rPr lang="ko-KR" altLang="en-US" dirty="0" smtClean="0">
                <a:solidFill>
                  <a:srgbClr val="FF0000"/>
                </a:solidFill>
              </a:rPr>
              <a:t>생성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412055" y="3086245"/>
            <a:ext cx="3773579" cy="9951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6" name="직선 연결선 25"/>
          <p:cNvCxnSpPr/>
          <p:nvPr/>
        </p:nvCxnSpPr>
        <p:spPr>
          <a:xfrm>
            <a:off x="4198513" y="3568971"/>
            <a:ext cx="425003" cy="64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48232" y="3371750"/>
            <a:ext cx="238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>
                <a:solidFill>
                  <a:srgbClr val="FF0000"/>
                </a:solidFill>
              </a:rPr>
              <a:t>Jacobain</a:t>
            </a:r>
            <a:r>
              <a:rPr lang="en-US" altLang="ko-KR" dirty="0" smtClean="0">
                <a:solidFill>
                  <a:srgbClr val="FF0000"/>
                </a:solidFill>
              </a:rPr>
              <a:t> Matrix </a:t>
            </a:r>
            <a:r>
              <a:rPr lang="ko-KR" altLang="en-US" dirty="0" smtClean="0">
                <a:solidFill>
                  <a:srgbClr val="FF0000"/>
                </a:solidFill>
              </a:rPr>
              <a:t>생성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5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053" y="1956941"/>
            <a:ext cx="5473591" cy="4891294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Key Code</a:t>
            </a:r>
            <a:endParaRPr lang="ko-KR" altLang="en-US" sz="4400" dirty="0"/>
          </a:p>
        </p:txBody>
      </p:sp>
      <p:sp>
        <p:nvSpPr>
          <p:cNvPr id="15" name="직사각형 14"/>
          <p:cNvSpPr/>
          <p:nvPr/>
        </p:nvSpPr>
        <p:spPr>
          <a:xfrm>
            <a:off x="412055" y="4956289"/>
            <a:ext cx="4932678" cy="18790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 flipH="1">
            <a:off x="5374578" y="5897963"/>
            <a:ext cx="3050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679583" y="5469624"/>
            <a:ext cx="2575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아래 방향으로 </a:t>
            </a:r>
            <a:r>
              <a:rPr lang="en-US" altLang="ko-KR" dirty="0" smtClean="0">
                <a:solidFill>
                  <a:srgbClr val="FF0000"/>
                </a:solidFill>
              </a:rPr>
              <a:t>Elimination </a:t>
            </a:r>
            <a:r>
              <a:rPr lang="ko-KR" altLang="en-US" dirty="0" smtClean="0">
                <a:solidFill>
                  <a:srgbClr val="FF0000"/>
                </a:solidFill>
              </a:rPr>
              <a:t>진행</a:t>
            </a:r>
            <a:r>
              <a:rPr lang="en-US" altLang="ko-KR" dirty="0" smtClean="0">
                <a:solidFill>
                  <a:srgbClr val="FF0000"/>
                </a:solidFill>
              </a:rPr>
              <a:t>(Upper triangle matrix </a:t>
            </a:r>
            <a:r>
              <a:rPr lang="ko-KR" altLang="en-US" dirty="0" smtClean="0">
                <a:solidFill>
                  <a:srgbClr val="FF0000"/>
                </a:solidFill>
              </a:rPr>
              <a:t>생성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412055" y="3086245"/>
            <a:ext cx="2459934" cy="17046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6" name="직선 연결선 25"/>
          <p:cNvCxnSpPr/>
          <p:nvPr/>
        </p:nvCxnSpPr>
        <p:spPr>
          <a:xfrm>
            <a:off x="2871989" y="3965874"/>
            <a:ext cx="425003" cy="64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96992" y="3787647"/>
            <a:ext cx="238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단위 행렬 생성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0647" y="2007638"/>
            <a:ext cx="5300161" cy="4753047"/>
          </a:xfrm>
          <a:prstGeom prst="rect">
            <a:avLst/>
          </a:prstGeom>
        </p:spPr>
      </p:pic>
      <p:cxnSp>
        <p:nvCxnSpPr>
          <p:cNvPr id="12" name="직선 연결선 11"/>
          <p:cNvCxnSpPr/>
          <p:nvPr/>
        </p:nvCxnSpPr>
        <p:spPr>
          <a:xfrm>
            <a:off x="822102" y="5341767"/>
            <a:ext cx="232674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84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054" y="1994014"/>
            <a:ext cx="5988745" cy="452063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Key Code</a:t>
            </a:r>
            <a:endParaRPr lang="ko-KR" altLang="en-US" sz="4400" dirty="0"/>
          </a:p>
        </p:txBody>
      </p:sp>
      <p:sp>
        <p:nvSpPr>
          <p:cNvPr id="15" name="직사각형 14"/>
          <p:cNvSpPr/>
          <p:nvPr/>
        </p:nvSpPr>
        <p:spPr>
          <a:xfrm>
            <a:off x="399139" y="4333532"/>
            <a:ext cx="5138776" cy="169378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 flipH="1">
            <a:off x="5537916" y="5205619"/>
            <a:ext cx="43788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96000" y="4743954"/>
            <a:ext cx="2575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Normalization: </a:t>
            </a:r>
            <a:r>
              <a:rPr lang="en-US" altLang="ko-KR" dirty="0" err="1" smtClean="0">
                <a:solidFill>
                  <a:srgbClr val="FF0000"/>
                </a:solidFill>
              </a:rPr>
              <a:t>Digonal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원소들을 </a:t>
            </a:r>
            <a:r>
              <a:rPr lang="en-US" altLang="ko-KR" dirty="0" smtClean="0">
                <a:solidFill>
                  <a:srgbClr val="FF0000"/>
                </a:solidFill>
              </a:rPr>
              <a:t>1</a:t>
            </a:r>
            <a:r>
              <a:rPr lang="ko-KR" altLang="en-US" dirty="0" smtClean="0">
                <a:solidFill>
                  <a:srgbClr val="FF0000"/>
                </a:solidFill>
              </a:rPr>
              <a:t>로 만들어줌으로써 </a:t>
            </a:r>
            <a:r>
              <a:rPr lang="en-US" altLang="ko-KR" dirty="0" smtClean="0">
                <a:solidFill>
                  <a:srgbClr val="FF0000"/>
                </a:solidFill>
              </a:rPr>
              <a:t>Inverse Matrix </a:t>
            </a:r>
            <a:r>
              <a:rPr lang="ko-KR" altLang="en-US" dirty="0" smtClean="0">
                <a:solidFill>
                  <a:srgbClr val="FF0000"/>
                </a:solidFill>
              </a:rPr>
              <a:t>생성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99139" y="1999589"/>
            <a:ext cx="6001659" cy="21693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6" name="직선 연결선 25"/>
          <p:cNvCxnSpPr/>
          <p:nvPr/>
        </p:nvCxnSpPr>
        <p:spPr>
          <a:xfrm>
            <a:off x="6413713" y="3084239"/>
            <a:ext cx="425003" cy="64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77388" y="2785371"/>
            <a:ext cx="2614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위 </a:t>
            </a:r>
            <a:r>
              <a:rPr lang="ko-KR" altLang="en-US" dirty="0">
                <a:solidFill>
                  <a:srgbClr val="FF0000"/>
                </a:solidFill>
              </a:rPr>
              <a:t>방향으로 </a:t>
            </a:r>
            <a:r>
              <a:rPr lang="en-US" altLang="ko-KR" dirty="0">
                <a:solidFill>
                  <a:srgbClr val="FF0000"/>
                </a:solidFill>
              </a:rPr>
              <a:t>Elimination </a:t>
            </a:r>
            <a:r>
              <a:rPr lang="ko-KR" altLang="en-US" dirty="0">
                <a:solidFill>
                  <a:srgbClr val="FF0000"/>
                </a:solidFill>
              </a:rPr>
              <a:t>진행</a:t>
            </a:r>
            <a:r>
              <a:rPr lang="en-US" altLang="ko-KR" dirty="0" smtClean="0">
                <a:solidFill>
                  <a:srgbClr val="FF0000"/>
                </a:solidFill>
              </a:rPr>
              <a:t>(</a:t>
            </a:r>
            <a:r>
              <a:rPr lang="en-US" altLang="ko-KR" dirty="0" err="1" smtClean="0">
                <a:solidFill>
                  <a:srgbClr val="FF0000"/>
                </a:solidFill>
              </a:rPr>
              <a:t>Digonal</a:t>
            </a:r>
            <a:r>
              <a:rPr lang="en-US" altLang="ko-KR" dirty="0" smtClean="0">
                <a:solidFill>
                  <a:srgbClr val="FF0000"/>
                </a:solidFill>
              </a:rPr>
              <a:t> Matrix </a:t>
            </a:r>
            <a:r>
              <a:rPr lang="ko-KR" altLang="en-US" dirty="0" smtClean="0">
                <a:solidFill>
                  <a:srgbClr val="FF0000"/>
                </a:solidFill>
              </a:rPr>
              <a:t>생성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39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188" y="1876036"/>
            <a:ext cx="5690035" cy="5016822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Key Code</a:t>
            </a:r>
            <a:endParaRPr lang="ko-KR" altLang="en-US" sz="4400" dirty="0"/>
          </a:p>
        </p:txBody>
      </p:sp>
      <p:sp>
        <p:nvSpPr>
          <p:cNvPr id="15" name="직사각형 14"/>
          <p:cNvSpPr/>
          <p:nvPr/>
        </p:nvSpPr>
        <p:spPr>
          <a:xfrm>
            <a:off x="1019322" y="4603393"/>
            <a:ext cx="5565870" cy="2519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 flipH="1">
            <a:off x="6585192" y="4713107"/>
            <a:ext cx="3050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90197" y="4291835"/>
            <a:ext cx="2220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Newton’s Method</a:t>
            </a:r>
            <a:r>
              <a:rPr lang="ko-KR" altLang="en-US" dirty="0" smtClean="0">
                <a:solidFill>
                  <a:srgbClr val="FF0000"/>
                </a:solidFill>
              </a:rPr>
              <a:t>의 절대오차가 </a:t>
            </a:r>
            <a:r>
              <a:rPr lang="en-US" altLang="ko-KR" dirty="0" smtClean="0">
                <a:solidFill>
                  <a:srgbClr val="FF0000"/>
                </a:solidFill>
              </a:rPr>
              <a:t>10^-6</a:t>
            </a:r>
            <a:r>
              <a:rPr lang="ko-KR" altLang="en-US" dirty="0" smtClean="0">
                <a:solidFill>
                  <a:srgbClr val="FF0000"/>
                </a:solidFill>
              </a:rPr>
              <a:t>보다 작으면 해로 간주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424934" y="1830861"/>
            <a:ext cx="1854627" cy="1719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3" name="직선 연결선 22"/>
          <p:cNvCxnSpPr/>
          <p:nvPr/>
        </p:nvCxnSpPr>
        <p:spPr>
          <a:xfrm>
            <a:off x="2279561" y="1913551"/>
            <a:ext cx="447036" cy="65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713718" y="1773004"/>
            <a:ext cx="2798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입력 받은 </a:t>
            </a:r>
            <a:r>
              <a:rPr lang="en-US" altLang="ko-KR" dirty="0" err="1" smtClean="0">
                <a:solidFill>
                  <a:srgbClr val="FF0000"/>
                </a:solidFill>
              </a:rPr>
              <a:t>Tmid</a:t>
            </a:r>
            <a:r>
              <a:rPr lang="ko-KR" altLang="en-US" dirty="0" smtClean="0">
                <a:solidFill>
                  <a:srgbClr val="FF0000"/>
                </a:solidFill>
              </a:rPr>
              <a:t>로부터 </a:t>
            </a:r>
            <a:r>
              <a:rPr lang="en-US" altLang="ko-KR" dirty="0" smtClean="0">
                <a:solidFill>
                  <a:srgbClr val="FF0000"/>
                </a:solidFill>
              </a:rPr>
              <a:t>1685K</a:t>
            </a:r>
            <a:r>
              <a:rPr lang="ko-KR" altLang="en-US" dirty="0" smtClean="0">
                <a:solidFill>
                  <a:srgbClr val="FF0000"/>
                </a:solidFill>
              </a:rPr>
              <a:t>까지 </a:t>
            </a:r>
            <a:r>
              <a:rPr lang="en-US" altLang="ko-KR" dirty="0" smtClean="0">
                <a:solidFill>
                  <a:srgbClr val="FF0000"/>
                </a:solidFill>
              </a:rPr>
              <a:t>5K </a:t>
            </a:r>
            <a:r>
              <a:rPr lang="ko-KR" altLang="en-US" dirty="0" smtClean="0">
                <a:solidFill>
                  <a:srgbClr val="FF0000"/>
                </a:solidFill>
              </a:rPr>
              <a:t>단위로 높여감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1020802" y="4918086"/>
            <a:ext cx="3036043" cy="9031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6" name="직선 연결선 25"/>
          <p:cNvCxnSpPr/>
          <p:nvPr/>
        </p:nvCxnSpPr>
        <p:spPr>
          <a:xfrm>
            <a:off x="4056845" y="5317215"/>
            <a:ext cx="425003" cy="64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481848" y="5130487"/>
            <a:ext cx="25852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x</a:t>
            </a:r>
            <a:r>
              <a:rPr lang="en-US" altLang="ko-KR" dirty="0" smtClean="0">
                <a:solidFill>
                  <a:srgbClr val="FF0000"/>
                </a:solidFill>
              </a:rPr>
              <a:t>&lt;0 </a:t>
            </a:r>
            <a:r>
              <a:rPr lang="ko-KR" altLang="en-US" dirty="0" smtClean="0">
                <a:solidFill>
                  <a:srgbClr val="FF0000"/>
                </a:solidFill>
              </a:rPr>
              <a:t>또는 </a:t>
            </a:r>
            <a:r>
              <a:rPr lang="en-US" altLang="ko-KR" dirty="0" smtClean="0">
                <a:solidFill>
                  <a:srgbClr val="FF0000"/>
                </a:solidFill>
              </a:rPr>
              <a:t>x&gt;1</a:t>
            </a:r>
            <a:r>
              <a:rPr lang="ko-KR" altLang="en-US" dirty="0" smtClean="0">
                <a:solidFill>
                  <a:srgbClr val="FF0000"/>
                </a:solidFill>
              </a:rPr>
              <a:t>일 경우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en-US" altLang="ko-KR" dirty="0" err="1" smtClean="0">
                <a:solidFill>
                  <a:srgbClr val="FF0000"/>
                </a:solidFill>
              </a:rPr>
              <a:t>Random_number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함수를 통해 </a:t>
            </a:r>
            <a:r>
              <a:rPr lang="en-US" altLang="ko-KR" dirty="0" smtClean="0">
                <a:solidFill>
                  <a:srgbClr val="FF0000"/>
                </a:solidFill>
              </a:rPr>
              <a:t>0</a:t>
            </a:r>
            <a:r>
              <a:rPr lang="ko-KR" altLang="en-US" dirty="0" smtClean="0">
                <a:solidFill>
                  <a:srgbClr val="FF0000"/>
                </a:solidFill>
              </a:rPr>
              <a:t>과 </a:t>
            </a:r>
            <a:r>
              <a:rPr lang="en-US" altLang="ko-KR" dirty="0" smtClean="0">
                <a:solidFill>
                  <a:srgbClr val="FF0000"/>
                </a:solidFill>
              </a:rPr>
              <a:t>1</a:t>
            </a:r>
            <a:r>
              <a:rPr lang="ko-KR" altLang="en-US" dirty="0" smtClean="0">
                <a:solidFill>
                  <a:srgbClr val="FF0000"/>
                </a:solidFill>
              </a:rPr>
              <a:t>사이의 임의의 수로 변환해줌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9349" y="1971497"/>
            <a:ext cx="2151530" cy="237801"/>
          </a:xfrm>
          <a:prstGeom prst="rect">
            <a:avLst/>
          </a:prstGeom>
        </p:spPr>
      </p:pic>
      <p:sp>
        <p:nvSpPr>
          <p:cNvPr id="30" name="직사각형 29"/>
          <p:cNvSpPr/>
          <p:nvPr/>
        </p:nvSpPr>
        <p:spPr>
          <a:xfrm>
            <a:off x="7019349" y="1989925"/>
            <a:ext cx="2151530" cy="2193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1" name="직선 연결선 30"/>
          <p:cNvCxnSpPr/>
          <p:nvPr/>
        </p:nvCxnSpPr>
        <p:spPr>
          <a:xfrm>
            <a:off x="8426940" y="2227726"/>
            <a:ext cx="447036" cy="2688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873976" y="2326836"/>
            <a:ext cx="27984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마찬가지로 </a:t>
            </a:r>
            <a:r>
              <a:rPr lang="en-US" altLang="ko-KR" dirty="0" err="1" smtClean="0">
                <a:solidFill>
                  <a:srgbClr val="FF0000"/>
                </a:solidFill>
              </a:rPr>
              <a:t>Tmid</a:t>
            </a:r>
            <a:r>
              <a:rPr lang="ko-KR" altLang="en-US" dirty="0" smtClean="0">
                <a:solidFill>
                  <a:srgbClr val="FF0000"/>
                </a:solidFill>
              </a:rPr>
              <a:t>로부터 </a:t>
            </a:r>
            <a:r>
              <a:rPr lang="en-US" altLang="ko-KR" dirty="0" smtClean="0">
                <a:solidFill>
                  <a:srgbClr val="FF0000"/>
                </a:solidFill>
              </a:rPr>
              <a:t>1215K</a:t>
            </a:r>
            <a:r>
              <a:rPr lang="ko-KR" altLang="en-US" dirty="0" smtClean="0">
                <a:solidFill>
                  <a:srgbClr val="FF0000"/>
                </a:solidFill>
              </a:rPr>
              <a:t>까지 </a:t>
            </a:r>
            <a:r>
              <a:rPr lang="en-US" altLang="ko-KR" dirty="0" smtClean="0">
                <a:solidFill>
                  <a:srgbClr val="FF0000"/>
                </a:solidFill>
              </a:rPr>
              <a:t>5K </a:t>
            </a:r>
            <a:r>
              <a:rPr lang="ko-KR" altLang="en-US" dirty="0" smtClean="0">
                <a:solidFill>
                  <a:srgbClr val="FF0000"/>
                </a:solidFill>
              </a:rPr>
              <a:t>단위로 낮추어가며 해를 구함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999621" y="3166279"/>
            <a:ext cx="2271613" cy="4831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/>
          <p:cNvSpPr/>
          <p:nvPr/>
        </p:nvSpPr>
        <p:spPr>
          <a:xfrm>
            <a:off x="999619" y="3733307"/>
            <a:ext cx="4036020" cy="36612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5" name="직선 연결선 34"/>
          <p:cNvCxnSpPr/>
          <p:nvPr/>
        </p:nvCxnSpPr>
        <p:spPr>
          <a:xfrm flipH="1">
            <a:off x="5035639" y="3912471"/>
            <a:ext cx="3050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313601" y="3710559"/>
            <a:ext cx="222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Newton’s Method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37" name="직선 연결선 36"/>
          <p:cNvCxnSpPr/>
          <p:nvPr/>
        </p:nvCxnSpPr>
        <p:spPr>
          <a:xfrm flipH="1">
            <a:off x="3271234" y="3411364"/>
            <a:ext cx="3050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576239" y="3064227"/>
            <a:ext cx="3834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>
                <a:solidFill>
                  <a:srgbClr val="FF0000"/>
                </a:solidFill>
              </a:rPr>
              <a:t>Jacobian</a:t>
            </a:r>
            <a:r>
              <a:rPr lang="en-US" altLang="ko-KR" dirty="0" smtClean="0">
                <a:solidFill>
                  <a:srgbClr val="FF0000"/>
                </a:solidFill>
              </a:rPr>
              <a:t> Matrix</a:t>
            </a:r>
            <a:r>
              <a:rPr lang="ko-KR" altLang="en-US" dirty="0" smtClean="0">
                <a:solidFill>
                  <a:srgbClr val="FF0000"/>
                </a:solidFill>
              </a:rPr>
              <a:t>의 </a:t>
            </a:r>
            <a:r>
              <a:rPr lang="ko-KR" altLang="en-US" dirty="0" err="1" smtClean="0">
                <a:solidFill>
                  <a:srgbClr val="FF0000"/>
                </a:solidFill>
              </a:rPr>
              <a:t>역행렬과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Nonlinear system</a:t>
            </a:r>
            <a:r>
              <a:rPr lang="ko-KR" altLang="en-US" dirty="0" smtClean="0">
                <a:solidFill>
                  <a:srgbClr val="FF0000"/>
                </a:solidFill>
              </a:rPr>
              <a:t>의 </a:t>
            </a:r>
            <a:r>
              <a:rPr lang="en-US" altLang="ko-KR" dirty="0" smtClean="0">
                <a:solidFill>
                  <a:srgbClr val="FF0000"/>
                </a:solidFill>
              </a:rPr>
              <a:t>Function Matrix </a:t>
            </a:r>
            <a:r>
              <a:rPr lang="ko-KR" altLang="en-US" dirty="0" smtClean="0">
                <a:solidFill>
                  <a:srgbClr val="FF0000"/>
                </a:solidFill>
              </a:rPr>
              <a:t>생성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999619" y="2559281"/>
            <a:ext cx="1524639" cy="4831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0" name="직선 연결선 39"/>
          <p:cNvCxnSpPr/>
          <p:nvPr/>
        </p:nvCxnSpPr>
        <p:spPr>
          <a:xfrm flipH="1">
            <a:off x="2524258" y="2804366"/>
            <a:ext cx="3050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825974" y="2401766"/>
            <a:ext cx="3371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x1=x2</a:t>
            </a:r>
            <a:r>
              <a:rPr lang="ko-KR" altLang="en-US" dirty="0" smtClean="0">
                <a:solidFill>
                  <a:srgbClr val="FF0000"/>
                </a:solidFill>
              </a:rPr>
              <a:t>이면 </a:t>
            </a:r>
            <a:r>
              <a:rPr lang="en-US" altLang="ko-KR" dirty="0" err="1" smtClean="0">
                <a:solidFill>
                  <a:srgbClr val="FF0000"/>
                </a:solidFill>
              </a:rPr>
              <a:t>Jacobian</a:t>
            </a:r>
            <a:r>
              <a:rPr lang="en-US" altLang="ko-KR" dirty="0" smtClean="0">
                <a:solidFill>
                  <a:srgbClr val="FF0000"/>
                </a:solidFill>
              </a:rPr>
              <a:t> Matrix </a:t>
            </a:r>
            <a:r>
              <a:rPr lang="ko-KR" altLang="en-US" dirty="0" err="1" smtClean="0">
                <a:solidFill>
                  <a:srgbClr val="FF0000"/>
                </a:solidFill>
              </a:rPr>
              <a:t>역행렬</a:t>
            </a:r>
            <a:r>
              <a:rPr lang="ko-KR" altLang="en-US" dirty="0" smtClean="0">
                <a:solidFill>
                  <a:srgbClr val="FF0000"/>
                </a:solidFill>
              </a:rPr>
              <a:t> 존재하지 않으므로 이를 방지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01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분할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분할</Template>
  <TotalTime>787</TotalTime>
  <Words>611</Words>
  <Application>Microsoft Office PowerPoint</Application>
  <PresentationFormat>와이드스크린</PresentationFormat>
  <Paragraphs>287</Paragraphs>
  <Slides>16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16</vt:i4>
      </vt:variant>
    </vt:vector>
  </HeadingPairs>
  <TitlesOfParts>
    <vt:vector size="25" baseType="lpstr">
      <vt:lpstr>HY울릉도M</vt:lpstr>
      <vt:lpstr>맑은 고딕</vt:lpstr>
      <vt:lpstr>휴먼매직체</vt:lpstr>
      <vt:lpstr>Gill Sans MT</vt:lpstr>
      <vt:lpstr>Times New Roman</vt:lpstr>
      <vt:lpstr>Wingdings 2</vt:lpstr>
      <vt:lpstr>분할</vt:lpstr>
      <vt:lpstr>Microsoft Equation 3.0</vt:lpstr>
      <vt:lpstr>수식</vt:lpstr>
      <vt:lpstr>소재수치해석 hw 4</vt:lpstr>
      <vt:lpstr>ASSIGNMENT</vt:lpstr>
      <vt:lpstr>background</vt:lpstr>
      <vt:lpstr>background</vt:lpstr>
      <vt:lpstr>code Structure</vt:lpstr>
      <vt:lpstr>Key Code</vt:lpstr>
      <vt:lpstr>Key Code</vt:lpstr>
      <vt:lpstr>Key Code</vt:lpstr>
      <vt:lpstr>Key Code</vt:lpstr>
      <vt:lpstr>Result &amp; analysis</vt:lpstr>
      <vt:lpstr>Result &amp; analysis</vt:lpstr>
      <vt:lpstr>Result &amp; analysis</vt:lpstr>
      <vt:lpstr>Result &amp; analysis</vt:lpstr>
      <vt:lpstr>Result &amp; analysis</vt:lpstr>
      <vt:lpstr>conclusion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hw 1</dc:title>
  <dc:creator>POSTECH</dc:creator>
  <cp:lastModifiedBy>POSTECH</cp:lastModifiedBy>
  <cp:revision>85</cp:revision>
  <dcterms:created xsi:type="dcterms:W3CDTF">2014-03-10T10:12:02Z</dcterms:created>
  <dcterms:modified xsi:type="dcterms:W3CDTF">2014-03-31T19:31:22Z</dcterms:modified>
</cp:coreProperties>
</file>