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80" r:id="rId4"/>
    <p:sldId id="301" r:id="rId5"/>
    <p:sldId id="289" r:id="rId6"/>
    <p:sldId id="303" r:id="rId7"/>
    <p:sldId id="302" r:id="rId8"/>
    <p:sldId id="304" r:id="rId9"/>
    <p:sldId id="298" r:id="rId10"/>
    <p:sldId id="295" r:id="rId11"/>
    <p:sldId id="305" r:id="rId12"/>
    <p:sldId id="306" r:id="rId13"/>
    <p:sldId id="287" r:id="rId14"/>
  </p:sldIdLst>
  <p:sldSz cx="9144000" cy="6858000" type="screen4x3"/>
  <p:notesSz cx="6870700" cy="97075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4" autoAdjust="0"/>
  </p:normalViewPr>
  <p:slideViewPr>
    <p:cSldViewPr>
      <p:cViewPr>
        <p:scale>
          <a:sx n="75" d="100"/>
          <a:sy n="75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1807" y="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r">
              <a:defRPr sz="1200"/>
            </a:lvl1pPr>
          </a:lstStyle>
          <a:p>
            <a:fld id="{6F3BDF48-C914-40F5-B96B-48EFBB684D00}" type="datetimeFigureOut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728663"/>
            <a:ext cx="4851400" cy="364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2" tIns="47366" rIns="94732" bIns="4736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7070" y="4611093"/>
            <a:ext cx="5496560" cy="4368403"/>
          </a:xfrm>
          <a:prstGeom prst="rect">
            <a:avLst/>
          </a:prstGeom>
        </p:spPr>
        <p:txBody>
          <a:bodyPr vert="horz" lIns="94732" tIns="47366" rIns="94732" bIns="47366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22050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1807" y="922050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r">
              <a:defRPr sz="1200"/>
            </a:lvl1pPr>
          </a:lstStyle>
          <a:p>
            <a:fld id="{22FE213A-3925-43F9-B128-6FDC681C2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06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이진법을 사용하기 때문에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E213A-3925-43F9-B128-6FDC681C25B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48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이진법을 사용하기 때문에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E213A-3925-43F9-B128-6FDC681C25B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48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B36-192C-46DA-A827-75C3496607A5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65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A749-23E8-445D-B0D6-917F7C33E593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0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CDFD-E6A0-4D94-9FF0-80EE5DD0A5EE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1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665B-C660-443B-9292-027F2F2C7C31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fld id="{CE248618-8C30-4AB3-95A5-C325547EB2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088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398F-885A-49EA-B8DB-1F7FBDE629DB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39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1640-0857-43AE-944D-BF8DCDAFF73B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18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53A1-8B87-4078-9CC7-ACEAC16D2B96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96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E26F-6416-411D-9C7F-1DDFA7E88C36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2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3914-6705-4978-AAC5-5EEEC7E3204F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3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4E7D-7C8B-4D65-865C-3B1FFB60A949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39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E35C-7EAD-4CB0-87CF-80EFFBA11D3C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80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7061-E5CB-405D-BACD-EBDE9B7293DA}" type="datetime1">
              <a:rPr lang="ko-KR" altLang="en-US" smtClean="0"/>
              <a:t>2012-09-24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E5A6E7B-643D-4BBF-91A2-2CDC372C60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03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200800" cy="792088"/>
          </a:xfrm>
        </p:spPr>
        <p:txBody>
          <a:bodyPr>
            <a:noAutofit/>
          </a:bodyPr>
          <a:lstStyle/>
          <a:p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선형 연립 방정식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HW#4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55976" y="4966320"/>
            <a:ext cx="4536504" cy="766936"/>
          </a:xfrm>
        </p:spPr>
        <p:txBody>
          <a:bodyPr>
            <a:normAutofit/>
          </a:bodyPr>
          <a:lstStyle/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Materials Science and Engineering</a:t>
            </a:r>
          </a:p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20090428  </a:t>
            </a:r>
            <a:r>
              <a:rPr lang="en-US" altLang="ko-KR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</a:t>
            </a:r>
            <a:r>
              <a:rPr lang="en-US" altLang="ko-K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-Yun Kang</a:t>
            </a:r>
            <a:endParaRPr lang="ko-KR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38517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2012. 09. </a:t>
            </a:r>
            <a:r>
              <a:rPr lang="en-US" altLang="ko-KR" dirty="0" smtClean="0"/>
              <a:t>14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AMSE318 Numerical </a:t>
            </a:r>
            <a:r>
              <a:rPr lang="en-US" altLang="ko-KR" sz="2000" dirty="0" smtClean="0"/>
              <a:t>Methods</a:t>
            </a:r>
            <a:endParaRPr lang="ko-KR" altLang="en-US" sz="200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5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07704" y="148478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&lt; </a:t>
            </a:r>
            <a:r>
              <a:rPr lang="ko-KR" altLang="en-US" b="1" dirty="0" smtClean="0"/>
              <a:t>유효숫자 차이가 많이 나는 뜬금없는 예제</a:t>
            </a:r>
            <a:r>
              <a:rPr lang="en-US" altLang="ko-KR" b="1" dirty="0" smtClean="0"/>
              <a:t>&gt;</a:t>
            </a:r>
            <a:endParaRPr lang="ko-KR" altLang="en-US" b="1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774" y="2060848"/>
            <a:ext cx="4864404" cy="111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56992"/>
            <a:ext cx="1800200" cy="7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44371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ko-KR" altLang="en-US" b="1" dirty="0" smtClean="0"/>
              <a:t>프로그램을 이용한 검산</a:t>
            </a:r>
            <a:r>
              <a:rPr lang="en-US" altLang="ko-KR" b="1" dirty="0" smtClean="0"/>
              <a:t>!!</a:t>
            </a:r>
            <a:endParaRPr lang="ko-KR" altLang="en-US" b="1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443" y="5013176"/>
            <a:ext cx="404079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제목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mtClean="0"/>
              <a:t>Results : </a:t>
            </a:r>
            <a:r>
              <a:rPr lang="en-US" altLang="ko-K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Problem1</a:t>
            </a:r>
            <a:endParaRPr lang="ko-KR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4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Results : </a:t>
            </a:r>
            <a:r>
              <a:rPr lang="en-US" altLang="ko-K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Problem2</a:t>
            </a:r>
            <a:endParaRPr lang="ko-KR" alt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9512" y="1772816"/>
            <a:ext cx="342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&lt; </a:t>
            </a:r>
            <a:r>
              <a:rPr lang="ko-KR" altLang="en-US" b="1" dirty="0" smtClean="0"/>
              <a:t>강의 자료에 있던 예제 </a:t>
            </a:r>
            <a:r>
              <a:rPr lang="en-US" altLang="ko-KR" b="1" dirty="0" smtClean="0"/>
              <a:t>&gt;</a:t>
            </a:r>
            <a:endParaRPr lang="ko-KR" altLang="en-US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44725"/>
            <a:ext cx="42481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39974"/>
            <a:ext cx="17716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01232"/>
            <a:ext cx="6267201" cy="125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476258" y="4590380"/>
            <a:ext cx="2951726" cy="969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529036" y="4568428"/>
            <a:ext cx="3213821" cy="9918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55172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 matrix</a:t>
            </a:r>
            <a:endParaRPr lang="ko-KR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1830" y="55172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matrix</a:t>
            </a:r>
            <a:endParaRPr lang="ko-KR" alt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89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Results : </a:t>
            </a:r>
            <a:r>
              <a:rPr lang="en-US" altLang="ko-K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Problem2</a:t>
            </a:r>
            <a:endParaRPr lang="ko-KR" alt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9512" y="1700808"/>
            <a:ext cx="342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&lt; </a:t>
            </a:r>
            <a:r>
              <a:rPr lang="ko-KR" altLang="en-US" b="1" dirty="0" smtClean="0"/>
              <a:t>또 다시 </a:t>
            </a:r>
            <a:r>
              <a:rPr lang="ko-KR" altLang="en-US" b="1" dirty="0" err="1" smtClean="0"/>
              <a:t>생둥</a:t>
            </a:r>
            <a:r>
              <a:rPr lang="ko-KR" altLang="en-US" b="1" dirty="0" smtClean="0"/>
              <a:t> 맞은 예제 </a:t>
            </a:r>
            <a:r>
              <a:rPr lang="en-US" altLang="ko-KR" b="1" dirty="0" smtClean="0"/>
              <a:t>&gt;</a:t>
            </a:r>
            <a:endParaRPr lang="ko-KR" altLang="en-US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01" y="2204864"/>
            <a:ext cx="530058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7920219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직사각형 13"/>
          <p:cNvSpPr/>
          <p:nvPr/>
        </p:nvSpPr>
        <p:spPr>
          <a:xfrm>
            <a:off x="624260" y="4552280"/>
            <a:ext cx="3816424" cy="969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499992" y="4543028"/>
            <a:ext cx="3787380" cy="9918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051720" y="55172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 matrix</a:t>
            </a:r>
            <a:endParaRPr lang="ko-KR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1830" y="55172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matrix</a:t>
            </a:r>
            <a:endParaRPr lang="ko-KR" alt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75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000" dirty="0" smtClean="0"/>
              <a:t>코딩이 어려운 듯 하면서도 아직까지는 할 만 했다</a:t>
            </a:r>
            <a:r>
              <a:rPr lang="en-US" altLang="ko-KR" sz="2000" dirty="0" smtClean="0"/>
              <a:t>.</a:t>
            </a:r>
          </a:p>
          <a:p>
            <a:pPr>
              <a:buFont typeface="Wingdings" pitchFamily="2" charset="2"/>
              <a:buChar char="l"/>
            </a:pPr>
            <a:r>
              <a:rPr lang="ko-KR" altLang="en-US" sz="2000" dirty="0" smtClean="0"/>
              <a:t>경민이가 올린 </a:t>
            </a:r>
            <a:r>
              <a:rPr lang="en-US" altLang="ko-KR" sz="2000" dirty="0" smtClean="0"/>
              <a:t>PPT</a:t>
            </a:r>
            <a:r>
              <a:rPr lang="ko-KR" altLang="en-US" sz="2000" dirty="0" smtClean="0"/>
              <a:t>를 보고 왠지 </a:t>
            </a:r>
            <a:r>
              <a:rPr lang="en-US" altLang="ko-KR" sz="2000" dirty="0" smtClean="0"/>
              <a:t>FORTRAN</a:t>
            </a:r>
            <a:r>
              <a:rPr lang="ko-KR" altLang="en-US" sz="2000" dirty="0" smtClean="0"/>
              <a:t>이 내가 짠 </a:t>
            </a:r>
            <a:r>
              <a:rPr lang="en-US" altLang="ko-KR" sz="2000" dirty="0" smtClean="0"/>
              <a:t>C</a:t>
            </a:r>
            <a:r>
              <a:rPr lang="ko-KR" altLang="en-US" sz="2000" dirty="0" smtClean="0"/>
              <a:t>보다 훨씬 간결해 보여서 배가 아팠다</a:t>
            </a:r>
            <a:r>
              <a:rPr lang="en-US" altLang="ko-KR" sz="2000" dirty="0" smtClean="0"/>
              <a:t>.</a:t>
            </a:r>
          </a:p>
          <a:p>
            <a:pPr>
              <a:buFont typeface="Wingdings" pitchFamily="2" charset="2"/>
              <a:buChar char="l"/>
            </a:pPr>
            <a:endParaRPr lang="en-US" altLang="ko-KR" sz="2000" dirty="0"/>
          </a:p>
          <a:p>
            <a:pPr>
              <a:buFont typeface="Wingdings" pitchFamily="2" charset="2"/>
              <a:buChar char="l"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(</a:t>
            </a:r>
            <a:r>
              <a:rPr lang="ko-KR" altLang="en-US" sz="2000" dirty="0" smtClean="0"/>
              <a:t>그 외</a:t>
            </a:r>
            <a:r>
              <a:rPr lang="en-US" altLang="ko-KR" sz="2000" dirty="0" smtClean="0"/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altLang="ko-KR" sz="2000" dirty="0" smtClean="0"/>
              <a:t>Partial pivoting </a:t>
            </a:r>
            <a:r>
              <a:rPr lang="ko-KR" altLang="en-US" sz="2000" dirty="0" smtClean="0"/>
              <a:t>과 </a:t>
            </a:r>
            <a:r>
              <a:rPr lang="en-US" altLang="ko-KR" sz="2000" dirty="0" smtClean="0"/>
              <a:t>scaled pivoting</a:t>
            </a:r>
            <a:r>
              <a:rPr lang="ko-KR" altLang="en-US" sz="2000" dirty="0" smtClean="0"/>
              <a:t>을 통해 오차를 줄일 수 있는 방법을 배우고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이를 프로그램화 할 수 있어서 유익했다</a:t>
            </a:r>
            <a:r>
              <a:rPr lang="en-US" altLang="ko-KR" sz="2000" dirty="0" smtClean="0"/>
              <a:t>….</a:t>
            </a:r>
          </a:p>
          <a:p>
            <a:pPr>
              <a:buFont typeface="Wingdings" pitchFamily="2" charset="2"/>
              <a:buChar char="l"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190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008112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latin typeface="맑은 고딕" pitchFamily="50" charset="-127"/>
                <a:ea typeface="맑은 고딕" pitchFamily="50" charset="-127"/>
              </a:rPr>
              <a:t>Homework#3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2</a:t>
            </a:fld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9592" y="4225156"/>
                <a:ext cx="784887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ko-KR" altLang="en-US" sz="1600" dirty="0" smtClean="0"/>
                  <a:t>임의의 </a:t>
                </a:r>
                <a:r>
                  <a:rPr lang="en-US" altLang="ko-KR" sz="1600" dirty="0" smtClean="0"/>
                  <a:t>one variable </a:t>
                </a:r>
                <a:r>
                  <a:rPr lang="en-US" altLang="ko-KR" sz="1600" dirty="0" smtClean="0"/>
                  <a:t>linear equation systems</a:t>
                </a:r>
                <a:r>
                  <a:rPr lang="ko-KR" altLang="en-US" sz="1600" dirty="0" smtClean="0"/>
                  <a:t>의 근을 구하는 </a:t>
                </a:r>
                <a:r>
                  <a:rPr lang="en-US" altLang="ko-KR" sz="1600" dirty="0" smtClean="0"/>
                  <a:t>routine</a:t>
                </a:r>
                <a:r>
                  <a:rPr lang="ko-KR" altLang="en-US" sz="1600" dirty="0" smtClean="0"/>
                  <a:t>을 코딩하고</a:t>
                </a:r>
                <a:r>
                  <a:rPr lang="en-US" altLang="ko-KR" sz="1600" dirty="0" smtClean="0"/>
                  <a:t>, </a:t>
                </a:r>
                <a:r>
                  <a:rPr lang="ko-KR" altLang="en-US" sz="1600" dirty="0" smtClean="0"/>
                  <a:t>이 프로그램이 제대로 작동함을 보여라</a:t>
                </a:r>
                <a:r>
                  <a:rPr lang="en-US" altLang="ko-KR" sz="1600" dirty="0" smtClean="0"/>
                  <a:t>.</a:t>
                </a:r>
              </a:p>
              <a:p>
                <a:pPr marL="342900" indent="-342900">
                  <a:buAutoNum type="arabicPeriod"/>
                </a:pPr>
                <a:endParaRPr lang="en-US" altLang="ko-KR" sz="1600" dirty="0"/>
              </a:p>
              <a:p>
                <a:pPr marL="342900" indent="-342900">
                  <a:buAutoNum type="arabicPeriod"/>
                </a:pPr>
                <a:r>
                  <a:rPr lang="ko-KR" altLang="en-US" sz="1600" dirty="0" smtClean="0"/>
                  <a:t>임의의 </a:t>
                </a:r>
                <a:r>
                  <a:rPr lang="en-US" altLang="ko-KR" sz="1600" dirty="0" smtClean="0"/>
                  <a:t>n</a:t>
                </a:r>
                <a14:m>
                  <m:oMath xmlns:m="http://schemas.openxmlformats.org/officeDocument/2006/math">
                    <m:r>
                      <a:rPr lang="en-US" altLang="ko-KR" sz="16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ko-KR" sz="1600" dirty="0" smtClean="0"/>
                  <a:t>n matrix</a:t>
                </a:r>
                <a:r>
                  <a:rPr lang="ko-KR" altLang="en-US" sz="1600" dirty="0" smtClean="0"/>
                  <a:t>의 </a:t>
                </a:r>
                <a:r>
                  <a:rPr lang="en-US" altLang="ko-KR" sz="1600" dirty="0" smtClean="0"/>
                  <a:t>inverse matrix</a:t>
                </a:r>
                <a:r>
                  <a:rPr lang="ko-KR" altLang="en-US" sz="1600" dirty="0"/>
                  <a:t>를</a:t>
                </a:r>
                <a:r>
                  <a:rPr lang="ko-KR" altLang="en-US" sz="1600" dirty="0" smtClean="0"/>
                  <a:t> 구하는 </a:t>
                </a:r>
                <a:r>
                  <a:rPr lang="en-US" altLang="ko-KR" sz="1600" dirty="0" smtClean="0"/>
                  <a:t>routine</a:t>
                </a:r>
                <a:r>
                  <a:rPr lang="ko-KR" altLang="en-US" sz="1600" dirty="0" smtClean="0"/>
                  <a:t>을 코딩하고</a:t>
                </a:r>
                <a:r>
                  <a:rPr lang="en-US" altLang="ko-KR" sz="1600" dirty="0" smtClean="0"/>
                  <a:t>, </a:t>
                </a:r>
                <a:r>
                  <a:rPr lang="ko-KR" altLang="en-US" sz="1600" dirty="0" smtClean="0"/>
                  <a:t>이 프로그램이 제대로 작동함을 보여라</a:t>
                </a:r>
                <a:r>
                  <a:rPr lang="en-US" altLang="ko-KR" sz="1600" dirty="0" smtClean="0"/>
                  <a:t>.</a:t>
                </a:r>
                <a:endParaRPr lang="ko-KR" altLang="en-US" sz="1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225156"/>
                <a:ext cx="7848872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622" t="-3226" r="-932" b="-506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67744" y="1043444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- 1</a:t>
            </a:r>
            <a:r>
              <a:rPr lang="ko-KR" altLang="en-US" sz="1600" b="1" dirty="0" smtClean="0"/>
              <a:t>변수 방정식의 해 구하기 </a:t>
            </a:r>
            <a:r>
              <a:rPr lang="en-US" altLang="ko-KR" sz="1600" b="1" dirty="0" smtClean="0"/>
              <a:t>-</a:t>
            </a:r>
            <a:endParaRPr lang="ko-KR" altLang="en-US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690" y="1988840"/>
            <a:ext cx="297180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514" y="2564904"/>
            <a:ext cx="18097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3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직선 연결선 44"/>
          <p:cNvCxnSpPr/>
          <p:nvPr/>
        </p:nvCxnSpPr>
        <p:spPr>
          <a:xfrm flipV="1">
            <a:off x="8124317" y="3284984"/>
            <a:ext cx="19968" cy="157728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5281849" y="3284984"/>
            <a:ext cx="0" cy="79960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2051720" y="2525180"/>
            <a:ext cx="27001" cy="383641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78820" cy="1008112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1. N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개의 근을 갖는 선형 연립 방정식의 근</a:t>
            </a:r>
            <a:endParaRPr lang="en-US" altLang="ko-KR" sz="2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323528" y="1904839"/>
            <a:ext cx="3456385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/>
              <a:t>1</a:t>
            </a:r>
            <a:r>
              <a:rPr lang="ko-KR" altLang="en-US" sz="1600" b="1" dirty="0" smtClean="0"/>
              <a:t>변수 선형연립 방정식의 근 찾기</a:t>
            </a:r>
            <a:endParaRPr lang="ko-KR" altLang="en-US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직사각형 29"/>
              <p:cNvSpPr/>
              <p:nvPr/>
            </p:nvSpPr>
            <p:spPr>
              <a:xfrm>
                <a:off x="305521" y="2708920"/>
                <a:ext cx="3546400" cy="792088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84138" algn="just"/>
                <a:r>
                  <a:rPr lang="ko-KR" altLang="en-US" sz="1200" dirty="0" smtClean="0"/>
                  <a:t>변수가 몇 개</a:t>
                </a:r>
                <a:r>
                  <a:rPr lang="en-US" altLang="ko-KR" sz="1200" dirty="0" smtClean="0"/>
                  <a:t>(n)</a:t>
                </a:r>
                <a:r>
                  <a:rPr lang="ko-KR" altLang="en-US" sz="1200" dirty="0" smtClean="0"/>
                  <a:t> 인지와 방정식들을 행 단위로 입력 받</a:t>
                </a:r>
                <a:r>
                  <a:rPr lang="ko-KR" altLang="en-US" sz="1200" dirty="0" smtClean="0"/>
                  <a:t>고</a:t>
                </a:r>
                <a:r>
                  <a:rPr lang="en-US" altLang="ko-KR" sz="1200" dirty="0" smtClean="0"/>
                  <a:t>, </a:t>
                </a:r>
                <a:r>
                  <a:rPr lang="en-US" altLang="ko-KR" sz="1200" dirty="0" smtClean="0"/>
                  <a:t>n</a:t>
                </a:r>
                <a14:m>
                  <m:oMath xmlns:m="http://schemas.openxmlformats.org/officeDocument/2006/math">
                    <m:r>
                      <a:rPr lang="en-US" altLang="ko-KR" sz="12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ko-KR" sz="1200" dirty="0" smtClean="0"/>
                  <a:t>(n+1)</a:t>
                </a:r>
                <a:r>
                  <a:rPr lang="ko-KR" altLang="en-US" sz="1200" dirty="0" smtClean="0"/>
                  <a:t>의 </a:t>
                </a:r>
                <a:r>
                  <a:rPr lang="en-US" altLang="ko-KR" sz="1200" dirty="0" smtClean="0"/>
                  <a:t>augmented matrix</a:t>
                </a:r>
                <a:r>
                  <a:rPr lang="ko-KR" altLang="en-US" sz="1200" dirty="0" smtClean="0"/>
                  <a:t>를 형성</a:t>
                </a:r>
                <a:r>
                  <a:rPr lang="en-US" altLang="ko-KR" sz="1200" dirty="0" smtClean="0"/>
                  <a:t> </a:t>
                </a:r>
              </a:p>
            </p:txBody>
          </p:sp>
        </mc:Choice>
        <mc:Fallback>
          <p:sp>
            <p:nvSpPr>
              <p:cNvPr id="30" name="직사각형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21" y="2708920"/>
                <a:ext cx="3546400" cy="7920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직사각형 52"/>
          <p:cNvSpPr/>
          <p:nvPr/>
        </p:nvSpPr>
        <p:spPr>
          <a:xfrm>
            <a:off x="315020" y="3670425"/>
            <a:ext cx="3524201" cy="40664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ko-KR" altLang="en-US" sz="1200" dirty="0" smtClean="0"/>
              <a:t>각 행을 그 행의 최대값으로 나눠 </a:t>
            </a:r>
            <a:r>
              <a:rPr lang="en-US" altLang="ko-KR" sz="1200" dirty="0" smtClean="0"/>
              <a:t>normalization</a:t>
            </a:r>
            <a:endParaRPr lang="ko-KR" altLang="en-US" sz="1200" dirty="0"/>
          </a:p>
        </p:txBody>
      </p:sp>
      <p:sp>
        <p:nvSpPr>
          <p:cNvPr id="25" name="직사각형 24"/>
          <p:cNvSpPr/>
          <p:nvPr/>
        </p:nvSpPr>
        <p:spPr>
          <a:xfrm>
            <a:off x="323525" y="4221088"/>
            <a:ext cx="3456385" cy="64595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ko-KR" altLang="en-US" sz="1200" dirty="0" smtClean="0"/>
              <a:t>해당 </a:t>
            </a:r>
            <a:r>
              <a:rPr lang="en-US" altLang="ko-KR" sz="1200" dirty="0" smtClean="0"/>
              <a:t>column</a:t>
            </a:r>
            <a:r>
              <a:rPr lang="ko-KR" altLang="en-US" sz="1200" dirty="0" smtClean="0"/>
              <a:t>에서 가장 큰 </a:t>
            </a:r>
            <a:r>
              <a:rPr lang="en-US" altLang="ko-KR" sz="1200" dirty="0" smtClean="0"/>
              <a:t>pivot element</a:t>
            </a:r>
            <a:r>
              <a:rPr lang="ko-KR" altLang="en-US" sz="1200" dirty="0" smtClean="0"/>
              <a:t>가 되도록 </a:t>
            </a:r>
            <a:r>
              <a:rPr lang="en-US" altLang="ko-KR" sz="1200" dirty="0" smtClean="0"/>
              <a:t>row exchange</a:t>
            </a:r>
            <a:r>
              <a:rPr lang="ko-KR" altLang="en-US" sz="1200" dirty="0" smtClean="0"/>
              <a:t> </a:t>
            </a:r>
            <a:endParaRPr lang="ko-KR" altLang="en-US" sz="1200" dirty="0"/>
          </a:p>
        </p:txBody>
      </p:sp>
      <p:sp>
        <p:nvSpPr>
          <p:cNvPr id="28" name="직사각형 27"/>
          <p:cNvSpPr/>
          <p:nvPr/>
        </p:nvSpPr>
        <p:spPr>
          <a:xfrm>
            <a:off x="323525" y="4988814"/>
            <a:ext cx="3456385" cy="3229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ko-KR" altLang="en-US" sz="1200" dirty="0" smtClean="0"/>
              <a:t>위 행에서 아래 행을 빼줌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4597757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C00000"/>
                </a:solidFill>
              </a:rPr>
              <a:t>Upper triangular matrix 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가 될 때까지 반복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323525" y="5643698"/>
            <a:ext cx="3456385" cy="327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ko-KR" altLang="en-US" sz="1200" dirty="0" smtClean="0"/>
              <a:t>아래 행에서 위의 행을 빼줌</a:t>
            </a:r>
            <a:endParaRPr lang="ko-KR" altLang="en-US" sz="1200" dirty="0"/>
          </a:p>
        </p:txBody>
      </p:sp>
      <p:sp>
        <p:nvSpPr>
          <p:cNvPr id="32" name="직사각형 31"/>
          <p:cNvSpPr/>
          <p:nvPr/>
        </p:nvSpPr>
        <p:spPr>
          <a:xfrm>
            <a:off x="251520" y="4167754"/>
            <a:ext cx="3618407" cy="1182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242513" y="5589240"/>
            <a:ext cx="3618407" cy="45956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839221" y="5642084"/>
            <a:ext cx="17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solidFill>
                  <a:srgbClr val="00B0F0"/>
                </a:solidFill>
              </a:rPr>
              <a:t>Disagonal</a:t>
            </a:r>
            <a:r>
              <a:rPr lang="en-US" altLang="ko-KR" sz="1400" b="1" dirty="0" smtClean="0">
                <a:solidFill>
                  <a:srgbClr val="00B0F0"/>
                </a:solidFill>
              </a:rPr>
              <a:t> matrix </a:t>
            </a:r>
            <a:r>
              <a:rPr lang="ko-KR" altLang="en-US" sz="1400" b="1" dirty="0" smtClean="0">
                <a:solidFill>
                  <a:srgbClr val="00B0F0"/>
                </a:solidFill>
              </a:rPr>
              <a:t>가 될 때까지 반복</a:t>
            </a:r>
            <a:endParaRPr lang="ko-KR" altLang="en-US" sz="1400" b="1" dirty="0">
              <a:solidFill>
                <a:srgbClr val="00B0F0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37027" y="6197846"/>
            <a:ext cx="3456385" cy="327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smtClean="0"/>
              <a:t>ax=b</a:t>
            </a:r>
            <a:r>
              <a:rPr lang="ko-KR" altLang="en-US" sz="1200" dirty="0" smtClean="0"/>
              <a:t>꼴만 남으므로</a:t>
            </a:r>
            <a:r>
              <a:rPr lang="en-US" altLang="ko-KR" sz="1200" dirty="0" smtClean="0"/>
              <a:t>, x=b/a</a:t>
            </a:r>
            <a:r>
              <a:rPr lang="ko-KR" altLang="en-US" sz="1200" dirty="0" smtClean="0"/>
              <a:t>로 근을 구함</a:t>
            </a:r>
            <a:endParaRPr lang="ko-KR" altLang="en-US" sz="1200" dirty="0"/>
          </a:p>
        </p:txBody>
      </p:sp>
      <p:sp>
        <p:nvSpPr>
          <p:cNvPr id="37" name="직사각형 36"/>
          <p:cNvSpPr/>
          <p:nvPr/>
        </p:nvSpPr>
        <p:spPr>
          <a:xfrm>
            <a:off x="5940152" y="2563044"/>
            <a:ext cx="1440160" cy="5077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/>
              <a:t>main</a:t>
            </a:r>
            <a:endParaRPr lang="ko-KR" altLang="en-US" sz="1600" b="1" dirty="0"/>
          </a:p>
        </p:txBody>
      </p:sp>
      <p:sp>
        <p:nvSpPr>
          <p:cNvPr id="38" name="직사각형 37"/>
          <p:cNvSpPr/>
          <p:nvPr/>
        </p:nvSpPr>
        <p:spPr>
          <a:xfrm>
            <a:off x="4644008" y="3530725"/>
            <a:ext cx="1326483" cy="406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err="1" smtClean="0"/>
              <a:t>Build_aug_mat</a:t>
            </a:r>
            <a:endParaRPr lang="ko-KR" altLang="en-US" sz="1200" dirty="0"/>
          </a:p>
        </p:txBody>
      </p:sp>
      <p:sp>
        <p:nvSpPr>
          <p:cNvPr id="39" name="직사각형 38"/>
          <p:cNvSpPr/>
          <p:nvPr/>
        </p:nvSpPr>
        <p:spPr>
          <a:xfrm>
            <a:off x="6084168" y="3526409"/>
            <a:ext cx="1326483" cy="406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smtClean="0"/>
              <a:t>normalization</a:t>
            </a:r>
            <a:endParaRPr lang="ko-KR" altLang="en-US" sz="1200" dirty="0"/>
          </a:p>
        </p:txBody>
      </p:sp>
      <p:sp>
        <p:nvSpPr>
          <p:cNvPr id="40" name="직사각형 39"/>
          <p:cNvSpPr/>
          <p:nvPr/>
        </p:nvSpPr>
        <p:spPr>
          <a:xfrm>
            <a:off x="7506444" y="3535041"/>
            <a:ext cx="1326483" cy="406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err="1" smtClean="0"/>
              <a:t>Gauss_elim</a:t>
            </a:r>
            <a:endParaRPr lang="ko-KR" altLang="en-US" sz="1200" dirty="0"/>
          </a:p>
        </p:txBody>
      </p:sp>
      <p:sp>
        <p:nvSpPr>
          <p:cNvPr id="41" name="직사각형 40"/>
          <p:cNvSpPr/>
          <p:nvPr/>
        </p:nvSpPr>
        <p:spPr>
          <a:xfrm>
            <a:off x="7529636" y="4106401"/>
            <a:ext cx="1326483" cy="406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err="1" smtClean="0"/>
              <a:t>Row_subtract</a:t>
            </a:r>
            <a:endParaRPr lang="ko-KR" altLang="en-US" sz="1200" dirty="0"/>
          </a:p>
        </p:txBody>
      </p:sp>
      <p:sp>
        <p:nvSpPr>
          <p:cNvPr id="42" name="직사각형 41"/>
          <p:cNvSpPr/>
          <p:nvPr/>
        </p:nvSpPr>
        <p:spPr>
          <a:xfrm>
            <a:off x="7531620" y="4658946"/>
            <a:ext cx="1326483" cy="406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err="1" smtClean="0"/>
              <a:t>Row_change</a:t>
            </a:r>
            <a:endParaRPr lang="ko-KR" altLang="en-US" sz="1200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5292080" y="3284984"/>
            <a:ext cx="2842468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6724663" y="3027536"/>
            <a:ext cx="0" cy="51489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50" name="TextBox 2049"/>
          <p:cNvSpPr txBox="1"/>
          <p:nvPr/>
        </p:nvSpPr>
        <p:spPr>
          <a:xfrm>
            <a:off x="2627784" y="126876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[ Function Algorithm and Structure 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04415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53" grpId="0" animBg="1"/>
      <p:bldP spid="25" grpId="0" animBg="1"/>
      <p:bldP spid="28" grpId="0" animBg="1"/>
      <p:bldP spid="31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>
              <a:xfrm>
                <a:off x="683568" y="260648"/>
                <a:ext cx="7978820" cy="1008112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800" dirty="0" smtClean="0">
                    <a:latin typeface="맑은 고딕" pitchFamily="50" charset="-127"/>
                    <a:ea typeface="맑은 고딕" pitchFamily="50" charset="-127"/>
                  </a:rPr>
                  <a:t>2</a:t>
                </a:r>
                <a:r>
                  <a:rPr lang="en-US" altLang="ko-KR" sz="2800" b="1" dirty="0" smtClean="0">
                    <a:latin typeface="맑은 고딕" pitchFamily="50" charset="-127"/>
                    <a:ea typeface="맑은 고딕" pitchFamily="50" charset="-127"/>
                  </a:rPr>
                  <a:t>. </a:t>
                </a:r>
                <a:r>
                  <a:rPr lang="en-US" altLang="ko-KR" sz="2800" dirty="0" smtClean="0">
                    <a:latin typeface="맑은 고딕" pitchFamily="50" charset="-127"/>
                    <a:ea typeface="맑은 고딕" pitchFamily="50" charset="-127"/>
                  </a:rPr>
                  <a:t>N</a:t>
                </a:r>
                <a14:m>
                  <m:oMath xmlns:m="http://schemas.openxmlformats.org/officeDocument/2006/math">
                    <m:r>
                      <a:rPr lang="en-US" altLang="ko-KR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ko-KR" sz="2800" dirty="0" smtClean="0">
                    <a:latin typeface="맑은 고딕" pitchFamily="50" charset="-127"/>
                    <a:ea typeface="맑은 고딕" pitchFamily="50" charset="-127"/>
                  </a:rPr>
                  <a:t>N </a:t>
                </a:r>
                <a:r>
                  <a:rPr lang="ko-KR" altLang="en-US" sz="2800" dirty="0" smtClean="0">
                    <a:latin typeface="맑은 고딕" pitchFamily="50" charset="-127"/>
                    <a:ea typeface="맑은 고딕" pitchFamily="50" charset="-127"/>
                  </a:rPr>
                  <a:t>행렬의 </a:t>
                </a:r>
                <a:r>
                  <a:rPr lang="en-US" altLang="ko-KR" sz="2800" dirty="0" smtClean="0">
                    <a:latin typeface="맑은 고딕" pitchFamily="50" charset="-127"/>
                    <a:ea typeface="맑은 고딕" pitchFamily="50" charset="-127"/>
                  </a:rPr>
                  <a:t>inverse matrix</a:t>
                </a:r>
                <a:r>
                  <a:rPr lang="ko-KR" altLang="en-US" sz="2800" dirty="0" smtClean="0">
                    <a:latin typeface="맑은 고딕" pitchFamily="50" charset="-127"/>
                    <a:ea typeface="맑은 고딕" pitchFamily="50" charset="-127"/>
                  </a:rPr>
                  <a:t> 구하기</a:t>
                </a:r>
                <a:endParaRPr lang="en-US" altLang="ko-KR" sz="2800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3568" y="260648"/>
                <a:ext cx="7978820" cy="1008112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4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 flipH="1" flipV="1">
            <a:off x="7890630" y="3214837"/>
            <a:ext cx="25400" cy="104853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028194" y="3214836"/>
            <a:ext cx="0" cy="79960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2051720" y="2669196"/>
            <a:ext cx="22440" cy="318834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직사각형 14"/>
              <p:cNvSpPr/>
              <p:nvPr/>
            </p:nvSpPr>
            <p:spPr>
              <a:xfrm>
                <a:off x="323528" y="2048855"/>
                <a:ext cx="3456385" cy="64807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b="1" dirty="0" smtClean="0"/>
                  <a:t>n</a:t>
                </a:r>
                <a14:m>
                  <m:oMath xmlns:m="http://schemas.openxmlformats.org/officeDocument/2006/math">
                    <m:r>
                      <a:rPr lang="en-US" altLang="ko-KR" sz="16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ko-KR" sz="1600" b="1" dirty="0" smtClean="0"/>
                  <a:t>n </a:t>
                </a:r>
                <a:r>
                  <a:rPr lang="ko-KR" altLang="en-US" sz="1600" b="1" dirty="0" smtClean="0"/>
                  <a:t>행렬의 </a:t>
                </a:r>
                <a:r>
                  <a:rPr lang="ko-KR" altLang="en-US" sz="1600" b="1" dirty="0" err="1" smtClean="0"/>
                  <a:t>역행렬</a:t>
                </a:r>
                <a:r>
                  <a:rPr lang="ko-KR" altLang="en-US" sz="1600" b="1" dirty="0" smtClean="0"/>
                  <a:t> 구하기</a:t>
                </a:r>
                <a:endParaRPr lang="ko-KR" altLang="en-US" sz="1600" b="1" dirty="0"/>
              </a:p>
            </p:txBody>
          </p:sp>
        </mc:Choice>
        <mc:Fallback>
          <p:sp>
            <p:nvSpPr>
              <p:cNvPr id="15" name="직사각형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48855"/>
                <a:ext cx="3456385" cy="6480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직사각형 15"/>
          <p:cNvSpPr/>
          <p:nvPr/>
        </p:nvSpPr>
        <p:spPr>
          <a:xfrm>
            <a:off x="305521" y="3101502"/>
            <a:ext cx="3546400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/>
            <a:r>
              <a:rPr lang="en-US" altLang="ko-KR" sz="1200" dirty="0" smtClean="0"/>
              <a:t>n</a:t>
            </a:r>
            <a:r>
              <a:rPr lang="ko-KR" altLang="en-US" sz="1200" dirty="0" smtClean="0"/>
              <a:t>값과 </a:t>
            </a:r>
            <a:r>
              <a:rPr lang="en-US" altLang="ko-KR" sz="1200" dirty="0" smtClean="0"/>
              <a:t>[ A I ]</a:t>
            </a:r>
            <a:r>
              <a:rPr lang="ko-KR" altLang="en-US" sz="1200" dirty="0" smtClean="0"/>
              <a:t>를 사용자로부터 입력 받아 </a:t>
            </a:r>
            <a:r>
              <a:rPr lang="en-US" altLang="ko-KR" sz="1200" dirty="0" smtClean="0"/>
              <a:t>augmented matrix</a:t>
            </a:r>
            <a:r>
              <a:rPr lang="ko-KR" altLang="en-US" sz="1200" dirty="0" smtClean="0"/>
              <a:t>형성</a:t>
            </a:r>
            <a:endParaRPr lang="en-US" altLang="ko-KR" sz="1200" dirty="0" smtClean="0"/>
          </a:p>
        </p:txBody>
      </p:sp>
      <p:sp>
        <p:nvSpPr>
          <p:cNvPr id="17" name="직사각형 16"/>
          <p:cNvSpPr/>
          <p:nvPr/>
        </p:nvSpPr>
        <p:spPr>
          <a:xfrm>
            <a:off x="315020" y="4003698"/>
            <a:ext cx="3524201" cy="40664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ko-KR" altLang="en-US" sz="1200" dirty="0" smtClean="0"/>
              <a:t>각 행을 그 행의 최대값으로 나눠 </a:t>
            </a:r>
            <a:r>
              <a:rPr lang="en-US" altLang="ko-KR" sz="1200" dirty="0" smtClean="0"/>
              <a:t>normalization</a:t>
            </a:r>
            <a:endParaRPr lang="ko-KR" altLang="en-US" sz="1200" dirty="0"/>
          </a:p>
        </p:txBody>
      </p:sp>
      <p:sp>
        <p:nvSpPr>
          <p:cNvPr id="19" name="직사각형 18"/>
          <p:cNvSpPr/>
          <p:nvPr/>
        </p:nvSpPr>
        <p:spPr>
          <a:xfrm>
            <a:off x="331237" y="4601596"/>
            <a:ext cx="3507984" cy="3229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ko-KR" altLang="en-US" sz="1200" dirty="0" smtClean="0"/>
              <a:t>위 행에서 아래 행을 빼줌</a:t>
            </a:r>
            <a:endParaRPr lang="ko-KR" altLang="en-US" sz="1200" dirty="0"/>
          </a:p>
        </p:txBody>
      </p:sp>
      <p:sp>
        <p:nvSpPr>
          <p:cNvPr id="21" name="직사각형 20"/>
          <p:cNvSpPr/>
          <p:nvPr/>
        </p:nvSpPr>
        <p:spPr>
          <a:xfrm>
            <a:off x="348928" y="5129060"/>
            <a:ext cx="3456385" cy="327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ko-KR" altLang="en-US" sz="1200" dirty="0" smtClean="0"/>
              <a:t>아래 행에서 위의 행을 빼줌</a:t>
            </a:r>
            <a:endParaRPr lang="ko-KR" altLang="en-US" sz="1200" dirty="0"/>
          </a:p>
        </p:txBody>
      </p:sp>
      <p:sp>
        <p:nvSpPr>
          <p:cNvPr id="25" name="직사각형 24"/>
          <p:cNvSpPr/>
          <p:nvPr/>
        </p:nvSpPr>
        <p:spPr>
          <a:xfrm>
            <a:off x="361628" y="5693790"/>
            <a:ext cx="3456385" cy="327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err="1" smtClean="0"/>
              <a:t>a_ij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i</a:t>
            </a:r>
            <a:r>
              <a:rPr lang="en-US" altLang="ko-KR" sz="1200" dirty="0" smtClean="0"/>
              <a:t>=j) </a:t>
            </a:r>
            <a:r>
              <a:rPr lang="ko-KR" altLang="en-US" sz="1200" dirty="0" smtClean="0"/>
              <a:t>값이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이 되도록 행</a:t>
            </a:r>
            <a:r>
              <a:rPr lang="ko-KR" altLang="en-US" sz="1200" dirty="0"/>
              <a:t>을</a:t>
            </a:r>
            <a:r>
              <a:rPr lang="ko-KR" altLang="en-US" sz="1200" dirty="0" smtClean="0"/>
              <a:t> 나누어줌</a:t>
            </a:r>
            <a:endParaRPr lang="ko-KR" altLang="en-US" sz="1200" dirty="0"/>
          </a:p>
        </p:txBody>
      </p:sp>
      <p:sp>
        <p:nvSpPr>
          <p:cNvPr id="26" name="직사각형 25"/>
          <p:cNvSpPr/>
          <p:nvPr/>
        </p:nvSpPr>
        <p:spPr>
          <a:xfrm>
            <a:off x="5686497" y="2492896"/>
            <a:ext cx="1440160" cy="5077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/>
              <a:t>main</a:t>
            </a:r>
            <a:endParaRPr lang="ko-KR" altLang="en-US" sz="1600" b="1" dirty="0"/>
          </a:p>
        </p:txBody>
      </p:sp>
      <p:sp>
        <p:nvSpPr>
          <p:cNvPr id="28" name="직사각형 27"/>
          <p:cNvSpPr/>
          <p:nvPr/>
        </p:nvSpPr>
        <p:spPr>
          <a:xfrm>
            <a:off x="4390353" y="3460577"/>
            <a:ext cx="1326483" cy="406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err="1" smtClean="0"/>
              <a:t>Build_aug_mat</a:t>
            </a:r>
            <a:endParaRPr lang="ko-KR" altLang="en-US" sz="1200" dirty="0"/>
          </a:p>
        </p:txBody>
      </p:sp>
      <p:sp>
        <p:nvSpPr>
          <p:cNvPr id="31" name="직사각형 30"/>
          <p:cNvSpPr/>
          <p:nvPr/>
        </p:nvSpPr>
        <p:spPr>
          <a:xfrm>
            <a:off x="5830513" y="3456261"/>
            <a:ext cx="1326483" cy="406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smtClean="0"/>
              <a:t>normalization</a:t>
            </a:r>
            <a:endParaRPr lang="ko-KR" altLang="en-US" sz="1200" dirty="0"/>
          </a:p>
        </p:txBody>
      </p:sp>
      <p:sp>
        <p:nvSpPr>
          <p:cNvPr id="32" name="직사각형 31"/>
          <p:cNvSpPr/>
          <p:nvPr/>
        </p:nvSpPr>
        <p:spPr>
          <a:xfrm>
            <a:off x="7252789" y="3464893"/>
            <a:ext cx="1326483" cy="406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err="1" smtClean="0"/>
              <a:t>Gauss_elim</a:t>
            </a:r>
            <a:endParaRPr lang="ko-KR" altLang="en-US" sz="1200" dirty="0"/>
          </a:p>
        </p:txBody>
      </p:sp>
      <p:sp>
        <p:nvSpPr>
          <p:cNvPr id="33" name="직사각형 32"/>
          <p:cNvSpPr/>
          <p:nvPr/>
        </p:nvSpPr>
        <p:spPr>
          <a:xfrm>
            <a:off x="7275981" y="4036253"/>
            <a:ext cx="1326483" cy="406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dirty="0" err="1" smtClean="0"/>
              <a:t>Row_subtract</a:t>
            </a:r>
            <a:endParaRPr lang="ko-KR" altLang="en-US" sz="1200" dirty="0"/>
          </a:p>
        </p:txBody>
      </p:sp>
      <p:cxnSp>
        <p:nvCxnSpPr>
          <p:cNvPr id="35" name="직선 연결선 34"/>
          <p:cNvCxnSpPr/>
          <p:nvPr/>
        </p:nvCxnSpPr>
        <p:spPr>
          <a:xfrm>
            <a:off x="5038425" y="3214836"/>
            <a:ext cx="2842468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6471008" y="2957388"/>
            <a:ext cx="0" cy="51489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627784" y="126876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[ Function Algorithm and Structure ]</a:t>
            </a:r>
            <a:endParaRPr lang="ko-KR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90353" y="4924572"/>
            <a:ext cx="4188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u="sng" dirty="0" smtClean="0"/>
              <a:t>“ Partial pivoting</a:t>
            </a:r>
            <a:r>
              <a:rPr lang="ko-KR" altLang="en-US" b="1" u="sng" dirty="0" smtClean="0"/>
              <a:t>을 하기 위해 </a:t>
            </a:r>
            <a:r>
              <a:rPr lang="en-US" altLang="ko-KR" b="1" u="sng" dirty="0" smtClean="0"/>
              <a:t>row</a:t>
            </a:r>
            <a:r>
              <a:rPr lang="ko-KR" altLang="en-US" b="1" u="sng" dirty="0" smtClean="0"/>
              <a:t>를 </a:t>
            </a:r>
            <a:r>
              <a:rPr lang="en-US" altLang="ko-KR" b="1" u="sng" dirty="0" smtClean="0"/>
              <a:t>exchange</a:t>
            </a:r>
            <a:r>
              <a:rPr lang="ko-KR" altLang="en-US" b="1" u="sng" dirty="0" smtClean="0"/>
              <a:t>하는 과정만 없을 뿐 나머지 구조는 선형 연립 방정식을 풀 때와 똑같다</a:t>
            </a:r>
            <a:r>
              <a:rPr lang="en-US" altLang="ko-KR" b="1" u="sng" dirty="0" smtClean="0"/>
              <a:t>! “</a:t>
            </a:r>
            <a:endParaRPr lang="ko-KR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7387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8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Common Key </a:t>
            </a:r>
            <a:r>
              <a:rPr lang="en-US" altLang="ko-KR" dirty="0" smtClean="0"/>
              <a:t>Codes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47625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57225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(1) </a:t>
            </a:r>
            <a:r>
              <a:rPr lang="en-US" altLang="ko-KR" sz="1600" b="1" dirty="0" err="1" smtClean="0"/>
              <a:t>Build_aug_mat</a:t>
            </a:r>
            <a:endParaRPr lang="en-US" altLang="ko-KR" sz="1600" b="1" dirty="0" smtClean="0"/>
          </a:p>
          <a:p>
            <a:pPr algn="ctr"/>
            <a:r>
              <a:rPr lang="en-US" altLang="ko-KR" sz="1600" dirty="0" smtClean="0">
                <a:sym typeface="Wingdings" pitchFamily="2" charset="2"/>
              </a:rPr>
              <a:t> </a:t>
            </a:r>
            <a:r>
              <a:rPr lang="ko-KR" altLang="en-US" sz="1600" dirty="0" smtClean="0"/>
              <a:t>사용자로부터 입력 받은 값으로 </a:t>
            </a:r>
            <a:r>
              <a:rPr lang="en-US" altLang="ko-KR" sz="1600" dirty="0" smtClean="0"/>
              <a:t>augmented matrix</a:t>
            </a:r>
            <a:r>
              <a:rPr lang="ko-KR" altLang="en-US" sz="1600" dirty="0" smtClean="0"/>
              <a:t>를 만드는 함수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954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Common Key </a:t>
            </a:r>
            <a:r>
              <a:rPr lang="en-US" altLang="ko-KR" dirty="0" smtClean="0"/>
              <a:t>Codes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1445875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(2) Normalization</a:t>
            </a:r>
          </a:p>
          <a:p>
            <a:pPr marL="285750" indent="-285750" algn="ctr">
              <a:buFont typeface="Wingdings"/>
              <a:buChar char="à"/>
            </a:pPr>
            <a:r>
              <a:rPr lang="en-US" altLang="ko-KR" sz="1600" dirty="0" smtClean="0"/>
              <a:t>Scaled pivoting</a:t>
            </a:r>
            <a:r>
              <a:rPr lang="ko-KR" altLang="en-US" sz="1600" dirty="0" smtClean="0"/>
              <a:t>을 수행하기 위해 주어진 행에서 가장 큰 수로 </a:t>
            </a:r>
            <a:r>
              <a:rPr lang="en-US" altLang="ko-KR" sz="1600" dirty="0" smtClean="0"/>
              <a:t>normalization</a:t>
            </a:r>
            <a:r>
              <a:rPr lang="ko-KR" altLang="en-US" sz="1600" dirty="0" smtClean="0"/>
              <a:t>하는 함수</a:t>
            </a:r>
            <a:endParaRPr lang="en-US" altLang="ko-KR" sz="1600" dirty="0" smtClean="0"/>
          </a:p>
          <a:p>
            <a:pPr algn="ctr"/>
            <a:r>
              <a:rPr lang="en-US" altLang="ko-KR" sz="1600" dirty="0" smtClean="0"/>
              <a:t>( </a:t>
            </a:r>
            <a:r>
              <a:rPr lang="ko-KR" altLang="en-US" sz="1600" dirty="0" smtClean="0"/>
              <a:t>결과적으로 각 행에서 가장 큰 수가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이 된다 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652" y="2348880"/>
            <a:ext cx="4282604" cy="428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0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Common Key </a:t>
            </a:r>
            <a:r>
              <a:rPr lang="en-US" altLang="ko-KR" dirty="0" smtClean="0"/>
              <a:t>Codes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1520" y="157225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(3) </a:t>
            </a:r>
            <a:r>
              <a:rPr lang="en-US" altLang="ko-KR" sz="1600" b="1" dirty="0" err="1" smtClean="0"/>
              <a:t>Row_change</a:t>
            </a:r>
            <a:endParaRPr lang="en-US" altLang="ko-KR" sz="1600" b="1" dirty="0" smtClean="0"/>
          </a:p>
          <a:p>
            <a:pPr algn="ctr"/>
            <a:r>
              <a:rPr lang="en-US" altLang="ko-KR" sz="1600" dirty="0" smtClean="0">
                <a:sym typeface="Wingdings" pitchFamily="2" charset="2"/>
              </a:rPr>
              <a:t> Partial pivoting</a:t>
            </a:r>
            <a:r>
              <a:rPr lang="ko-KR" altLang="en-US" sz="1600" dirty="0" smtClean="0">
                <a:sym typeface="Wingdings" pitchFamily="2" charset="2"/>
              </a:rPr>
              <a:t>을 수행하기 위해 </a:t>
            </a:r>
            <a:r>
              <a:rPr lang="en-US" altLang="ko-KR" sz="1600" dirty="0" smtClean="0">
                <a:sym typeface="Wingdings" pitchFamily="2" charset="2"/>
              </a:rPr>
              <a:t>row</a:t>
            </a:r>
            <a:r>
              <a:rPr lang="ko-KR" altLang="en-US" sz="1600" dirty="0" smtClean="0">
                <a:sym typeface="Wingdings" pitchFamily="2" charset="2"/>
              </a:rPr>
              <a:t>순서를 바꾸어 주는 함수</a:t>
            </a:r>
            <a:endParaRPr lang="ko-KR" altLang="en-U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263" y="2348880"/>
            <a:ext cx="644842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1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332" y="3052474"/>
            <a:ext cx="4385590" cy="260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Common Key </a:t>
            </a:r>
            <a:r>
              <a:rPr lang="en-US" altLang="ko-KR" dirty="0" smtClean="0"/>
              <a:t>Codes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1520" y="157225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(4) </a:t>
            </a:r>
            <a:r>
              <a:rPr lang="en-US" altLang="ko-KR" sz="1600" b="1" dirty="0" err="1" smtClean="0"/>
              <a:t>Gauss_elim</a:t>
            </a:r>
            <a:endParaRPr lang="en-US" altLang="ko-KR" sz="1600" b="1" dirty="0" smtClean="0"/>
          </a:p>
          <a:p>
            <a:pPr marL="285750" indent="-285750" algn="ctr">
              <a:buFont typeface="Wingdings"/>
              <a:buChar char="à"/>
            </a:pPr>
            <a:r>
              <a:rPr lang="en-US" altLang="ko-KR" sz="1600" dirty="0" err="1" smtClean="0">
                <a:sym typeface="Wingdings" pitchFamily="2" charset="2"/>
              </a:rPr>
              <a:t>Gauss_Jordan</a:t>
            </a:r>
            <a:r>
              <a:rPr lang="en-US" altLang="ko-KR" sz="1600" dirty="0" smtClean="0">
                <a:sym typeface="Wingdings" pitchFamily="2" charset="2"/>
              </a:rPr>
              <a:t> elimination</a:t>
            </a:r>
            <a:r>
              <a:rPr lang="ko-KR" altLang="en-US" sz="1600" dirty="0" smtClean="0">
                <a:sym typeface="Wingdings" pitchFamily="2" charset="2"/>
              </a:rPr>
              <a:t>을 수행하는 함수로</a:t>
            </a:r>
            <a:r>
              <a:rPr lang="en-US" altLang="ko-KR" sz="1600" dirty="0" smtClean="0">
                <a:sym typeface="Wingdings" pitchFamily="2" charset="2"/>
              </a:rPr>
              <a:t>, </a:t>
            </a:r>
          </a:p>
          <a:p>
            <a:pPr algn="ctr"/>
            <a:r>
              <a:rPr lang="ko-KR" altLang="en-US" sz="1600" dirty="0" smtClean="0">
                <a:sym typeface="Wingdings" pitchFamily="2" charset="2"/>
              </a:rPr>
              <a:t>최종적으로 </a:t>
            </a:r>
            <a:r>
              <a:rPr lang="en-US" altLang="ko-KR" sz="1600" dirty="0" smtClean="0">
                <a:sym typeface="Wingdings" pitchFamily="2" charset="2"/>
              </a:rPr>
              <a:t>A</a:t>
            </a:r>
            <a:r>
              <a:rPr lang="ko-KR" altLang="en-US" sz="1600" dirty="0" smtClean="0">
                <a:sym typeface="Wingdings" pitchFamily="2" charset="2"/>
              </a:rPr>
              <a:t>가 </a:t>
            </a:r>
            <a:r>
              <a:rPr lang="en-US" altLang="ko-KR" sz="1600" dirty="0" smtClean="0">
                <a:sym typeface="Wingdings" pitchFamily="2" charset="2"/>
              </a:rPr>
              <a:t>diagonal matrix</a:t>
            </a:r>
            <a:r>
              <a:rPr lang="ko-KR" altLang="en-US" sz="1600" dirty="0" smtClean="0">
                <a:sym typeface="Wingdings" pitchFamily="2" charset="2"/>
              </a:rPr>
              <a:t>가 되도록 만든다</a:t>
            </a:r>
            <a:r>
              <a:rPr lang="en-US" altLang="ko-KR" sz="1600" dirty="0" smtClean="0">
                <a:sym typeface="Wingdings" pitchFamily="2" charset="2"/>
              </a:rPr>
              <a:t>.</a:t>
            </a:r>
            <a:endParaRPr lang="ko-KR" altLang="en-US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71" y="2780928"/>
            <a:ext cx="4437733" cy="298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6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Results : </a:t>
            </a:r>
            <a:r>
              <a:rPr lang="en-US" altLang="ko-K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Problem1</a:t>
            </a:r>
            <a:endParaRPr lang="ko-KR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9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40768"/>
            <a:ext cx="4680520" cy="528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28184" y="256490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 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사용자로부터 입력 받은 행으로 </a:t>
            </a:r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augmented matrix 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생성</a:t>
            </a:r>
            <a:endParaRPr lang="ko-KR" altLang="en-US" sz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321297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 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각 행의 가장 큰 수로 행을 </a:t>
            </a:r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normalization</a:t>
            </a:r>
            <a:endParaRPr lang="ko-KR" altLang="en-US" sz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3145" y="3798565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 Pivot element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가 가장 큰 것으로 </a:t>
            </a:r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row exchange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를 해줌</a:t>
            </a:r>
            <a:endParaRPr lang="ko-KR" altLang="en-US" sz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3145" y="443711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 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위에서</a:t>
            </a:r>
            <a:r>
              <a:rPr lang="en-US" altLang="ko-KR" sz="1200" dirty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 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아래로 빼서 </a:t>
            </a:r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upper triangular matrix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를 만듦</a:t>
            </a:r>
            <a:endParaRPr lang="ko-KR" altLang="en-US" sz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3145" y="501317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 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아래서 위로 빼서 </a:t>
            </a:r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diagonal matrix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를 만듦</a:t>
            </a:r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 </a:t>
            </a:r>
            <a:endParaRPr lang="ko-KR" altLang="en-US" sz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9438" y="6248345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 </a:t>
            </a:r>
            <a:r>
              <a:rPr lang="ko-KR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해를 구함</a:t>
            </a:r>
            <a:endParaRPr lang="ko-KR" altLang="en-US" sz="1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772816"/>
            <a:ext cx="342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&lt; </a:t>
            </a:r>
            <a:r>
              <a:rPr lang="ko-KR" altLang="en-US" b="1" dirty="0" smtClean="0"/>
              <a:t>강의 자료에 있던 예제 </a:t>
            </a:r>
            <a:r>
              <a:rPr lang="en-US" altLang="ko-KR" b="1" dirty="0" smtClean="0"/>
              <a:t>&gt;</a:t>
            </a:r>
            <a:endParaRPr lang="ko-KR" alt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640980"/>
            <a:ext cx="3168352" cy="72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7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4898</TotalTime>
  <Words>506</Words>
  <Application>Microsoft Office PowerPoint</Application>
  <PresentationFormat>화면 슬라이드 쇼(4:3)</PresentationFormat>
  <Paragraphs>98</Paragraphs>
  <Slides>13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선형 연립 방정식 HW#4</vt:lpstr>
      <vt:lpstr>Homework#3</vt:lpstr>
      <vt:lpstr>1. N개의 근을 갖는 선형 연립 방정식의 근</vt:lpstr>
      <vt:lpstr>2. N×N 행렬의 inverse matrix 구하기</vt:lpstr>
      <vt:lpstr>Common Key Codes</vt:lpstr>
      <vt:lpstr>Common Key Codes</vt:lpstr>
      <vt:lpstr>Common Key Codes</vt:lpstr>
      <vt:lpstr>Common Key Codes</vt:lpstr>
      <vt:lpstr>Results : Problem1</vt:lpstr>
      <vt:lpstr>PowerPoint 프레젠테이션</vt:lpstr>
      <vt:lpstr>Results : Problem2</vt:lpstr>
      <vt:lpstr>Results : Problem2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 with Finite Element Method(FEM) ( using Abaqus )</dc:title>
  <dc:creator>kang ji-yun</dc:creator>
  <cp:lastModifiedBy>jiyun</cp:lastModifiedBy>
  <cp:revision>84</cp:revision>
  <cp:lastPrinted>2012-09-11T00:10:53Z</cp:lastPrinted>
  <dcterms:created xsi:type="dcterms:W3CDTF">2012-06-08T06:24:52Z</dcterms:created>
  <dcterms:modified xsi:type="dcterms:W3CDTF">2012-09-24T16:13:41Z</dcterms:modified>
</cp:coreProperties>
</file>