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37" autoAdjust="0"/>
    <p:restoredTop sz="94660"/>
  </p:normalViewPr>
  <p:slideViewPr>
    <p:cSldViewPr snapToGrid="0">
      <p:cViewPr>
        <p:scale>
          <a:sx n="100" d="100"/>
          <a:sy n="100" d="100"/>
        </p:scale>
        <p:origin x="109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3856-4ED6-418C-8DFC-BF921F8A47CB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4532-E057-488C-B4D2-2F54532005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84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3856-4ED6-418C-8DFC-BF921F8A47CB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4532-E057-488C-B4D2-2F54532005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92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3856-4ED6-418C-8DFC-BF921F8A47CB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4532-E057-488C-B4D2-2F54532005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038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3856-4ED6-418C-8DFC-BF921F8A47CB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4532-E057-488C-B4D2-2F54532005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282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3856-4ED6-418C-8DFC-BF921F8A47CB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4532-E057-488C-B4D2-2F54532005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477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3856-4ED6-418C-8DFC-BF921F8A47CB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4532-E057-488C-B4D2-2F54532005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88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3856-4ED6-418C-8DFC-BF921F8A47CB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4532-E057-488C-B4D2-2F54532005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12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3856-4ED6-418C-8DFC-BF921F8A47CB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4532-E057-488C-B4D2-2F54532005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3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3856-4ED6-418C-8DFC-BF921F8A47CB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4532-E057-488C-B4D2-2F54532005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863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3856-4ED6-418C-8DFC-BF921F8A47CB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4532-E057-488C-B4D2-2F54532005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248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3856-4ED6-418C-8DFC-BF921F8A47CB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4532-E057-488C-B4D2-2F54532005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633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B3856-4ED6-418C-8DFC-BF921F8A47CB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44532-E057-488C-B4D2-2F54532005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42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11" Type="http://schemas.openxmlformats.org/officeDocument/2006/relationships/image" Target="../media/image5.wmf"/><Relationship Id="rId5" Type="http://schemas.openxmlformats.org/officeDocument/2006/relationships/image" Target="../media/image6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9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587" y="128229"/>
            <a:ext cx="774763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100" dirty="0" smtClean="0">
                <a:solidFill>
                  <a:srgbClr val="0000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Problem Set #4  </a:t>
            </a:r>
            <a:r>
              <a:rPr lang="en-US" altLang="ko-KR" sz="2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The formation of lamellar eutectic/eutectoid</a:t>
            </a:r>
            <a:endParaRPr lang="ko-KR" altLang="en-US" sz="2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7587" y="714684"/>
            <a:ext cx="44887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(a) Why the tip of each layer has a curvature?</a:t>
            </a:r>
            <a:endParaRPr lang="ko-KR" altLang="en-US" sz="1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587" y="2666177"/>
            <a:ext cx="7895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(b) Estimate the radius of curvature for each layer as a function of layer thickness.</a:t>
            </a:r>
            <a:endParaRPr lang="ko-KR" altLang="en-US" sz="1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587" y="4733478"/>
            <a:ext cx="8706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(c) Show that the free energy increase due to the capillarity effects is exactly the same as that obtained by considering the </a:t>
            </a:r>
            <a:r>
              <a:rPr lang="el-GR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α</a:t>
            </a:r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/</a:t>
            </a:r>
            <a:r>
              <a:rPr lang="el-GR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β</a:t>
            </a:r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interfacial energy.</a:t>
            </a:r>
            <a:endParaRPr lang="ko-KR" altLang="en-US" sz="1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141711" y="543727"/>
            <a:ext cx="883211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463478" y="559560"/>
            <a:ext cx="151035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20162559 </a:t>
            </a:r>
            <a:r>
              <a:rPr lang="ko-KR" altLang="en-US" sz="1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박명주</a:t>
            </a:r>
            <a:endParaRPr lang="ko-KR" altLang="en-US" sz="13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4756314" y="576206"/>
            <a:ext cx="2323424" cy="2130984"/>
            <a:chOff x="4947383" y="783245"/>
            <a:chExt cx="2323424" cy="2130984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47383" y="783245"/>
              <a:ext cx="2323424" cy="2130984"/>
            </a:xfrm>
            <a:prstGeom prst="rect">
              <a:avLst/>
            </a:prstGeom>
          </p:spPr>
        </p:pic>
        <p:cxnSp>
          <p:nvCxnSpPr>
            <p:cNvPr id="12" name="직선 화살표 연결선 11"/>
            <p:cNvCxnSpPr/>
            <p:nvPr/>
          </p:nvCxnSpPr>
          <p:spPr>
            <a:xfrm flipH="1">
              <a:off x="6066563" y="1626782"/>
              <a:ext cx="323603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화살표 연결선 13"/>
            <p:cNvCxnSpPr/>
            <p:nvPr/>
          </p:nvCxnSpPr>
          <p:spPr>
            <a:xfrm flipV="1">
              <a:off x="6390166" y="1399954"/>
              <a:ext cx="251638" cy="226829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화살표 연결선 15"/>
            <p:cNvCxnSpPr/>
            <p:nvPr/>
          </p:nvCxnSpPr>
          <p:spPr>
            <a:xfrm>
              <a:off x="6406114" y="1623273"/>
              <a:ext cx="219741" cy="216732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945846" y="1186732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altLang="ko-KR" b="1" dirty="0" smtClean="0">
                  <a:solidFill>
                    <a:srgbClr val="0000FF"/>
                  </a:solidFill>
                </a:rPr>
                <a:t>γ</a:t>
              </a:r>
              <a:r>
                <a:rPr lang="el-GR" altLang="ko-KR" b="1" baseline="-25000" dirty="0" smtClean="0">
                  <a:solidFill>
                    <a:srgbClr val="0000FF"/>
                  </a:solidFill>
                </a:rPr>
                <a:t>αβ</a:t>
              </a:r>
              <a:endParaRPr lang="ko-KR" altLang="en-US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584827" y="1164649"/>
              <a:ext cx="454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altLang="ko-KR" b="1" dirty="0" smtClean="0">
                  <a:solidFill>
                    <a:srgbClr val="0000FF"/>
                  </a:solidFill>
                </a:rPr>
                <a:t>γ</a:t>
              </a:r>
              <a:r>
                <a:rPr lang="el-GR" altLang="ko-KR" b="1" baseline="-25000" dirty="0" smtClean="0">
                  <a:solidFill>
                    <a:srgbClr val="0000FF"/>
                  </a:solidFill>
                </a:rPr>
                <a:t>αγ</a:t>
              </a:r>
              <a:endParaRPr lang="ko-KR" altLang="en-US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582836" y="1584620"/>
              <a:ext cx="4470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altLang="ko-KR" b="1" dirty="0" smtClean="0">
                  <a:solidFill>
                    <a:srgbClr val="0000FF"/>
                  </a:solidFill>
                </a:rPr>
                <a:t>γ</a:t>
              </a:r>
              <a:r>
                <a:rPr lang="el-GR" altLang="ko-KR" b="1" baseline="-25000" dirty="0" smtClean="0">
                  <a:solidFill>
                    <a:srgbClr val="0000FF"/>
                  </a:solidFill>
                </a:rPr>
                <a:t>βγ</a:t>
              </a:r>
              <a:endParaRPr lang="ko-KR" altLang="en-US" b="1" baseline="-25000" dirty="0" smtClean="0">
                <a:solidFill>
                  <a:srgbClr val="0000FF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16129" y="1023192"/>
            <a:ext cx="399164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Force balance at the interface</a:t>
            </a:r>
          </a:p>
          <a:p>
            <a:endParaRPr lang="en-US" altLang="ko-KR" sz="13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l-GR" altLang="ko-KR" sz="1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γ</a:t>
            </a:r>
            <a:r>
              <a:rPr lang="el-GR" altLang="ko-KR" sz="1300" baseline="-25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αβ</a:t>
            </a:r>
            <a:r>
              <a:rPr lang="en-US" altLang="ko-KR" sz="1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+</a:t>
            </a:r>
            <a:r>
              <a:rPr lang="el-GR" altLang="ko-KR" sz="1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γ</a:t>
            </a:r>
            <a:r>
              <a:rPr lang="el-GR" altLang="ko-KR" sz="1300" baseline="-25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αβ</a:t>
            </a:r>
            <a:r>
              <a:rPr lang="en-US" altLang="ko-KR" sz="1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+</a:t>
            </a:r>
            <a:r>
              <a:rPr lang="el-GR" altLang="ko-KR" sz="1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γ</a:t>
            </a:r>
            <a:r>
              <a:rPr lang="el-GR" altLang="ko-KR" sz="1300" baseline="-25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αβ</a:t>
            </a:r>
            <a:r>
              <a:rPr lang="en-US" altLang="ko-KR" sz="1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= 0</a:t>
            </a:r>
          </a:p>
          <a:p>
            <a:endParaRPr lang="en-US" altLang="ko-KR" sz="13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To satisfy above equation, </a:t>
            </a:r>
            <a:r>
              <a:rPr lang="el-GR" altLang="ko-KR" sz="1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γ</a:t>
            </a:r>
            <a:r>
              <a:rPr lang="el-GR" altLang="ko-KR" sz="1300" baseline="-25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αβ</a:t>
            </a:r>
            <a:r>
              <a:rPr lang="en-US" altLang="ko-KR" sz="1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is naturally generated with certain curvature which induces</a:t>
            </a:r>
            <a:r>
              <a:rPr lang="ko-KR" altLang="en-US" sz="1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capillary effect.</a:t>
            </a:r>
            <a:endParaRPr lang="en-US" altLang="ko-KR" sz="13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ko-KR" altLang="en-US" sz="13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516129" y="3185536"/>
            <a:ext cx="2325251" cy="1367137"/>
            <a:chOff x="339572" y="2978298"/>
            <a:chExt cx="2325251" cy="1367137"/>
          </a:xfrm>
        </p:grpSpPr>
        <p:grpSp>
          <p:nvGrpSpPr>
            <p:cNvPr id="41" name="그룹 40"/>
            <p:cNvGrpSpPr/>
            <p:nvPr/>
          </p:nvGrpSpPr>
          <p:grpSpPr>
            <a:xfrm>
              <a:off x="339572" y="2978298"/>
              <a:ext cx="2325251" cy="1367137"/>
              <a:chOff x="339572" y="2917335"/>
              <a:chExt cx="2019971" cy="1083815"/>
            </a:xfrm>
          </p:grpSpPr>
          <p:pic>
            <p:nvPicPr>
              <p:cNvPr id="25" name="그림 2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9572" y="3044606"/>
                <a:ext cx="1666295" cy="785344"/>
              </a:xfrm>
              <a:prstGeom prst="rect">
                <a:avLst/>
              </a:prstGeom>
            </p:spPr>
          </p:pic>
          <p:grpSp>
            <p:nvGrpSpPr>
              <p:cNvPr id="29" name="그룹 28"/>
              <p:cNvGrpSpPr/>
              <p:nvPr/>
            </p:nvGrpSpPr>
            <p:grpSpPr>
              <a:xfrm>
                <a:off x="1503280" y="3270821"/>
                <a:ext cx="575241" cy="440051"/>
                <a:chOff x="1535179" y="3270821"/>
                <a:chExt cx="575241" cy="440051"/>
              </a:xfrm>
            </p:grpSpPr>
            <p:cxnSp>
              <p:nvCxnSpPr>
                <p:cNvPr id="26" name="직선 화살표 연결선 25"/>
                <p:cNvCxnSpPr/>
                <p:nvPr/>
              </p:nvCxnSpPr>
              <p:spPr>
                <a:xfrm flipH="1">
                  <a:off x="1535179" y="3497649"/>
                  <a:ext cx="323603" cy="0"/>
                </a:xfrm>
                <a:prstGeom prst="straightConnector1">
                  <a:avLst/>
                </a:prstGeom>
                <a:ln w="25400">
                  <a:solidFill>
                    <a:srgbClr val="0000FF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직선 화살표 연결선 26"/>
                <p:cNvCxnSpPr/>
                <p:nvPr/>
              </p:nvCxnSpPr>
              <p:spPr>
                <a:xfrm flipV="1">
                  <a:off x="1858782" y="3270821"/>
                  <a:ext cx="251638" cy="226829"/>
                </a:xfrm>
                <a:prstGeom prst="straightConnector1">
                  <a:avLst/>
                </a:prstGeom>
                <a:ln w="25400">
                  <a:solidFill>
                    <a:srgbClr val="0000FF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직선 화살표 연결선 27"/>
                <p:cNvCxnSpPr/>
                <p:nvPr/>
              </p:nvCxnSpPr>
              <p:spPr>
                <a:xfrm>
                  <a:off x="1874730" y="3494140"/>
                  <a:ext cx="219741" cy="216732"/>
                </a:xfrm>
                <a:prstGeom prst="straightConnector1">
                  <a:avLst/>
                </a:prstGeom>
                <a:ln w="25400">
                  <a:solidFill>
                    <a:srgbClr val="0000FF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직사각형 29"/>
              <p:cNvSpPr/>
              <p:nvPr/>
            </p:nvSpPr>
            <p:spPr>
              <a:xfrm>
                <a:off x="1172720" y="3233339"/>
                <a:ext cx="4667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ko-KR" dirty="0" smtClean="0">
                    <a:solidFill>
                      <a:srgbClr val="0000FF"/>
                    </a:solidFill>
                  </a:rPr>
                  <a:t>γ</a:t>
                </a:r>
                <a:r>
                  <a:rPr lang="el-GR" altLang="ko-KR" baseline="-25000" dirty="0" smtClean="0">
                    <a:solidFill>
                      <a:srgbClr val="0000FF"/>
                    </a:solidFill>
                  </a:rPr>
                  <a:t>αβ</a:t>
                </a:r>
                <a:endParaRPr lang="ko-KR" altLang="en-US" baseline="-250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874794" y="2917335"/>
                <a:ext cx="4546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altLang="ko-KR" dirty="0" smtClean="0">
                    <a:solidFill>
                      <a:srgbClr val="0000FF"/>
                    </a:solidFill>
                  </a:rPr>
                  <a:t>γ</a:t>
                </a:r>
                <a:r>
                  <a:rPr lang="el-GR" altLang="ko-KR" baseline="-25000" dirty="0" smtClean="0">
                    <a:solidFill>
                      <a:srgbClr val="0000FF"/>
                    </a:solidFill>
                  </a:rPr>
                  <a:t>αγ</a:t>
                </a:r>
                <a:endParaRPr lang="ko-KR" altLang="en-US" baseline="-250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882425" y="3631818"/>
                <a:ext cx="4470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altLang="ko-KR" dirty="0" smtClean="0">
                    <a:solidFill>
                      <a:srgbClr val="0000FF"/>
                    </a:solidFill>
                  </a:rPr>
                  <a:t>γ</a:t>
                </a:r>
                <a:r>
                  <a:rPr lang="el-GR" altLang="ko-KR" baseline="-25000" dirty="0" smtClean="0">
                    <a:solidFill>
                      <a:srgbClr val="0000FF"/>
                    </a:solidFill>
                  </a:rPr>
                  <a:t>βγ</a:t>
                </a:r>
                <a:endParaRPr lang="ko-KR" altLang="en-US" baseline="-25000" dirty="0" smtClean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34" name="직선 연결선 33"/>
              <p:cNvCxnSpPr/>
              <p:nvPr/>
            </p:nvCxnSpPr>
            <p:spPr>
              <a:xfrm>
                <a:off x="1826883" y="3497067"/>
                <a:ext cx="427219" cy="0"/>
              </a:xfrm>
              <a:prstGeom prst="line">
                <a:avLst/>
              </a:prstGeom>
              <a:ln w="25400">
                <a:solidFill>
                  <a:srgbClr val="0000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원호 34"/>
              <p:cNvSpPr/>
              <p:nvPr/>
            </p:nvSpPr>
            <p:spPr>
              <a:xfrm>
                <a:off x="1976371" y="3376861"/>
                <a:ext cx="45719" cy="206562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원호 36"/>
              <p:cNvSpPr/>
              <p:nvPr/>
            </p:nvSpPr>
            <p:spPr>
              <a:xfrm rot="3620088">
                <a:off x="1817112" y="3460883"/>
                <a:ext cx="214477" cy="17051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054651" y="3259079"/>
                <a:ext cx="30489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altLang="ko-KR" sz="1100" dirty="0" smtClean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θ</a:t>
                </a:r>
                <a:r>
                  <a:rPr lang="en-US" altLang="ko-KR" sz="1100" baseline="-25000" dirty="0" smtClean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1100" baseline="-25000" dirty="0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019132" y="3470990"/>
                <a:ext cx="30489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altLang="ko-KR" sz="1100" dirty="0" smtClean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θ</a:t>
                </a:r>
                <a:r>
                  <a:rPr lang="en-US" altLang="ko-KR" sz="1100" baseline="-25000" dirty="0" smtClean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1100" baseline="-25000" dirty="0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cxnSp>
          <p:nvCxnSpPr>
            <p:cNvPr id="43" name="직선 화살표 연결선 42"/>
            <p:cNvCxnSpPr/>
            <p:nvPr/>
          </p:nvCxnSpPr>
          <p:spPr>
            <a:xfrm>
              <a:off x="1844684" y="3461596"/>
              <a:ext cx="215687" cy="23250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화살표 연결선 43"/>
            <p:cNvCxnSpPr/>
            <p:nvPr/>
          </p:nvCxnSpPr>
          <p:spPr>
            <a:xfrm flipV="1">
              <a:off x="1908532" y="3732603"/>
              <a:ext cx="170426" cy="12396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857984" y="3308223"/>
              <a:ext cx="2904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r</a:t>
              </a:r>
              <a:r>
                <a:rPr lang="el-GR" altLang="ko-KR" sz="1200" baseline="-250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α</a:t>
              </a:r>
              <a:endParaRPr lang="ko-KR" altLang="en-US" sz="1200" baseline="-25000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884934" y="3728514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r</a:t>
              </a:r>
              <a:r>
                <a:rPr lang="el-GR" altLang="ko-KR" sz="1200" baseline="-250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β</a:t>
              </a:r>
              <a:endParaRPr lang="ko-KR" altLang="en-US" sz="1200" baseline="-25000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959239" y="3042175"/>
                <a:ext cx="3972783" cy="1709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o-KR" altLang="en-US" sz="1400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ko-KR" altLang="en-US" sz="1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func>
                      <m:func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1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altLang="ko-KR" sz="1400" dirty="0" smtClean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o-KR" altLang="en-US" sz="14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ko-KR" altLang="en-US" sz="14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  <m:func>
                      <m:func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1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altLang="ko-KR" sz="1400" dirty="0" smtClean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 </a:t>
                </a:r>
                <a:r>
                  <a:rPr lang="ko-KR" altLang="en-US" sz="1400" dirty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 </a:t>
                </a:r>
                <a:endParaRPr lang="en-US" altLang="ko-KR" sz="1300" dirty="0" smtClean="0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  <a:p>
                <a:r>
                  <a:rPr lang="en-US" altLang="ko-KR" sz="1300" dirty="0" smtClean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From force balance,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30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</m:ctrlPr>
                      </m:sSubPr>
                      <m:e>
                        <m:r>
                          <a:rPr lang="ko-KR" altLang="en-US" sz="130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  <m:t>𝛾</m:t>
                        </m:r>
                      </m:e>
                      <m:sub>
                        <m:r>
                          <a:rPr lang="ko-KR" altLang="en-US" sz="130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  <m:t>𝛼𝛽</m:t>
                        </m:r>
                      </m:sub>
                    </m:sSub>
                    <m:r>
                      <a:rPr lang="en-US" altLang="ko-KR" sz="1300" b="0" i="1" smtClean="0">
                        <a:latin typeface="Cambria Math" panose="02040503050406030204" pitchFamily="18" charset="0"/>
                        <a:ea typeface="나눔고딕" panose="020D0604000000000000" pitchFamily="50" charset="-127"/>
                      </a:rPr>
                      <m:t>=</m:t>
                    </m:r>
                    <m:sSub>
                      <m:sSub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</m:ctrlPr>
                      </m:sSubPr>
                      <m:e>
                        <m:r>
                          <a:rPr lang="ko-KR" altLang="en-US" sz="1300" b="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  <m:t>𝛾</m:t>
                        </m:r>
                      </m:e>
                      <m:sub>
                        <m:r>
                          <a:rPr lang="ko-KR" altLang="en-US" sz="1300" b="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  <m:t>𝛼𝛾</m:t>
                        </m:r>
                      </m:sub>
                    </m:sSub>
                    <m:r>
                      <a:rPr lang="en-US" altLang="ko-KR" sz="1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13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ko-KR" sz="1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func>
                    <m:r>
                      <a:rPr lang="en-US" altLang="ko-KR" sz="1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</m:ctrlPr>
                      </m:sSubPr>
                      <m:e>
                        <m:r>
                          <a:rPr lang="ko-KR" altLang="en-US" sz="1300" b="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  <m:t>𝛾</m:t>
                        </m:r>
                      </m:e>
                      <m:sub>
                        <m:r>
                          <a:rPr lang="ko-KR" altLang="en-US" sz="1300" b="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  <m:t>𝛽𝛾</m:t>
                        </m:r>
                      </m:sub>
                    </m:sSub>
                    <m:r>
                      <a:rPr lang="en-US" altLang="ko-KR" sz="1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13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ko-KR" sz="1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altLang="ko-KR" sz="1300" dirty="0" smtClean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30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</m:ctrlPr>
                      </m:sSubPr>
                      <m:e>
                        <m:r>
                          <a:rPr lang="ko-KR" altLang="en-US" sz="130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  <m:t>𝛾</m:t>
                        </m:r>
                      </m:e>
                      <m:sub>
                        <m:r>
                          <a:rPr lang="ko-KR" altLang="en-US" sz="130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  <m:t>𝛼𝛾</m:t>
                        </m:r>
                      </m:sub>
                    </m:sSub>
                    <m:r>
                      <a:rPr lang="en-US" altLang="ko-KR" sz="13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altLang="ko-KR" sz="1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13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altLang="ko-KR" sz="13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3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ko-KR" sz="1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func>
                    <m:r>
                      <a:rPr lang="en-US" altLang="ko-KR" sz="1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30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</m:ctrlPr>
                      </m:sSubPr>
                      <m:e>
                        <m:r>
                          <a:rPr lang="ko-KR" altLang="en-US" sz="130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  <m:t>𝛾</m:t>
                        </m:r>
                      </m:e>
                      <m:sub>
                        <m:r>
                          <a:rPr lang="ko-KR" altLang="en-US" sz="130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  <m:t>𝛽𝛾</m:t>
                        </m:r>
                      </m:sub>
                    </m:sSub>
                    <m:r>
                      <a:rPr lang="en-US" altLang="ko-KR" sz="13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altLang="ko-KR" sz="1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13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altLang="ko-KR" sz="1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func>
                  </m:oMath>
                </a14:m>
                <a:r>
                  <a:rPr lang="en-US" altLang="ko-KR" sz="1300" dirty="0" smtClean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 </a:t>
                </a:r>
              </a:p>
              <a:p>
                <a:r>
                  <a:rPr lang="en-US" altLang="ko-KR" sz="1300" dirty="0" smtClean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 </a:t>
                </a:r>
                <a:endParaRPr lang="en-US" altLang="ko-KR" sz="1300" dirty="0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30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</m:ctrlPr>
                      </m:sSubPr>
                      <m:e>
                        <m:r>
                          <a:rPr lang="en-US" altLang="ko-KR" sz="1300" b="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  <m:t>𝑟</m:t>
                        </m:r>
                      </m:e>
                      <m:sub>
                        <m:r>
                          <a:rPr lang="ko-KR" altLang="en-US" sz="130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  <m:t>𝛼</m:t>
                        </m:r>
                      </m:sub>
                    </m:sSub>
                    <m:r>
                      <a:rPr lang="en-US" altLang="ko-KR" sz="1300" b="0" i="1" smtClean="0">
                        <a:latin typeface="Cambria Math" panose="02040503050406030204" pitchFamily="18" charset="0"/>
                        <a:ea typeface="나눔고딕" panose="020D0604000000000000" pitchFamily="50" charset="-127"/>
                      </a:rPr>
                      <m:t>=</m:t>
                    </m:r>
                    <m:f>
                      <m:f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</m:ctrlPr>
                          </m:sSubPr>
                          <m:e>
                            <m:r>
                              <a:rPr lang="en-US" altLang="ko-KR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  <m:t>𝑆</m:t>
                            </m:r>
                          </m:e>
                          <m:sub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  <m:t>𝛼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</m:ctrlPr>
                          </m:sSubPr>
                          <m:e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  <m:t>𝛼𝛾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</m:ctrlPr>
                          </m:sSubPr>
                          <m:e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  <m:t>𝛼𝛽</m:t>
                            </m:r>
                          </m:sub>
                        </m:sSub>
                      </m:num>
                      <m:den>
                        <m:d>
                          <m:d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ko-KR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altLang="ko-KR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-KR" altLang="en-US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ko-KR" altLang="en-US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  <m:t>𝛼𝛽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altLang="ko-KR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ko-KR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altLang="ko-KR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altLang="ko-KR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-KR" altLang="en-US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ko-KR" altLang="en-US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  <m:t>𝛼𝛾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altLang="ko-KR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ko-KR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altLang="ko-KR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altLang="ko-KR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-KR" altLang="en-US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ko-KR" altLang="en-US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  <m:t>𝛽𝛾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altLang="ko-KR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den>
                    </m:f>
                  </m:oMath>
                </a14:m>
                <a:r>
                  <a:rPr lang="ko-KR" altLang="en-US" sz="1300" dirty="0" smtClean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 </a:t>
                </a:r>
                <a:r>
                  <a:rPr lang="en-US" altLang="ko-KR" sz="1300" dirty="0" smtClean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30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</m:ctrlPr>
                      </m:sSubPr>
                      <m:e>
                        <m:r>
                          <a:rPr lang="en-US" altLang="ko-KR" sz="1300" b="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  <m:t>𝑟</m:t>
                        </m:r>
                      </m:e>
                      <m:sub>
                        <m:r>
                          <a:rPr lang="ko-KR" altLang="en-US" sz="1300" b="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  <m:t>𝛽</m:t>
                        </m:r>
                      </m:sub>
                    </m:sSub>
                    <m:r>
                      <a:rPr lang="en-US" altLang="ko-KR" sz="1300" b="0" i="1" smtClean="0">
                        <a:latin typeface="Cambria Math" panose="02040503050406030204" pitchFamily="18" charset="0"/>
                        <a:ea typeface="나눔고딕" panose="020D0604000000000000" pitchFamily="50" charset="-127"/>
                      </a:rPr>
                      <m:t>=</m:t>
                    </m:r>
                    <m:f>
                      <m:f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  <a:ea typeface="나눔고딕" panose="020D0604000000000000" pitchFamily="50" charset="-127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</m:ctrlPr>
                          </m:sSubPr>
                          <m:e>
                            <m:r>
                              <a:rPr lang="en-US" altLang="ko-KR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  <m:t>𝑆</m:t>
                            </m:r>
                          </m:e>
                          <m:sub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  <m:t>𝛽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</m:ctrlPr>
                          </m:sSubPr>
                          <m:e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  <m:t>𝛽𝛾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</m:ctrlPr>
                          </m:sSubPr>
                          <m:e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  <m:t>𝛼𝛽</m:t>
                            </m:r>
                          </m:sub>
                        </m:sSub>
                      </m:num>
                      <m:den>
                        <m:d>
                          <m:d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ko-KR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altLang="ko-KR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-KR" altLang="en-US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ko-KR" altLang="en-US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  <m:t>𝛼𝛽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altLang="ko-KR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ko-KR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altLang="ko-KR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altLang="ko-KR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-KR" altLang="en-US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ko-KR" altLang="en-US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  <m:t>𝛽𝛼𝛾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altLang="ko-KR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ko-KR" sz="1300" b="0" i="1" smtClean="0">
                                <a:latin typeface="Cambria Math" panose="02040503050406030204" pitchFamily="18" charset="0"/>
                                <a:ea typeface="나눔고딕" panose="020D0604000000000000" pitchFamily="50" charset="-127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altLang="ko-KR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altLang="ko-KR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-KR" altLang="en-US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ko-KR" altLang="en-US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  <m:t>𝛼𝛾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altLang="ko-KR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den>
                    </m:f>
                  </m:oMath>
                </a14:m>
                <a:endParaRPr lang="en-US" altLang="ko-KR" sz="1300" dirty="0" smtClean="0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  <a:p>
                <a:endParaRPr lang="ko-KR" altLang="en-US" sz="1300" dirty="0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239" y="3042175"/>
                <a:ext cx="3972783" cy="1709827"/>
              </a:xfrm>
              <a:prstGeom prst="rect">
                <a:avLst/>
              </a:prstGeom>
              <a:blipFill>
                <a:blip r:embed="rId4"/>
                <a:stretch>
                  <a:fillRect l="-153" t="-71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62440" y="5468123"/>
                <a:ext cx="8787747" cy="768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ko-KR" altLang="en-US" sz="1300" i="1" smtClean="0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ko-KR" sz="1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  <m:t>𝐼𝐹</m:t>
                        </m:r>
                      </m:sub>
                    </m:sSub>
                    <m:d>
                      <m:d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altLang="ko-KR" sz="13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</a:rPr>
                              <m:t>𝛼𝛽</m:t>
                            </m:r>
                          </m:sub>
                        </m:sSub>
                      </m:num>
                      <m:den>
                        <m: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  <m:r>
                      <a:rPr lang="en-US" altLang="ko-KR" sz="1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ko-KR" sz="1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  <m:sup>
                        <m:r>
                          <a:rPr lang="en-US" altLang="ko-KR" sz="1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p>
                    </m:sSup>
                    <m:r>
                      <a:rPr lang="en-US" altLang="ko-KR" sz="1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3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300" b="0" i="1" smtClean="0">
                            <a:latin typeface="Cambria Math" panose="02040503050406030204" pitchFamily="18" charset="0"/>
                          </a:rPr>
                          <m:t>𝛼𝛽</m:t>
                        </m:r>
                      </m:sub>
                    </m:sSub>
                    <m:r>
                      <a:rPr lang="en-US" altLang="ko-KR" sz="13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ko-KR" altLang="en-US" sz="13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ko-KR" sz="1300" dirty="0" smtClean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ko-KR" altLang="en-US" sz="1300" i="1" smtClean="0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ko-KR" sz="1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  <m:t>𝑐𝑎𝑝𝑖𝑙𝑙𝑎𝑟𝑦</m:t>
                        </m:r>
                      </m:sub>
                    </m:sSub>
                    <m:d>
                      <m:d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altLang="ko-KR" sz="13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o-KR" altLang="en-US" sz="13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num>
                      <m:den>
                        <m: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sSub>
                      <m:sSub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altLang="ko-KR" sz="13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</a:rPr>
                              <m:t>𝛼𝛾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3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ko-KR" altLang="en-US" sz="13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altLang="ko-KR" sz="13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</a:rPr>
                              <m:t>𝛽𝛾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3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ko-KR" altLang="en-US" sz="13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  <m:r>
                      <a:rPr lang="en-US" altLang="ko-KR" sz="13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</a:rPr>
                              <m:t>𝛼𝛾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3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o-KR" altLang="en-US" sz="13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altLang="ko-KR" sz="13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ko-KR" altLang="en-US" sz="13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altLang="ko-KR" sz="13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</a:rPr>
                              <m:t>𝛽𝛾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3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ko-KR" altLang="en-US" sz="1300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o-KR" altLang="en-US" sz="13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  <m:r>
                      <a:rPr lang="en-US" altLang="ko-KR" sz="13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ko-KR" altLang="en-US" sz="13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altLang="ko-KR" sz="13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altLang="ko-KR" sz="13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altLang="ko-KR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ko-KR" sz="1300" b="0" i="1" smtClean="0">
                                            <a:latin typeface="Cambria Math" panose="02040503050406030204" pitchFamily="18" charset="0"/>
                                            <a:ea typeface="나눔고딕" panose="020D0604000000000000" pitchFamily="50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300" b="0" i="1" smtClean="0">
                                            <a:latin typeface="Cambria Math" panose="02040503050406030204" pitchFamily="18" charset="0"/>
                                            <a:ea typeface="나눔고딕" panose="020D0604000000000000" pitchFamily="50" charset="-127"/>
                                          </a:rPr>
                                          <m:t>𝛾</m:t>
                                        </m:r>
                                      </m:e>
                                      <m:sub>
                                        <m:r>
                                          <a:rPr lang="ko-KR" altLang="en-US" sz="1300" b="0" i="1" smtClean="0">
                                            <a:latin typeface="Cambria Math" panose="02040503050406030204" pitchFamily="18" charset="0"/>
                                            <a:ea typeface="나눔고딕" panose="020D0604000000000000" pitchFamily="50" charset="-127"/>
                                          </a:rPr>
                                          <m:t>𝛼𝛽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ko-KR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altLang="ko-KR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altLang="ko-KR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ko-KR" sz="1300" b="0" i="1" smtClean="0">
                                            <a:latin typeface="Cambria Math" panose="02040503050406030204" pitchFamily="18" charset="0"/>
                                            <a:ea typeface="나눔고딕" panose="020D0604000000000000" pitchFamily="50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300" b="0" i="1" smtClean="0">
                                            <a:latin typeface="Cambria Math" panose="02040503050406030204" pitchFamily="18" charset="0"/>
                                            <a:ea typeface="나눔고딕" panose="020D0604000000000000" pitchFamily="50" charset="-127"/>
                                          </a:rPr>
                                          <m:t>𝛾</m:t>
                                        </m:r>
                                      </m:e>
                                      <m:sub>
                                        <m:r>
                                          <a:rPr lang="ko-KR" altLang="en-US" sz="1300" b="0" i="1" smtClean="0">
                                            <a:latin typeface="Cambria Math" panose="02040503050406030204" pitchFamily="18" charset="0"/>
                                            <a:ea typeface="나눔고딕" panose="020D0604000000000000" pitchFamily="50" charset="-127"/>
                                          </a:rPr>
                                          <m:t>𝛼𝛾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ko-KR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altLang="ko-KR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altLang="ko-KR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ko-KR" sz="1300" b="0" i="1" smtClean="0">
                                            <a:latin typeface="Cambria Math" panose="02040503050406030204" pitchFamily="18" charset="0"/>
                                            <a:ea typeface="나눔고딕" panose="020D0604000000000000" pitchFamily="50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300" b="0" i="1" smtClean="0">
                                            <a:latin typeface="Cambria Math" panose="02040503050406030204" pitchFamily="18" charset="0"/>
                                            <a:ea typeface="나눔고딕" panose="020D0604000000000000" pitchFamily="50" charset="-127"/>
                                          </a:rPr>
                                          <m:t>𝛾</m:t>
                                        </m:r>
                                      </m:e>
                                      <m:sub>
                                        <m:r>
                                          <a:rPr lang="ko-KR" altLang="en-US" sz="1300" b="0" i="1" smtClean="0">
                                            <a:latin typeface="Cambria Math" panose="02040503050406030204" pitchFamily="18" charset="0"/>
                                            <a:ea typeface="나눔고딕" panose="020D0604000000000000" pitchFamily="50" charset="-127"/>
                                          </a:rPr>
                                          <m:t>𝛽𝛾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ko-KR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altLang="ko-KR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ko-KR" altLang="en-US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  <m:t>𝛼𝛽</m:t>
                                </m:r>
                              </m:sub>
                            </m:sSub>
                          </m:den>
                        </m:f>
                        <m: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ko-KR" sz="13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altLang="ko-KR" sz="13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altLang="ko-KR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ko-KR" sz="1300" b="0" i="1" smtClean="0">
                                            <a:latin typeface="Cambria Math" panose="02040503050406030204" pitchFamily="18" charset="0"/>
                                            <a:ea typeface="나눔고딕" panose="020D0604000000000000" pitchFamily="50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300" b="0" i="1" smtClean="0">
                                            <a:latin typeface="Cambria Math" panose="02040503050406030204" pitchFamily="18" charset="0"/>
                                            <a:ea typeface="나눔고딕" panose="020D0604000000000000" pitchFamily="50" charset="-127"/>
                                          </a:rPr>
                                          <m:t>𝛾</m:t>
                                        </m:r>
                                      </m:e>
                                      <m:sub>
                                        <m:r>
                                          <a:rPr lang="ko-KR" altLang="en-US" sz="1300" b="0" i="1" smtClean="0">
                                            <a:latin typeface="Cambria Math" panose="02040503050406030204" pitchFamily="18" charset="0"/>
                                            <a:ea typeface="나눔고딕" panose="020D0604000000000000" pitchFamily="50" charset="-127"/>
                                          </a:rPr>
                                          <m:t>𝛼𝛽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ko-KR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altLang="ko-KR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altLang="ko-KR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ko-KR" sz="1300" b="0" i="1" smtClean="0">
                                            <a:latin typeface="Cambria Math" panose="02040503050406030204" pitchFamily="18" charset="0"/>
                                            <a:ea typeface="나눔고딕" panose="020D0604000000000000" pitchFamily="50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300" b="0" i="1" smtClean="0">
                                            <a:latin typeface="Cambria Math" panose="02040503050406030204" pitchFamily="18" charset="0"/>
                                            <a:ea typeface="나눔고딕" panose="020D0604000000000000" pitchFamily="50" charset="-127"/>
                                          </a:rPr>
                                          <m:t>𝛾</m:t>
                                        </m:r>
                                      </m:e>
                                      <m:sub>
                                        <m:r>
                                          <a:rPr lang="ko-KR" altLang="en-US" sz="1300" b="0" i="1" smtClean="0">
                                            <a:latin typeface="Cambria Math" panose="02040503050406030204" pitchFamily="18" charset="0"/>
                                            <a:ea typeface="나눔고딕" panose="020D0604000000000000" pitchFamily="50" charset="-127"/>
                                          </a:rPr>
                                          <m:t>𝛽𝛾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ko-KR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altLang="ko-KR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altLang="ko-KR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ko-KR" sz="1300" b="0" i="1" smtClean="0">
                                            <a:latin typeface="Cambria Math" panose="02040503050406030204" pitchFamily="18" charset="0"/>
                                            <a:ea typeface="나눔고딕" panose="020D0604000000000000" pitchFamily="50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300" b="0" i="1" smtClean="0">
                                            <a:latin typeface="Cambria Math" panose="02040503050406030204" pitchFamily="18" charset="0"/>
                                            <a:ea typeface="나눔고딕" panose="020D0604000000000000" pitchFamily="50" charset="-127"/>
                                          </a:rPr>
                                          <m:t>𝛾</m:t>
                                        </m:r>
                                      </m:e>
                                      <m:sub>
                                        <m:r>
                                          <a:rPr lang="ko-KR" altLang="en-US" sz="1300" b="0" i="1" smtClean="0">
                                            <a:latin typeface="Cambria Math" panose="02040503050406030204" pitchFamily="18" charset="0"/>
                                            <a:ea typeface="나눔고딕" panose="020D0604000000000000" pitchFamily="50" charset="-127"/>
                                          </a:rPr>
                                          <m:t>𝛼𝛾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ko-KR" sz="1300" b="0" i="1" smtClean="0">
                                        <a:latin typeface="Cambria Math" panose="02040503050406030204" pitchFamily="18" charset="0"/>
                                        <a:ea typeface="나눔고딕" panose="020D0604000000000000" pitchFamily="50" charset="-127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altLang="ko-KR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ko-KR" altLang="en-US" sz="1300" b="0" i="1" smtClean="0">
                                    <a:latin typeface="Cambria Math" panose="02040503050406030204" pitchFamily="18" charset="0"/>
                                    <a:ea typeface="나눔고딕" panose="020D0604000000000000" pitchFamily="50" charset="-127"/>
                                  </a:rPr>
                                  <m:t>𝛼𝛽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altLang="ko-KR" sz="13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ko-KR" altLang="en-US" sz="13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altLang="ko-KR" sz="13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3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3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300" b="0" i="1" smtClean="0">
                            <a:latin typeface="Cambria Math" panose="02040503050406030204" pitchFamily="18" charset="0"/>
                          </a:rPr>
                          <m:t>𝛼𝛽</m:t>
                        </m:r>
                      </m:sub>
                    </m:sSub>
                    <m:r>
                      <a:rPr lang="en-US" altLang="ko-KR" sz="13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ko-KR" altLang="en-US" sz="13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ko-KR" altLang="en-US" sz="1300" dirty="0" smtClean="0"/>
                  <a:t> </a:t>
                </a:r>
                <a:endParaRPr lang="ko-KR" altLang="en-US" sz="13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40" y="5468123"/>
                <a:ext cx="8787747" cy="7680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8807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개체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532150"/>
              </p:ext>
            </p:extLst>
          </p:nvPr>
        </p:nvGraphicFramePr>
        <p:xfrm>
          <a:off x="3652056" y="4004740"/>
          <a:ext cx="3811422" cy="2696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Graph" r:id="rId3" imgW="4276800" imgH="3025440" progId="Origin50.Graph">
                  <p:embed/>
                </p:oleObj>
              </mc:Choice>
              <mc:Fallback>
                <p:oleObj name="Graph" r:id="rId3" imgW="4276800" imgH="302544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2056" y="4004740"/>
                        <a:ext cx="3811422" cy="2696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8269" y="128229"/>
            <a:ext cx="517641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100" dirty="0" smtClean="0">
                <a:solidFill>
                  <a:srgbClr val="0000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Problem Set #4  </a:t>
            </a:r>
            <a:r>
              <a:rPr lang="en-US" altLang="ko-KR" sz="2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Monte Carlo simulation</a:t>
            </a:r>
            <a:endParaRPr lang="ko-KR" altLang="en-US" sz="2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3" name="직선 연결선 2"/>
          <p:cNvCxnSpPr/>
          <p:nvPr/>
        </p:nvCxnSpPr>
        <p:spPr>
          <a:xfrm>
            <a:off x="141711" y="543727"/>
            <a:ext cx="883211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463478" y="559560"/>
            <a:ext cx="151035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20162559 </a:t>
            </a:r>
            <a:r>
              <a:rPr lang="ko-KR" altLang="en-US" sz="1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박명주</a:t>
            </a:r>
            <a:endParaRPr lang="ko-KR" altLang="en-US" sz="13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587" y="714684"/>
            <a:ext cx="53623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(a) </a:t>
            </a:r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Find the time dependence of the average grain size</a:t>
            </a:r>
            <a:endParaRPr lang="ko-KR" altLang="en-US" sz="1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587" y="3756987"/>
            <a:ext cx="7776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(b) Find the temperature dependence of grain growth and the activation energy</a:t>
            </a:r>
            <a:endParaRPr lang="ko-KR" altLang="en-US" sz="1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55477" y="1053238"/>
                <a:ext cx="32530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ko-KR" altLang="en-US" dirty="0" smtClean="0"/>
                  <a:t> →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acc>
                          <m:accPr>
                            <m:chr m:val="̅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acc>
                      </m:e>
                    </m:fun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fun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477" y="1053238"/>
                <a:ext cx="3253006" cy="369332"/>
              </a:xfrm>
              <a:prstGeom prst="rect">
                <a:avLst/>
              </a:prstGeom>
              <a:blipFill>
                <a:blip r:embed="rId5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그룹 18"/>
          <p:cNvGrpSpPr/>
          <p:nvPr/>
        </p:nvGrpSpPr>
        <p:grpSpPr>
          <a:xfrm>
            <a:off x="555477" y="4195391"/>
            <a:ext cx="2712764" cy="2159045"/>
            <a:chOff x="480999" y="4126319"/>
            <a:chExt cx="2712764" cy="2159045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80999" y="4126319"/>
              <a:ext cx="2712764" cy="1576649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80999" y="5781252"/>
                  <a:ext cx="2704779" cy="50411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unc>
                        <m:funcPr>
                          <m:ctrlPr>
                            <a:rPr lang="en-US" altLang="ko-KR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altLang="ko-K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𝑇𝑘𝑛</m:t>
                              </m:r>
                              <m:sSup>
                                <m:sSupPr>
                                  <m:ctrlPr>
                                    <a:rPr lang="en-US" altLang="ko-KR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altLang="ko-KR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ko-KR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altLang="ko-KR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ko-KR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altLang="ko-KR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func>
                      <m:r>
                        <a:rPr lang="en-US" altLang="ko-KR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ko-KR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p>
                            <m:sSupPr>
                              <m:ctrlPr>
                                <a:rPr lang="en-US" altLang="ko-KR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en-US" altLang="ko-KR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𝑅𝑇</m:t>
                          </m:r>
                        </m:den>
                      </m:f>
                    </m:oMath>
                  </a14:m>
                  <a:r>
                    <a:rPr lang="ko-KR" altLang="en-US" sz="1500" dirty="0" smtClean="0"/>
                    <a:t> </a:t>
                  </a:r>
                  <a:endParaRPr lang="en-US" altLang="ko-KR" sz="1500" dirty="0" smtClean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999" y="5781252"/>
                  <a:ext cx="2704779" cy="504112"/>
                </a:xfrm>
                <a:prstGeom prst="rect">
                  <a:avLst/>
                </a:prstGeom>
                <a:blipFill>
                  <a:blip r:embed="rId7"/>
                  <a:stretch>
                    <a:fillRect b="-2439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그룹 14"/>
          <p:cNvGrpSpPr/>
          <p:nvPr/>
        </p:nvGrpSpPr>
        <p:grpSpPr>
          <a:xfrm>
            <a:off x="315552" y="1293016"/>
            <a:ext cx="3517207" cy="2488417"/>
            <a:chOff x="480999" y="1443938"/>
            <a:chExt cx="3206614" cy="2268673"/>
          </a:xfrm>
        </p:grpSpPr>
        <p:graphicFrame>
          <p:nvGraphicFramePr>
            <p:cNvPr id="10" name="개체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9471396"/>
                </p:ext>
              </p:extLst>
            </p:nvPr>
          </p:nvGraphicFramePr>
          <p:xfrm>
            <a:off x="480999" y="1443938"/>
            <a:ext cx="3206614" cy="22686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Graph" r:id="rId8" imgW="4276800" imgH="3025440" progId="Origin50.Graph">
                    <p:embed/>
                  </p:oleObj>
                </mc:Choice>
                <mc:Fallback>
                  <p:oleObj name="Graph" r:id="rId8" imgW="4276800" imgH="3025440" progId="Origin50.Graph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80999" y="1443938"/>
                          <a:ext cx="3206614" cy="226867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직사각형 10"/>
            <p:cNvSpPr/>
            <p:nvPr/>
          </p:nvSpPr>
          <p:spPr>
            <a:xfrm>
              <a:off x="1950181" y="1848238"/>
              <a:ext cx="1284042" cy="897562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3566328" y="1309282"/>
            <a:ext cx="3471225" cy="2455886"/>
            <a:chOff x="3542052" y="1422570"/>
            <a:chExt cx="3471225" cy="2455886"/>
          </a:xfrm>
        </p:grpSpPr>
        <p:graphicFrame>
          <p:nvGraphicFramePr>
            <p:cNvPr id="12" name="개체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439158"/>
                </p:ext>
              </p:extLst>
            </p:nvPr>
          </p:nvGraphicFramePr>
          <p:xfrm>
            <a:off x="3542052" y="1422570"/>
            <a:ext cx="3471225" cy="24558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name="Graph" r:id="rId10" imgW="4276800" imgH="3025440" progId="Origin50.Graph">
                    <p:embed/>
                  </p:oleObj>
                </mc:Choice>
                <mc:Fallback>
                  <p:oleObj name="Graph" r:id="rId10" imgW="4276800" imgH="3025440" progId="Origin50.Graph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3542052" y="1422570"/>
                          <a:ext cx="3471225" cy="24558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직사각형 12"/>
            <p:cNvSpPr/>
            <p:nvPr/>
          </p:nvSpPr>
          <p:spPr>
            <a:xfrm>
              <a:off x="5879352" y="1891966"/>
              <a:ext cx="650523" cy="454724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633496" y="1578833"/>
            <a:ext cx="14105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Temperature 10</a:t>
            </a:r>
          </a:p>
          <a:p>
            <a:r>
              <a:rPr lang="en-US" altLang="ko-KR" sz="13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n = </a:t>
            </a:r>
            <a:r>
              <a:rPr lang="en-US" altLang="ko-KR" sz="13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0.8494</a:t>
            </a:r>
            <a:endParaRPr lang="en-US" altLang="ko-KR" sz="13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7213538" y="4329719"/>
                <a:ext cx="1489126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p>
                            <m:sSupPr>
                              <m:ctrlPr>
                                <a:rPr lang="en-US" altLang="ko-K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altLang="ko-K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en-US" altLang="ko-K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altLang="ko-K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=11.03</m:t>
                      </m:r>
                    </m:oMath>
                  </m:oMathPara>
                </a14:m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3538" y="4329719"/>
                <a:ext cx="1489126" cy="61901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615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</TotalTime>
  <Words>158</Words>
  <Application>Microsoft Office PowerPoint</Application>
  <PresentationFormat>화면 슬라이드 쇼(4:3)</PresentationFormat>
  <Paragraphs>37</Paragraphs>
  <Slides>2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나눔고딕</vt:lpstr>
      <vt:lpstr>나눔고딕 ExtraBold</vt:lpstr>
      <vt:lpstr>맑은 고딕</vt:lpstr>
      <vt:lpstr>Arial</vt:lpstr>
      <vt:lpstr>Calibri</vt:lpstr>
      <vt:lpstr>Calibri Light</vt:lpstr>
      <vt:lpstr>Cambria Math</vt:lpstr>
      <vt:lpstr>Office 테마</vt:lpstr>
      <vt:lpstr>Origin Graph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박명주</dc:creator>
  <cp:lastModifiedBy>박명주</cp:lastModifiedBy>
  <cp:revision>34</cp:revision>
  <dcterms:created xsi:type="dcterms:W3CDTF">2016-12-14T13:50:32Z</dcterms:created>
  <dcterms:modified xsi:type="dcterms:W3CDTF">2016-12-14T23:17:59Z</dcterms:modified>
</cp:coreProperties>
</file>