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6" r:id="rId6"/>
    <p:sldId id="277" r:id="rId7"/>
    <p:sldId id="278" r:id="rId8"/>
    <p:sldId id="283" r:id="rId9"/>
    <p:sldId id="284" r:id="rId10"/>
    <p:sldId id="282" r:id="rId11"/>
    <p:sldId id="281" r:id="rId12"/>
    <p:sldId id="28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C11B2D-B8E4-474E-91BA-AC155FCA1A89}" v="8" dt="2023-10-23T20:14:52.913"/>
    <p1510:client id="{D29C0827-9B3D-4955-B586-A2464E5B6C86}" v="58" dt="2023-10-30T09:16:56.252"/>
  </p1510:revLst>
</p1510:revInfo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1" autoAdjust="0"/>
    <p:restoredTop sz="90704" autoAdjust="0"/>
  </p:normalViewPr>
  <p:slideViewPr>
    <p:cSldViewPr snapToGrid="0">
      <p:cViewPr varScale="1">
        <p:scale>
          <a:sx n="72" d="100"/>
          <a:sy n="72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10/30/2023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10/30/2023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ore-CA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44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ore-CA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6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 altLang="ko-KR"/>
              <a:t>SmartArt </a:t>
            </a:r>
            <a:r>
              <a:rPr lang="ko-KR" altLang="en-US"/>
              <a:t>그래픽을 추가하려면 아이콘을 클릭하십시오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콘텐츠 2개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ko-KR" altLang="en-US"/>
              <a:t>차트를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ko-KR" altLang="en-US"/>
              <a:t>표를 추가하려면 아이콘을 클릭하십시오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/>
          <a:lstStyle/>
          <a:p>
            <a:r>
              <a:rPr lang="en-US" dirty="0"/>
              <a:t>AMSE318 midterm with python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/>
          <a:p>
            <a:r>
              <a:rPr lang="en-US" dirty="0"/>
              <a:t>49004547 Seokjee SHIN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4EFE04C6-675A-98E4-72A6-4CAA05733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6980" y="1057977"/>
            <a:ext cx="5366044" cy="1003793"/>
          </a:xfrm>
        </p:spPr>
        <p:txBody>
          <a:bodyPr/>
          <a:lstStyle/>
          <a:p>
            <a:pPr algn="r"/>
            <a:r>
              <a:rPr lang="en-US" altLang="ko-KR" dirty="0"/>
              <a:t>Liquid State of Ks</a:t>
            </a:r>
            <a:br>
              <a:rPr lang="en-US" altLang="ko-KR" dirty="0"/>
            </a:br>
            <a:r>
              <a:rPr lang="en-US" altLang="ko-KR" sz="2800" dirty="0"/>
              <a:t>sub-regular solution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0EF75B3-FF6A-A6C6-EEDA-2555F77D6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54" y="559497"/>
            <a:ext cx="5450400" cy="1540569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0D3B786B-CD45-96DD-AE94-CCB624BD2A9C}"/>
              </a:ext>
            </a:extLst>
          </p:cNvPr>
          <p:cNvSpPr txBox="1">
            <a:spLocks/>
          </p:cNvSpPr>
          <p:nvPr/>
        </p:nvSpPr>
        <p:spPr>
          <a:xfrm>
            <a:off x="6336980" y="3215615"/>
            <a:ext cx="5366044" cy="10037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/>
              <a:t>FCC of Ks</a:t>
            </a:r>
            <a:br>
              <a:rPr lang="en-US" altLang="ko-KR"/>
            </a:br>
            <a:r>
              <a:rPr lang="en-US" altLang="ko-KR" sz="2800"/>
              <a:t>sub-regular solution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A47B2C6-0700-557E-4261-C0CB12C22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54" y="2728756"/>
            <a:ext cx="5450400" cy="1528948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FBCEED5D-9ACF-BB5B-3A93-368CACAF7A56}"/>
              </a:ext>
            </a:extLst>
          </p:cNvPr>
          <p:cNvSpPr txBox="1">
            <a:spLocks/>
          </p:cNvSpPr>
          <p:nvPr/>
        </p:nvSpPr>
        <p:spPr>
          <a:xfrm>
            <a:off x="6336980" y="5216767"/>
            <a:ext cx="5366044" cy="10037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/>
              <a:t>BCC of Ps</a:t>
            </a:r>
            <a:br>
              <a:rPr lang="en-US" altLang="ko-KR"/>
            </a:br>
            <a:r>
              <a:rPr lang="en-US" altLang="ko-KR" sz="2800"/>
              <a:t>regular solution (L1 = 0)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3911272-0B0F-A141-FB00-1E125F27E8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631" r="2648"/>
          <a:stretch/>
        </p:blipFill>
        <p:spPr>
          <a:xfrm>
            <a:off x="706554" y="4886395"/>
            <a:ext cx="5389446" cy="1334165"/>
          </a:xfrm>
          <a:prstGeom prst="rect">
            <a:avLst/>
          </a:prstGeom>
        </p:spPr>
      </p:pic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D0AA2B06-B645-D4E2-9A71-6CB72749E20F}"/>
              </a:ext>
            </a:extLst>
          </p:cNvPr>
          <p:cNvCxnSpPr/>
          <p:nvPr/>
        </p:nvCxnSpPr>
        <p:spPr>
          <a:xfrm flipV="1">
            <a:off x="1868557" y="4055165"/>
            <a:ext cx="424069" cy="20253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그림 1">
            <a:extLst>
              <a:ext uri="{FF2B5EF4-FFF2-40B4-BE49-F238E27FC236}">
                <a16:creationId xmlns:a16="http://schemas.microsoft.com/office/drawing/2014/main" id="{0AC6E9F8-BC40-0C01-E5DF-5CC9EEDB4B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553" y="559496"/>
            <a:ext cx="5450399" cy="1514799"/>
          </a:xfrm>
          <a:prstGeom prst="rect">
            <a:avLst/>
          </a:prstGeom>
        </p:spPr>
      </p:pic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6C7D13DB-2C58-62D6-56DE-5C2757BF51D7}"/>
              </a:ext>
            </a:extLst>
          </p:cNvPr>
          <p:cNvCxnSpPr/>
          <p:nvPr/>
        </p:nvCxnSpPr>
        <p:spPr>
          <a:xfrm flipV="1">
            <a:off x="2292626" y="1884641"/>
            <a:ext cx="424069" cy="20253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861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9CFB36-3134-0DD7-3364-663CD1D1C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3FE133-5F66-AE35-2C0F-59FB804F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AMSE318 HW5 WITH PYTHON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0B865F-B386-B1C6-717F-00B7ACF1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A6B522-15F9-28B5-8472-A57C02A480F7}"/>
                  </a:ext>
                </a:extLst>
              </p:cNvPr>
              <p:cNvSpPr txBox="1"/>
              <p:nvPr/>
            </p:nvSpPr>
            <p:spPr>
              <a:xfrm>
                <a:off x="370605" y="332282"/>
                <a:ext cx="3678389" cy="3673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endParaRPr lang="en-US" sz="16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Liquid to FCC</a:t>
                </a:r>
                <a:endParaRPr lang="en-US" altLang="ko-KR" sz="1600" b="1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𝑲𝒔</m:t>
                        </m:r>
                      </m:sub>
                      <m:sup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𝒍𝒊𝒒𝒖𝒊𝒅</m:t>
                        </m:r>
                      </m:sup>
                    </m:sSubSup>
                  </m:oMath>
                </a14:m>
                <a:r>
                  <a:rPr lang="en-US" altLang="ko-KR" sz="1600" b="1" i="1" dirty="0">
                    <a:latin typeface="Cambria Math" panose="02040503050406030204" pitchFamily="18" charset="0"/>
                  </a:rPr>
                  <a:t>-</a:t>
                </a:r>
                <a:r>
                  <a:rPr lang="en-US" altLang="ko-KR" sz="1600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𝑲𝒔</m:t>
                        </m:r>
                      </m:sub>
                      <m:sup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𝒇𝒄𝒄</m:t>
                        </m:r>
                      </m:sup>
                    </m:sSubSup>
                    <m:r>
                      <a:rPr lang="en-US" altLang="ko-KR" sz="16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1600" b="1" i="1" dirty="0">
                    <a:latin typeface="Cambria Math" panose="02040503050406030204" pitchFamily="18" charset="0"/>
                  </a:rPr>
                  <a:t>0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𝒍𝒊𝒒𝒖𝒊𝒅</m:t>
                        </m:r>
                      </m:sup>
                    </m:sSubSup>
                    <m:r>
                      <m:rPr>
                        <m:nor/>
                      </m:rPr>
                      <a:rPr lang="en-US" altLang="ko-KR" sz="1600" b="1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ko-KR" sz="1600" b="1" dirty="0"/>
                      <m:t> </m:t>
                    </m:r>
                    <m:sSubSup>
                      <m:sSubSupPr>
                        <m:ctrlPr>
                          <a:rPr lang="en-US" altLang="ko-KR" sz="1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𝒇𝒄𝒄</m:t>
                        </m:r>
                      </m:sup>
                    </m:sSubSup>
                    <m:r>
                      <a:rPr lang="en-US" altLang="ko-KR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ko-KR" sz="1600" b="1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ko-KR" sz="1600" b="1" i="1" dirty="0"/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altLang="ko-KR" sz="16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Liquid to BCC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𝑲𝒔</m:t>
                        </m:r>
                      </m:sub>
                      <m:sup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𝒍𝒊𝒒𝒖𝒊𝒅</m:t>
                        </m:r>
                      </m:sup>
                    </m:sSubSup>
                  </m:oMath>
                </a14:m>
                <a:r>
                  <a:rPr lang="en-US" altLang="ko-KR" sz="1600" b="1" i="1" dirty="0">
                    <a:latin typeface="Cambria Math" panose="02040503050406030204" pitchFamily="18" charset="0"/>
                  </a:rPr>
                  <a:t>-</a:t>
                </a:r>
                <a:r>
                  <a:rPr lang="en-US" altLang="ko-KR" sz="1600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𝑲𝒔</m:t>
                        </m:r>
                      </m:sub>
                      <m:sup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𝒄𝒄</m:t>
                        </m:r>
                      </m:sup>
                    </m:sSubSup>
                    <m:r>
                      <a:rPr lang="en-US" altLang="ko-KR" sz="16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1600" b="1" i="1" dirty="0">
                    <a:latin typeface="Cambria Math" panose="02040503050406030204" pitchFamily="18" charset="0"/>
                  </a:rPr>
                  <a:t>0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𝑷𝒔</m:t>
                        </m:r>
                      </m:sub>
                      <m:sup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𝒍𝒊𝒒𝒖𝒊𝒅</m:t>
                        </m:r>
                      </m:sup>
                    </m:sSubSup>
                    <m:r>
                      <m:rPr>
                        <m:nor/>
                      </m:rPr>
                      <a:rPr lang="en-US" altLang="ko-KR" sz="1600" b="1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ko-KR" sz="1600" b="1" dirty="0"/>
                      <m:t> </m:t>
                    </m:r>
                    <m:sSubSup>
                      <m:sSubSupPr>
                        <m:ctrlPr>
                          <a:rPr lang="en-US" altLang="ko-KR" sz="1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𝑷𝒔</m:t>
                        </m:r>
                      </m:sub>
                      <m:sup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𝒄𝒄</m:t>
                        </m:r>
                      </m:sup>
                    </m:sSubSup>
                    <m:r>
                      <a:rPr lang="en-US" altLang="ko-KR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ko-KR" sz="1600" b="1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ko-KR" sz="1600" b="1" i="1" dirty="0"/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altLang="ko-KR" sz="16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endParaRPr lang="en-US" altLang="ko-KR" sz="16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FCC to BCC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𝑲𝒔</m:t>
                        </m:r>
                      </m:sub>
                      <m:sup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𝒇𝒄𝒄</m:t>
                        </m:r>
                      </m:sup>
                    </m:sSubSup>
                  </m:oMath>
                </a14:m>
                <a:r>
                  <a:rPr lang="en-US" altLang="ko-KR" sz="1600" b="1" i="1" dirty="0">
                    <a:latin typeface="Cambria Math" panose="02040503050406030204" pitchFamily="18" charset="0"/>
                  </a:rPr>
                  <a:t>-</a:t>
                </a:r>
                <a:r>
                  <a:rPr lang="en-US" altLang="ko-KR" sz="1600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𝑲𝒔</m:t>
                        </m:r>
                      </m:sub>
                      <m:sup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𝒃𝒄𝒄</m:t>
                        </m:r>
                      </m:sup>
                    </m:sSubSup>
                    <m:r>
                      <a:rPr lang="en-US" altLang="ko-KR" sz="16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1600" b="1" i="1" dirty="0">
                    <a:latin typeface="Cambria Math" panose="02040503050406030204" pitchFamily="18" charset="0"/>
                  </a:rPr>
                  <a:t>0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𝑷𝒔</m:t>
                        </m:r>
                      </m:sub>
                      <m:sup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𝒇𝒄𝒄</m:t>
                        </m:r>
                      </m:sup>
                    </m:sSubSup>
                    <m:r>
                      <m:rPr>
                        <m:nor/>
                      </m:rPr>
                      <a:rPr lang="en-US" altLang="ko-KR" sz="1600" b="1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ko-KR" sz="1600" b="1" dirty="0"/>
                      <m:t> </m:t>
                    </m:r>
                    <m:sSubSup>
                      <m:sSubSupPr>
                        <m:ctrlPr>
                          <a:rPr lang="en-US" altLang="ko-KR" sz="1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𝑷𝒔</m:t>
                        </m:r>
                      </m:sub>
                      <m:sup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𝒃𝒄𝒄</m:t>
                        </m:r>
                      </m:sup>
                    </m:sSubSup>
                    <m:r>
                      <a:rPr lang="en-US" altLang="ko-KR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ko-KR" sz="1600" b="1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ko-KR" sz="1600" b="1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A6B522-15F9-28B5-8472-A57C02A48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05" y="332282"/>
                <a:ext cx="3678389" cy="3673185"/>
              </a:xfrm>
              <a:prstGeom prst="rect">
                <a:avLst/>
              </a:prstGeom>
              <a:blipFill>
                <a:blip r:embed="rId3"/>
                <a:stretch>
                  <a:fillRect l="-663" b="-3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368E08-7A5E-7964-C805-548DDA2C3DFC}"/>
                  </a:ext>
                </a:extLst>
              </p:cNvPr>
              <p:cNvSpPr txBox="1"/>
              <p:nvPr/>
            </p:nvSpPr>
            <p:spPr>
              <a:xfrm>
                <a:off x="614241" y="4158910"/>
                <a:ext cx="3800082" cy="21007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𝑲𝒔</m:t>
                          </m:r>
                        </m:sub>
                      </m:sSub>
                    </m:oMath>
                  </m:oMathPara>
                </a14:m>
                <a:endParaRPr lang="en-US" altLang="ko-KR" sz="16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 altLang="ko-KR" sz="16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∆°</m:t>
                      </m:r>
                      <m:sSubSup>
                        <m:sSubSup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𝑷𝒔</m:t>
                          </m:r>
                        </m:sub>
                        <m:sup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𝒇𝒄𝒄</m:t>
                          </m:r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𝒍𝒊𝒒𝒖𝒊𝒅</m:t>
                          </m:r>
                        </m:sup>
                      </m:sSubSup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𝟏𝟓𝟎𝟎𝟎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en-US" altLang="ko-KR" sz="1600" b="1" dirty="0"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∆°</m:t>
                      </m:r>
                      <m:sSubSup>
                        <m:sSubSup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𝑲𝒔</m:t>
                          </m:r>
                        </m:sub>
                        <m:sup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𝒃𝒄𝒄</m:t>
                          </m:r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𝒍𝒊𝒒𝒖𝒊𝒅</m:t>
                          </m:r>
                        </m:sup>
                      </m:sSubSup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𝟏𝟔𝟐𝟓𝟎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ko-KR" altLang="en-US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∆°</m:t>
                      </m:r>
                      <m:sSubSup>
                        <m:sSubSup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𝑷𝒔</m:t>
                          </m:r>
                        </m:sub>
                        <m:sup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𝒇𝒄𝒄</m:t>
                          </m:r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𝒃𝒄𝒄</m:t>
                          </m:r>
                        </m:sup>
                      </m:sSubSup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𝟏𝟎𝟎𝟎𝟎</m:t>
                      </m:r>
                    </m:oMath>
                  </m:oMathPara>
                </a14:m>
                <a:endParaRPr lang="ko-KR" altLang="en-US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∆°</m:t>
                      </m:r>
                      <m:sSubSup>
                        <m:sSubSup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𝑲𝒔</m:t>
                          </m:r>
                        </m:sub>
                        <m:sup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𝒃𝒄𝒄</m:t>
                          </m:r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𝒇𝒄𝒄</m:t>
                          </m:r>
                        </m:sup>
                      </m:sSubSup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𝟕𝟓𝟎𝟎</m:t>
                      </m:r>
                    </m:oMath>
                  </m:oMathPara>
                </a14:m>
                <a:endParaRPr lang="ko-KR" altLang="en-US" sz="1600" dirty="0"/>
              </a:p>
              <a:p>
                <a:pPr algn="ctr"/>
                <a:endParaRPr lang="ko-KR" alt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368E08-7A5E-7964-C805-548DDA2C3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41" y="4158910"/>
                <a:ext cx="3800082" cy="21007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2D003F-B9B7-9FEE-C6B1-18667CDE42A7}"/>
                  </a:ext>
                </a:extLst>
              </p:cNvPr>
              <p:cNvSpPr txBox="1"/>
              <p:nvPr/>
            </p:nvSpPr>
            <p:spPr>
              <a:xfrm>
                <a:off x="4377173" y="1897100"/>
                <a:ext cx="6976627" cy="2642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i="1" dirty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  <m:t>𝐾𝑠</m:t>
                              </m:r>
                            </m:sub>
                          </m:sSub>
                        </m:e>
                        <m:sup>
                          <m:r>
                            <a:rPr lang="en-US" altLang="ko-KR" sz="1600" b="0" i="1" dirty="0" smtClean="0">
                              <a:latin typeface="Cambria Math"/>
                            </a:rPr>
                            <m:t>𝐿</m:t>
                          </m:r>
                        </m:sup>
                      </m:sSup>
                      <m:r>
                        <a:rPr lang="en-US" altLang="ko-KR" sz="1600" i="1" dirty="0">
                          <a:latin typeface="Cambria Math"/>
                        </a:rPr>
                        <m:t>=</m:t>
                      </m:r>
                      <m:r>
                        <a:rPr lang="en-US" altLang="ko-KR" sz="1600" i="1" dirty="0" smtClean="0">
                          <a:latin typeface="Cambria Math"/>
                          <a:ea typeface="Cambria Math"/>
                        </a:rPr>
                        <m:t>∆</m:t>
                      </m:r>
                      <m:sSup>
                        <m:sSupPr>
                          <m:ctrlPr>
                            <a:rPr lang="en-US" altLang="ko-KR" sz="160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sz="160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  <m:r>
                                <a:rPr lang="en-US" altLang="ko-KR" sz="1600" b="0" i="1" dirty="0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ko-KR" sz="1600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𝐾𝑠</m:t>
                              </m:r>
                            </m:sub>
                          </m:sSub>
                        </m:e>
                        <m:sup>
                          <m:r>
                            <a:rPr lang="en-US" altLang="ko-KR" sz="1600" b="0" i="1" dirty="0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en-US" altLang="ko-KR" sz="1600" i="1" dirty="0">
                              <a:latin typeface="Cambria Math" panose="02040503050406030204" pitchFamily="18" charset="0"/>
                              <a:ea typeface="Cambria Math"/>
                            </a:rPr>
                            <m:t>𝐶𝐶</m:t>
                          </m:r>
                          <m:r>
                            <a:rPr lang="en-US" altLang="ko-KR" sz="1600" b="0" i="1" dirty="0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altLang="ko-KR" sz="1600" b="0" i="1" dirty="0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sup>
                      </m:sSup>
                      <m:r>
                        <a:rPr lang="en-US" altLang="ko-KR" sz="1600" b="0" i="1" dirty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ko-KR" sz="1600" i="1" dirty="0">
                          <a:latin typeface="Cambria Math"/>
                        </a:rPr>
                        <m:t>𝑅𝑇</m:t>
                      </m:r>
                      <m:r>
                        <m:rPr>
                          <m:sty m:val="p"/>
                        </m:rPr>
                        <a:rPr lang="en-US" altLang="ko-KR" sz="1600" i="0" dirty="0">
                          <a:latin typeface="Cambria Math"/>
                        </a:rPr>
                        <m:t>ln</m:t>
                      </m:r>
                      <m:sSub>
                        <m:sSubPr>
                          <m:ctrlPr>
                            <a:rPr lang="en-US" altLang="ko-KR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  <m:t>𝐾𝑠</m:t>
                          </m:r>
                        </m:sub>
                      </m:sSub>
                      <m:r>
                        <a:rPr lang="en-US" altLang="ko-KR" sz="1600" b="0" i="1" dirty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ko-KR" sz="1600" i="1" dirty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 dirty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  <m:t>𝐾𝑠</m:t>
                              </m:r>
                            </m:sub>
                          </m:sSub>
                          <m:r>
                            <a:rPr lang="en-US" altLang="ko-KR" sz="1600" b="0" i="1" dirty="0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ko-KR" sz="16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1600" b="0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dirty="0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ko-KR" sz="1600" b="0" i="1" dirty="0" smtClean="0">
                                  <a:latin typeface="Cambria Math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altLang="ko-KR" sz="1600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ko-KR" sz="1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US" altLang="ko-K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 dirty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  <m:t>𝐾𝑠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altLang="ko-KR" sz="16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ko-K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 dirty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ko-KR" sz="1600" i="1" dirty="0">
                                  <a:latin typeface="Cambria Math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ko-KR" sz="1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i="1" dirty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1600" b="0" i="1" dirty="0" smtClean="0">
                                  <a:latin typeface="Cambria Math"/>
                                </a:rPr>
                                <m:t>𝑃𝑠</m:t>
                              </m:r>
                            </m:sub>
                          </m:sSub>
                        </m:e>
                        <m:sup>
                          <m:r>
                            <a:rPr lang="en-US" altLang="ko-KR" sz="1600" b="0" i="1" dirty="0" smtClean="0">
                              <a:latin typeface="Cambria Math"/>
                            </a:rPr>
                            <m:t>𝐿</m:t>
                          </m:r>
                        </m:sup>
                      </m:sSup>
                      <m:r>
                        <a:rPr lang="en-US" altLang="ko-KR" sz="1600" i="1" dirty="0">
                          <a:latin typeface="Cambria Math"/>
                        </a:rPr>
                        <m:t>=</m:t>
                      </m:r>
                      <m:r>
                        <a:rPr lang="en-US" altLang="ko-KR" sz="1600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ko-KR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sSup>
                        <m:sSupPr>
                          <m:ctrlPr>
                            <a:rPr lang="en-US" altLang="ko-KR" sz="160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sz="160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dirty="0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ko-KR" sz="1600" b="0" i="1" dirty="0" smtClean="0">
                                  <a:latin typeface="Cambria Math"/>
                                  <a:ea typeface="Cambria Math"/>
                                </a:rPr>
                                <m:t>𝑃𝑠</m:t>
                              </m:r>
                            </m:sub>
                          </m:sSub>
                        </m:e>
                        <m:sup>
                          <m:r>
                            <a:rPr lang="en-US" altLang="ko-KR" sz="1600" b="0" i="1" dirty="0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  <m:r>
                            <a:rPr lang="en-US" altLang="ko-KR" sz="1600" i="1" dirty="0">
                              <a:latin typeface="Cambria Math" panose="02040503050406030204" pitchFamily="18" charset="0"/>
                              <a:ea typeface="Cambria Math"/>
                            </a:rPr>
                            <m:t>𝐶𝐶</m:t>
                          </m:r>
                          <m:r>
                            <a:rPr lang="en-US" altLang="ko-KR" sz="1600" b="0" i="1" dirty="0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altLang="ko-KR" sz="1600" b="0" i="1" dirty="0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sup>
                      </m:sSup>
                      <m:r>
                        <a:rPr lang="en-US" altLang="ko-KR" sz="1600" b="0" i="1" dirty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ko-KR" sz="1600" i="1" dirty="0">
                          <a:latin typeface="Cambria Math"/>
                        </a:rPr>
                        <m:t>𝑅𝑇</m:t>
                      </m:r>
                      <m:r>
                        <m:rPr>
                          <m:sty m:val="p"/>
                        </m:rPr>
                        <a:rPr lang="en-US" altLang="ko-KR" sz="1600" i="0" dirty="0">
                          <a:latin typeface="Cambria Math"/>
                        </a:rPr>
                        <m:t>ln</m:t>
                      </m:r>
                      <m:r>
                        <a:rPr lang="en-US" altLang="ko-KR" sz="1600" b="0" i="1" dirty="0" smtClean="0">
                          <a:latin typeface="Cambria Math"/>
                        </a:rPr>
                        <m:t>(1−</m:t>
                      </m:r>
                      <m:sSub>
                        <m:sSubPr>
                          <m:ctrlPr>
                            <a:rPr lang="en-US" altLang="ko-KR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  <m:t>𝐾𝑠</m:t>
                          </m:r>
                        </m:sub>
                      </m:sSub>
                      <m:r>
                        <a:rPr lang="en-US" altLang="ko-KR" sz="1600" b="0" i="1" dirty="0" smtClean="0">
                          <a:latin typeface="Cambria Math"/>
                        </a:rPr>
                        <m:t>)+</m:t>
                      </m:r>
                      <m:sSup>
                        <m:sSupPr>
                          <m:ctrlP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 dirty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  <m:t>𝐾𝑠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ko-KR" sz="16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1600" b="0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dirty="0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ko-KR" sz="1600" b="0" i="1" dirty="0" smtClean="0">
                                  <a:latin typeface="Cambria Math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3−</m:t>
                              </m:r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US" altLang="ko-K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 dirty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  <m:t>𝐾𝑠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altLang="ko-KR" sz="16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ko-K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 dirty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ko-KR" sz="1600" i="1" dirty="0">
                                  <a:latin typeface="Cambria Math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ko-KR" altLang="en-US" sz="1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i="1" dirty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  <m:t>𝐾𝑠</m:t>
                              </m:r>
                            </m:sub>
                          </m:sSub>
                        </m:e>
                        <m:sup>
                          <m:r>
                            <a:rPr lang="en-US" altLang="ko-KR" sz="1600" b="0" i="1" dirty="0" smtClean="0">
                              <a:latin typeface="Cambria Math"/>
                            </a:rPr>
                            <m:t>𝐹</m:t>
                          </m:r>
                          <m:r>
                            <a:rPr lang="en-US" altLang="ko-KR" sz="1600" i="1" dirty="0">
                              <a:latin typeface="Cambria Math" panose="02040503050406030204" pitchFamily="18" charset="0"/>
                              <a:ea typeface="Cambria Math"/>
                            </a:rPr>
                            <m:t>𝐶𝐶</m:t>
                          </m:r>
                        </m:sup>
                      </m:sSup>
                      <m:r>
                        <a:rPr lang="en-US" altLang="ko-KR" sz="1600" i="1" dirty="0">
                          <a:latin typeface="Cambria Math"/>
                        </a:rPr>
                        <m:t>=</m:t>
                      </m:r>
                      <m:r>
                        <a:rPr lang="en-US" altLang="ko-KR" sz="1600" i="1" dirty="0" smtClean="0">
                          <a:latin typeface="Cambria Math"/>
                          <a:ea typeface="Cambria Math"/>
                        </a:rPr>
                        <m:t>∆</m:t>
                      </m:r>
                      <m:sSup>
                        <m:sSupPr>
                          <m:ctrlPr>
                            <a:rPr lang="en-US" altLang="ko-KR" sz="160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sz="160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  <m:r>
                                <a:rPr lang="en-US" altLang="ko-KR" sz="1600" b="0" i="1" dirty="0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ko-KR" sz="1600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𝐾𝑠</m:t>
                              </m:r>
                            </m:sub>
                          </m:sSub>
                        </m:e>
                        <m:sup>
                          <m:r>
                            <a:rPr lang="en-US" altLang="ko-KR" sz="1600" b="0" i="1" dirty="0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en-US" altLang="ko-KR" sz="1600" i="1" dirty="0">
                              <a:latin typeface="Cambria Math" panose="02040503050406030204" pitchFamily="18" charset="0"/>
                              <a:ea typeface="Cambria Math"/>
                            </a:rPr>
                            <m:t>𝐶𝐶</m:t>
                          </m:r>
                          <m:r>
                            <a:rPr lang="en-US" altLang="ko-KR" sz="1600" b="0" i="1" dirty="0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altLang="ko-KR" sz="1600" b="0" i="1" dirty="0" smtClean="0">
                              <a:latin typeface="Cambria Math"/>
                              <a:ea typeface="Cambria Math"/>
                            </a:rPr>
                            <m:t>𝐹𝐶𝐶</m:t>
                          </m:r>
                        </m:sup>
                      </m:sSup>
                      <m:r>
                        <a:rPr lang="en-US" altLang="ko-KR" sz="1600" b="0" i="1" dirty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ko-KR" sz="1600" i="1" dirty="0">
                          <a:latin typeface="Cambria Math"/>
                        </a:rPr>
                        <m:t>𝑅𝑇</m:t>
                      </m:r>
                      <m:r>
                        <m:rPr>
                          <m:sty m:val="p"/>
                        </m:rPr>
                        <a:rPr lang="en-US" altLang="ko-KR" sz="1600" i="0" dirty="0">
                          <a:latin typeface="Cambria Math"/>
                        </a:rPr>
                        <m:t>ln</m:t>
                      </m:r>
                      <m:sSub>
                        <m:sSubPr>
                          <m:ctrlPr>
                            <a:rPr lang="en-US" altLang="ko-KR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600" i="1" dirty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  <m:t>𝐾𝑠</m:t>
                          </m:r>
                        </m:sub>
                      </m:sSub>
                      <m:r>
                        <a:rPr lang="en-US" altLang="ko-KR" sz="1600" b="0" i="1" dirty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ko-KR" sz="1600" i="1" dirty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 dirty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  <m:t>𝐾𝑠</m:t>
                              </m:r>
                            </m:sub>
                          </m:sSub>
                          <m:r>
                            <a:rPr lang="en-US" altLang="ko-KR" sz="1600" b="0" i="1" dirty="0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ko-KR" sz="16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1600" b="0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dirty="0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ko-KR" sz="1600" b="0" i="1" dirty="0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altLang="ko-KR" sz="1600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𝐶𝐶</m:t>
                              </m:r>
                            </m:sup>
                          </m:sSup>
                          <m:r>
                            <a:rPr lang="en-US" altLang="ko-KR" sz="1600" i="1">
                              <a:latin typeface="Cambria Math"/>
                            </a:rPr>
                            <m:t>+ </m:t>
                          </m:r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ko-KR" sz="1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US" altLang="ko-K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 dirty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  <m:t>𝐾𝑠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altLang="ko-KR" sz="16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ko-K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 dirty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ko-KR" sz="1600" b="0" i="1" dirty="0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altLang="ko-KR" sz="1600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𝐶𝐶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ko-KR" altLang="en-US" sz="1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i="1" dirty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1600" b="0" i="1" dirty="0" smtClean="0">
                                  <a:latin typeface="Cambria Math"/>
                                </a:rPr>
                                <m:t>𝑃𝑠</m:t>
                              </m:r>
                            </m:sub>
                          </m:sSub>
                        </m:e>
                        <m:sup>
                          <m:r>
                            <a:rPr lang="en-US" altLang="ko-KR" sz="1600" b="0" i="1" dirty="0" smtClean="0">
                              <a:latin typeface="Cambria Math"/>
                            </a:rPr>
                            <m:t>𝐹</m:t>
                          </m:r>
                          <m:r>
                            <a:rPr lang="en-US" altLang="ko-KR" sz="1600" i="1" dirty="0">
                              <a:latin typeface="Cambria Math" panose="02040503050406030204" pitchFamily="18" charset="0"/>
                              <a:ea typeface="Cambria Math"/>
                            </a:rPr>
                            <m:t>𝐶𝐶</m:t>
                          </m:r>
                        </m:sup>
                      </m:sSup>
                      <m:r>
                        <a:rPr lang="en-US" altLang="ko-KR" sz="1600" i="1" dirty="0">
                          <a:latin typeface="Cambria Math"/>
                        </a:rPr>
                        <m:t>=</m:t>
                      </m:r>
                      <m:r>
                        <a:rPr lang="en-US" altLang="ko-KR" sz="1600" i="1" dirty="0">
                          <a:latin typeface="Cambria Math"/>
                        </a:rPr>
                        <m:t>𝑅𝑇</m:t>
                      </m:r>
                      <m:r>
                        <m:rPr>
                          <m:sty m:val="p"/>
                        </m:rPr>
                        <a:rPr lang="en-US" altLang="ko-KR" sz="1600" i="0" dirty="0">
                          <a:latin typeface="Cambria Math"/>
                        </a:rPr>
                        <m:t>ln</m:t>
                      </m:r>
                      <m:r>
                        <a:rPr lang="en-US" altLang="ko-KR" sz="1600" b="0" i="1" dirty="0" smtClean="0">
                          <a:latin typeface="Cambria Math"/>
                        </a:rPr>
                        <m:t>(1−</m:t>
                      </m:r>
                      <m:sSub>
                        <m:sSubPr>
                          <m:ctrlPr>
                            <a:rPr lang="en-US" altLang="ko-KR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  <m:t>𝐾𝑠</m:t>
                          </m:r>
                        </m:sub>
                      </m:sSub>
                      <m:r>
                        <a:rPr lang="en-US" altLang="ko-KR" sz="1600" b="0" i="1" dirty="0" smtClean="0">
                          <a:latin typeface="Cambria Math"/>
                        </a:rPr>
                        <m:t>)+</m:t>
                      </m:r>
                      <m:sSup>
                        <m:sSupPr>
                          <m:ctrlP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 dirty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  <m:t>𝐾𝑠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ko-KR" sz="16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1600" b="0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dirty="0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ko-KR" sz="1600" b="0" i="1" dirty="0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altLang="ko-KR" sz="1600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𝐶𝐶</m:t>
                              </m:r>
                            </m:sup>
                          </m:sSup>
                          <m: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1600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3−</m:t>
                              </m:r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US" altLang="ko-K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 dirty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  <m:t>𝐾𝑠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altLang="ko-KR" sz="16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ko-K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 dirty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ko-KR" sz="1600" b="0" i="1" dirty="0" smtClean="0">
                                  <a:latin typeface="Cambria Math"/>
                                </a:rPr>
                                <m:t>𝐹𝑐𝑐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ko-KR" sz="1600" b="1" dirty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i="1" dirty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  <m:t>𝐾𝑠</m:t>
                              </m:r>
                            </m:sub>
                          </m:sSub>
                        </m:e>
                        <m:sup>
                          <m:r>
                            <a:rPr lang="en-US" altLang="ko-KR" sz="1600" b="0" i="1" dirty="0" smtClean="0">
                              <a:latin typeface="Cambria Math"/>
                            </a:rPr>
                            <m:t>𝐵</m:t>
                          </m:r>
                          <m:r>
                            <a:rPr lang="en-US" altLang="ko-KR" sz="1600" i="1" dirty="0">
                              <a:latin typeface="Cambria Math" panose="02040503050406030204" pitchFamily="18" charset="0"/>
                              <a:ea typeface="Cambria Math"/>
                            </a:rPr>
                            <m:t>𝐶𝐶</m:t>
                          </m:r>
                        </m:sup>
                      </m:sSup>
                      <m:r>
                        <a:rPr lang="en-US" altLang="ko-KR" sz="1600" i="1" dirty="0">
                          <a:latin typeface="Cambria Math"/>
                        </a:rPr>
                        <m:t>=</m:t>
                      </m:r>
                      <m:r>
                        <a:rPr lang="en-US" altLang="ko-KR" sz="1600" i="1" dirty="0">
                          <a:latin typeface="Cambria Math"/>
                        </a:rPr>
                        <m:t>𝑅𝑇</m:t>
                      </m:r>
                      <m:r>
                        <m:rPr>
                          <m:sty m:val="p"/>
                        </m:rPr>
                        <a:rPr lang="en-US" altLang="ko-KR" sz="1600" i="0" dirty="0">
                          <a:latin typeface="Cambria Math"/>
                        </a:rPr>
                        <m:t>ln</m:t>
                      </m:r>
                      <m:sSub>
                        <m:sSubPr>
                          <m:ctrlPr>
                            <a:rPr lang="en-US" altLang="ko-KR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  <m:t>𝐾𝑠</m:t>
                          </m:r>
                        </m:sub>
                      </m:sSub>
                      <m:r>
                        <a:rPr lang="en-US" altLang="ko-KR" sz="1600" b="0" i="1" dirty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ko-KR" sz="1600" i="1" dirty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 dirty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  <m:t>𝐾𝑠</m:t>
                              </m:r>
                            </m:sub>
                          </m:sSub>
                          <m:r>
                            <a:rPr lang="en-US" altLang="ko-KR" sz="1600" b="0" i="1" dirty="0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ko-KR" sz="16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1600" b="0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dirty="0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ko-KR" sz="1600" b="0" i="1" dirty="0" smtClean="0"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US" altLang="ko-KR" sz="1600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𝐶𝐶</m:t>
                              </m:r>
                            </m:sup>
                          </m:sSup>
                          <m:r>
                            <a:rPr lang="en-US" altLang="ko-KR" sz="1600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ko-KR" sz="1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US" altLang="ko-K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 dirty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  <m:t>𝐾𝑠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altLang="ko-KR" sz="16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ko-KR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 dirty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ko-KR" sz="1600" b="0" i="1" dirty="0" smtClean="0"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US" altLang="ko-KR" sz="1600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𝐶𝐶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ko-KR" altLang="en-US" sz="1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i="1" dirty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1600" b="0" i="1" dirty="0" smtClean="0">
                                  <a:latin typeface="Cambria Math"/>
                                </a:rPr>
                                <m:t>𝑃𝑠</m:t>
                              </m:r>
                            </m:sub>
                          </m:sSub>
                        </m:e>
                        <m:sup>
                          <m:r>
                            <a:rPr lang="en-US" altLang="ko-KR" sz="1600" b="0" i="1" dirty="0" smtClean="0">
                              <a:latin typeface="Cambria Math"/>
                            </a:rPr>
                            <m:t>𝐵</m:t>
                          </m:r>
                          <m:r>
                            <a:rPr lang="en-US" altLang="ko-KR" sz="1600" i="1" dirty="0">
                              <a:latin typeface="Cambria Math" panose="02040503050406030204" pitchFamily="18" charset="0"/>
                              <a:ea typeface="Cambria Math"/>
                            </a:rPr>
                            <m:t>𝐶𝐶</m:t>
                          </m:r>
                        </m:sup>
                      </m:sSup>
                      <m:r>
                        <a:rPr lang="en-US" altLang="ko-KR" sz="1600" i="1" dirty="0">
                          <a:latin typeface="Cambria Math"/>
                        </a:rPr>
                        <m:t>=</m:t>
                      </m:r>
                      <m:r>
                        <a:rPr lang="en-US" altLang="ko-KR" sz="1600" i="1" dirty="0" smtClean="0">
                          <a:latin typeface="Cambria Math"/>
                          <a:ea typeface="Cambria Math"/>
                        </a:rPr>
                        <m:t>∆</m:t>
                      </m:r>
                      <m:sSup>
                        <m:sSupPr>
                          <m:ctrlPr>
                            <a:rPr lang="en-US" altLang="ko-KR" sz="160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sz="160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  <m:r>
                                <a:rPr lang="en-US" altLang="ko-KR" sz="1600" b="0" i="1" dirty="0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ko-KR" sz="1600" b="0" i="1" dirty="0" smtClean="0">
                                  <a:latin typeface="Cambria Math"/>
                                  <a:ea typeface="Cambria Math"/>
                                </a:rPr>
                                <m:t>𝑃𝑠</m:t>
                              </m:r>
                            </m:sub>
                          </m:sSub>
                        </m:e>
                        <m:sup>
                          <m:r>
                            <a:rPr lang="en-US" altLang="ko-KR" sz="1600" b="0" i="1" dirty="0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  <m:r>
                            <a:rPr lang="en-US" altLang="ko-KR" sz="1600" i="1" dirty="0">
                              <a:latin typeface="Cambria Math" panose="02040503050406030204" pitchFamily="18" charset="0"/>
                              <a:ea typeface="Cambria Math"/>
                            </a:rPr>
                            <m:t>𝐶𝐶</m:t>
                          </m:r>
                          <m:r>
                            <a:rPr lang="en-US" altLang="ko-KR" sz="1600" b="0" i="1" dirty="0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altLang="ko-KR" sz="1600" b="0" i="1" dirty="0" smtClean="0">
                              <a:latin typeface="Cambria Math"/>
                              <a:ea typeface="Cambria Math"/>
                            </a:rPr>
                            <m:t>𝐵𝐶𝐶</m:t>
                          </m:r>
                        </m:sup>
                      </m:sSup>
                      <m:r>
                        <a:rPr lang="en-US" altLang="ko-KR" sz="1600" b="0" i="1" dirty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ko-KR" sz="1600" i="1" dirty="0">
                          <a:latin typeface="Cambria Math"/>
                        </a:rPr>
                        <m:t>𝑅𝑇</m:t>
                      </m:r>
                      <m:r>
                        <m:rPr>
                          <m:sty m:val="p"/>
                        </m:rPr>
                        <a:rPr lang="en-US" altLang="ko-KR" sz="1600" i="0" dirty="0">
                          <a:latin typeface="Cambria Math"/>
                        </a:rPr>
                        <m:t>ln</m:t>
                      </m:r>
                      <m:r>
                        <a:rPr lang="en-US" altLang="ko-KR" sz="1600" b="0" i="1" dirty="0" smtClean="0">
                          <a:latin typeface="Cambria Math"/>
                        </a:rPr>
                        <m:t>(1−</m:t>
                      </m:r>
                      <m:sSub>
                        <m:sSubPr>
                          <m:ctrlPr>
                            <a:rPr lang="en-US" altLang="ko-KR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  <m:t>𝐾𝑠</m:t>
                          </m:r>
                        </m:sub>
                      </m:sSub>
                      <m:r>
                        <a:rPr lang="en-US" altLang="ko-KR" sz="1600" b="0" i="1" dirty="0" smtClean="0">
                          <a:latin typeface="Cambria Math"/>
                        </a:rPr>
                        <m:t>)+</m:t>
                      </m:r>
                      <m:sSup>
                        <m:sSupPr>
                          <m:ctrlP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 dirty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  <m:t>𝐾𝑠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ko-KR" sz="16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1600" b="0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dirty="0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ko-KR" sz="1600" b="0" i="1" dirty="0" smtClean="0"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US" altLang="ko-KR" sz="1600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𝐶𝐶</m:t>
                              </m:r>
                            </m:sup>
                          </m:sSup>
                          <m: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3−</m:t>
                              </m:r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US" altLang="ko-K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 dirty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  <m:t>𝐾𝑠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altLang="ko-KR" sz="16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ko-K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 dirty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ko-KR" sz="1600" b="0" i="1" dirty="0" smtClean="0"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US" altLang="ko-KR" sz="1600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𝐶𝐶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ko-KR" sz="16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2D003F-B9B7-9FEE-C6B1-18667CDE4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173" y="1897100"/>
                <a:ext cx="6976627" cy="26429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34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>
            <a:extLst>
              <a:ext uri="{FF2B5EF4-FFF2-40B4-BE49-F238E27FC236}">
                <a16:creationId xmlns:a16="http://schemas.microsoft.com/office/drawing/2014/main" id="{A640F37E-B77E-6C6E-A792-34C0229AFF63}"/>
              </a:ext>
            </a:extLst>
          </p:cNvPr>
          <p:cNvSpPr txBox="1">
            <a:spLocks/>
          </p:cNvSpPr>
          <p:nvPr/>
        </p:nvSpPr>
        <p:spPr>
          <a:xfrm>
            <a:off x="4326835" y="5481807"/>
            <a:ext cx="3538330" cy="10037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/>
              <a:t>Liquid to FCC</a:t>
            </a:r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9CC55F6-8A9F-02A6-8EBF-17224A572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902" y="654712"/>
            <a:ext cx="654219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3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>
            <a:extLst>
              <a:ext uri="{FF2B5EF4-FFF2-40B4-BE49-F238E27FC236}">
                <a16:creationId xmlns:a16="http://schemas.microsoft.com/office/drawing/2014/main" id="{A640F37E-B77E-6C6E-A792-34C0229AFF63}"/>
              </a:ext>
            </a:extLst>
          </p:cNvPr>
          <p:cNvSpPr txBox="1">
            <a:spLocks/>
          </p:cNvSpPr>
          <p:nvPr/>
        </p:nvSpPr>
        <p:spPr>
          <a:xfrm>
            <a:off x="4326835" y="5481807"/>
            <a:ext cx="3538330" cy="10037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/>
              <a:t>Liquid to </a:t>
            </a:r>
            <a:r>
              <a:rPr lang="en-US" altLang="ko-KR" dirty="0" err="1"/>
              <a:t>bCC</a:t>
            </a:r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208AA00-B3EC-4204-196B-DB4307BFD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968" y="661283"/>
            <a:ext cx="6672063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81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>
            <a:extLst>
              <a:ext uri="{FF2B5EF4-FFF2-40B4-BE49-F238E27FC236}">
                <a16:creationId xmlns:a16="http://schemas.microsoft.com/office/drawing/2014/main" id="{A640F37E-B77E-6C6E-A792-34C0229AFF63}"/>
              </a:ext>
            </a:extLst>
          </p:cNvPr>
          <p:cNvSpPr txBox="1">
            <a:spLocks/>
          </p:cNvSpPr>
          <p:nvPr/>
        </p:nvSpPr>
        <p:spPr>
          <a:xfrm>
            <a:off x="4326835" y="5481807"/>
            <a:ext cx="3538330" cy="10037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dirty="0"/>
              <a:t>FCC to </a:t>
            </a:r>
            <a:r>
              <a:rPr lang="en-US" altLang="ko-KR" dirty="0" err="1"/>
              <a:t>bCC</a:t>
            </a:r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9E2A84A-E378-DBAC-376E-097F99B8B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385" y="676881"/>
            <a:ext cx="657922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64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9CFB36-3134-0DD7-3364-663CD1D1C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3FE133-5F66-AE35-2C0F-59FB804F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AMSE318 HW5 WITH PYTHON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0B865F-B386-B1C6-717F-00B7ACF1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A6B522-15F9-28B5-8472-A57C02A480F7}"/>
                  </a:ext>
                </a:extLst>
              </p:cNvPr>
              <p:cNvSpPr txBox="1"/>
              <p:nvPr/>
            </p:nvSpPr>
            <p:spPr>
              <a:xfrm>
                <a:off x="595892" y="598387"/>
                <a:ext cx="3035204" cy="1333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ko-KR" sz="1600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𝒍𝒊𝒒𝒖𝒊𝒅</m:t>
                        </m:r>
                      </m:sup>
                    </m:sSubSup>
                  </m:oMath>
                </a14:m>
                <a:r>
                  <a:rPr lang="en-US" altLang="ko-KR" sz="1600" b="1" i="1" dirty="0">
                    <a:latin typeface="Cambria Math" panose="02040503050406030204" pitchFamily="18" charset="0"/>
                  </a:rPr>
                  <a:t>-</a:t>
                </a:r>
                <a:r>
                  <a:rPr lang="en-US" altLang="ko-KR" sz="1600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𝒇𝒄𝒄</m:t>
                        </m:r>
                      </m:sup>
                    </m:sSubSup>
                    <m:r>
                      <a:rPr lang="en-US" altLang="ko-KR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ko-KR" sz="1600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ko-KR" sz="1600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𝒇𝒄𝒄</m:t>
                        </m:r>
                      </m:sup>
                    </m:sSubSup>
                  </m:oMath>
                </a14:m>
                <a:r>
                  <a:rPr lang="en-US" altLang="ko-KR" sz="1600" b="1" i="1" dirty="0">
                    <a:latin typeface="Cambria Math" panose="02040503050406030204" pitchFamily="18" charset="0"/>
                  </a:rPr>
                  <a:t>-</a:t>
                </a:r>
                <a:r>
                  <a:rPr lang="en-US" altLang="ko-KR" sz="1600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𝒃𝒄𝒄</m:t>
                        </m:r>
                      </m:sup>
                    </m:sSubSup>
                    <m:r>
                      <a:rPr lang="en-US" altLang="ko-KR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ko-KR" sz="16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ko-KR" sz="1600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𝑲𝒔</m:t>
                        </m:r>
                      </m:sub>
                      <m:sup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𝒍𝒊𝒒𝒖𝒊𝒅</m:t>
                        </m:r>
                      </m:sup>
                    </m:sSubSup>
                  </m:oMath>
                </a14:m>
                <a:r>
                  <a:rPr lang="en-US" altLang="ko-KR" sz="1600" b="1" i="1" dirty="0">
                    <a:latin typeface="Cambria Math" panose="02040503050406030204" pitchFamily="18" charset="0"/>
                  </a:rPr>
                  <a:t>-</a:t>
                </a:r>
                <a:r>
                  <a:rPr lang="en-US" altLang="ko-KR" sz="1600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𝑲𝒔</m:t>
                        </m:r>
                      </m:sub>
                      <m:sup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𝒇𝒄𝒄</m:t>
                        </m:r>
                      </m:sup>
                    </m:sSubSup>
                    <m:r>
                      <a:rPr lang="en-US" altLang="ko-KR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ko-KR" sz="16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r>
                      <a:rPr lang="en-US" altLang="ko-KR" sz="1600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𝑲𝒔</m:t>
                        </m:r>
                      </m:sub>
                      <m:sup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𝒇𝒄𝒄</m:t>
                        </m:r>
                      </m:sup>
                    </m:sSubSup>
                  </m:oMath>
                </a14:m>
                <a:r>
                  <a:rPr lang="en-US" altLang="ko-KR" sz="1600" b="1" i="1" dirty="0">
                    <a:latin typeface="Cambria Math" panose="02040503050406030204" pitchFamily="18" charset="0"/>
                  </a:rPr>
                  <a:t>-</a:t>
                </a:r>
                <a:r>
                  <a:rPr lang="en-US" altLang="ko-KR" sz="1600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16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ko-KR" sz="1600" b="1" i="1">
                            <a:latin typeface="Cambria Math" panose="02040503050406030204" pitchFamily="18" charset="0"/>
                          </a:rPr>
                          <m:t>𝑲𝒔</m:t>
                        </m:r>
                      </m:sub>
                      <m:sup>
                        <m:r>
                          <a:rPr lang="en-US" altLang="ko-KR" sz="1600" b="1" i="1" smtClean="0">
                            <a:latin typeface="Cambria Math" panose="02040503050406030204" pitchFamily="18" charset="0"/>
                          </a:rPr>
                          <m:t>𝒃𝒄𝒄</m:t>
                        </m:r>
                      </m:sup>
                    </m:sSubSup>
                    <m:r>
                      <a:rPr lang="en-US" altLang="ko-KR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ko-KR" sz="16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A6B522-15F9-28B5-8472-A57C02A48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92" y="598387"/>
                <a:ext cx="3035204" cy="1333442"/>
              </a:xfrm>
              <a:prstGeom prst="rect">
                <a:avLst/>
              </a:prstGeom>
              <a:blipFill>
                <a:blip r:embed="rId3"/>
                <a:stretch>
                  <a:fillRect l="-201" b="-31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368E08-7A5E-7964-C805-548DDA2C3DFC}"/>
                  </a:ext>
                </a:extLst>
              </p:cNvPr>
              <p:cNvSpPr txBox="1"/>
              <p:nvPr/>
            </p:nvSpPr>
            <p:spPr>
              <a:xfrm>
                <a:off x="595892" y="2175875"/>
                <a:ext cx="3800082" cy="1411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en-US" altLang="ko-KR" sz="16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𝑲𝒔</m:t>
                          </m:r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𝒍𝒊𝒒𝒖𝒊𝒅</m:t>
                          </m:r>
                        </m:sub>
                      </m:sSub>
                    </m:oMath>
                  </m:oMathPara>
                </a14:m>
                <a:endParaRPr lang="en-US" altLang="ko-KR" sz="16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𝑲𝒔</m:t>
                          </m:r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𝒇𝒄𝒄</m:t>
                          </m:r>
                        </m:sub>
                      </m:sSub>
                    </m:oMath>
                  </m:oMathPara>
                </a14:m>
                <a:endParaRPr lang="en-US" altLang="ko-KR" sz="16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𝑲𝒔</m:t>
                          </m:r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𝒃𝒄𝒄</m:t>
                          </m:r>
                        </m:sub>
                      </m:sSub>
                    </m:oMath>
                  </m:oMathPara>
                </a14:m>
                <a:endParaRPr lang="en-US" altLang="ko-KR" sz="16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endParaRPr lang="en-US" altLang="ko-KR" sz="16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368E08-7A5E-7964-C805-548DDA2C3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92" y="2175875"/>
                <a:ext cx="3800082" cy="14119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ore-CA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2D003F-B9B7-9FEE-C6B1-18667CDE42A7}"/>
                  </a:ext>
                </a:extLst>
              </p:cNvPr>
              <p:cNvSpPr txBox="1"/>
              <p:nvPr/>
            </p:nvSpPr>
            <p:spPr>
              <a:xfrm>
                <a:off x="4619481" y="1560385"/>
                <a:ext cx="6976627" cy="2642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i="1" dirty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  <m:t>𝐾𝑠</m:t>
                              </m:r>
                            </m:sub>
                          </m:sSub>
                        </m:e>
                        <m:sup>
                          <m:r>
                            <a:rPr lang="en-US" altLang="ko-KR" sz="1600" b="0" i="1" dirty="0" smtClean="0">
                              <a:latin typeface="Cambria Math"/>
                            </a:rPr>
                            <m:t>𝐿</m:t>
                          </m:r>
                        </m:sup>
                      </m:sSup>
                      <m:r>
                        <a:rPr lang="en-US" altLang="ko-KR" sz="1600" i="1" dirty="0">
                          <a:latin typeface="Cambria Math"/>
                        </a:rPr>
                        <m:t>=</m:t>
                      </m:r>
                      <m:r>
                        <a:rPr lang="en-US" altLang="ko-KR" sz="1600" i="1" dirty="0" smtClean="0">
                          <a:latin typeface="Cambria Math"/>
                          <a:ea typeface="Cambria Math"/>
                        </a:rPr>
                        <m:t>∆</m:t>
                      </m:r>
                      <m:sSup>
                        <m:sSupPr>
                          <m:ctrlPr>
                            <a:rPr lang="en-US" altLang="ko-KR" sz="160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sz="160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  <m:r>
                                <a:rPr lang="en-US" altLang="ko-KR" sz="1600" b="0" i="1" dirty="0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ko-KR" sz="1600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𝐾𝑠</m:t>
                              </m:r>
                            </m:sub>
                          </m:sSub>
                        </m:e>
                        <m:sup>
                          <m:r>
                            <a:rPr lang="en-US" altLang="ko-KR" sz="1600" b="0" i="1" dirty="0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en-US" altLang="ko-KR" sz="1600" i="1" dirty="0">
                              <a:latin typeface="Cambria Math" panose="02040503050406030204" pitchFamily="18" charset="0"/>
                              <a:ea typeface="Cambria Math"/>
                            </a:rPr>
                            <m:t>𝐶𝐶</m:t>
                          </m:r>
                          <m:r>
                            <a:rPr lang="en-US" altLang="ko-KR" sz="1600" b="0" i="1" dirty="0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altLang="ko-KR" sz="1600" b="0" i="1" dirty="0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sup>
                      </m:sSup>
                      <m:r>
                        <a:rPr lang="en-US" altLang="ko-KR" sz="1600" b="0" i="1" dirty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ko-KR" sz="1600" i="1" dirty="0">
                          <a:latin typeface="Cambria Math"/>
                        </a:rPr>
                        <m:t>𝑅𝑇</m:t>
                      </m:r>
                      <m:r>
                        <m:rPr>
                          <m:sty m:val="p"/>
                        </m:rPr>
                        <a:rPr lang="en-US" altLang="ko-KR" sz="1600" i="0" dirty="0">
                          <a:latin typeface="Cambria Math"/>
                        </a:rPr>
                        <m:t>ln</m:t>
                      </m:r>
                      <m:sSub>
                        <m:sSubPr>
                          <m:ctrlPr>
                            <a:rPr lang="en-US" altLang="ko-KR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  <m:t>𝐾𝑠</m:t>
                          </m:r>
                        </m:sub>
                      </m:sSub>
                      <m:r>
                        <a:rPr lang="en-US" altLang="ko-KR" sz="1600" b="0" i="1" dirty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ko-KR" sz="1600" i="1" dirty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 dirty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  <m:t>𝐾𝑠</m:t>
                              </m:r>
                            </m:sub>
                          </m:sSub>
                          <m:r>
                            <a:rPr lang="en-US" altLang="ko-KR" sz="1600" b="0" i="1" dirty="0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ko-KR" sz="16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1600" b="0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dirty="0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ko-KR" sz="1600" b="0" i="1" dirty="0" smtClean="0">
                                  <a:latin typeface="Cambria Math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altLang="ko-KR" sz="1600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ko-KR" sz="1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US" altLang="ko-K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 dirty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  <m:t>𝐾𝑠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altLang="ko-KR" sz="16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ko-K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 dirty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ko-KR" sz="1600" i="1" dirty="0">
                                  <a:latin typeface="Cambria Math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ko-KR" sz="1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i="1" dirty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1600" b="0" i="1" dirty="0" smtClean="0">
                                  <a:latin typeface="Cambria Math"/>
                                </a:rPr>
                                <m:t>𝑃𝑠</m:t>
                              </m:r>
                            </m:sub>
                          </m:sSub>
                        </m:e>
                        <m:sup>
                          <m:r>
                            <a:rPr lang="en-US" altLang="ko-KR" sz="1600" b="0" i="1" dirty="0" smtClean="0">
                              <a:latin typeface="Cambria Math"/>
                            </a:rPr>
                            <m:t>𝐿</m:t>
                          </m:r>
                        </m:sup>
                      </m:sSup>
                      <m:r>
                        <a:rPr lang="en-US" altLang="ko-KR" sz="1600" i="1" dirty="0">
                          <a:latin typeface="Cambria Math"/>
                        </a:rPr>
                        <m:t>=</m:t>
                      </m:r>
                      <m:r>
                        <a:rPr lang="en-US" altLang="ko-KR" sz="1600" i="1" dirty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altLang="ko-KR" sz="1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sSup>
                        <m:sSupPr>
                          <m:ctrlPr>
                            <a:rPr lang="en-US" altLang="ko-KR" sz="160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sz="160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dirty="0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ko-KR" sz="1600" b="0" i="1" dirty="0" smtClean="0">
                                  <a:latin typeface="Cambria Math"/>
                                  <a:ea typeface="Cambria Math"/>
                                </a:rPr>
                                <m:t>𝑃𝑠</m:t>
                              </m:r>
                            </m:sub>
                          </m:sSub>
                        </m:e>
                        <m:sup>
                          <m:r>
                            <a:rPr lang="en-US" altLang="ko-KR" sz="1600" b="0" i="1" dirty="0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  <m:r>
                            <a:rPr lang="en-US" altLang="ko-KR" sz="1600" i="1" dirty="0">
                              <a:latin typeface="Cambria Math" panose="02040503050406030204" pitchFamily="18" charset="0"/>
                              <a:ea typeface="Cambria Math"/>
                            </a:rPr>
                            <m:t>𝐶𝐶</m:t>
                          </m:r>
                          <m:r>
                            <a:rPr lang="en-US" altLang="ko-KR" sz="1600" b="0" i="1" dirty="0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altLang="ko-KR" sz="1600" b="0" i="1" dirty="0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sup>
                      </m:sSup>
                      <m:r>
                        <a:rPr lang="en-US" altLang="ko-KR" sz="1600" b="0" i="1" dirty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ko-KR" sz="1600" i="1" dirty="0">
                          <a:latin typeface="Cambria Math"/>
                        </a:rPr>
                        <m:t>𝑅𝑇</m:t>
                      </m:r>
                      <m:r>
                        <m:rPr>
                          <m:sty m:val="p"/>
                        </m:rPr>
                        <a:rPr lang="en-US" altLang="ko-KR" sz="1600" i="0" dirty="0">
                          <a:latin typeface="Cambria Math"/>
                        </a:rPr>
                        <m:t>ln</m:t>
                      </m:r>
                      <m:r>
                        <a:rPr lang="en-US" altLang="ko-KR" sz="1600" b="0" i="1" dirty="0" smtClean="0">
                          <a:latin typeface="Cambria Math"/>
                        </a:rPr>
                        <m:t>(1−</m:t>
                      </m:r>
                      <m:sSub>
                        <m:sSubPr>
                          <m:ctrlPr>
                            <a:rPr lang="en-US" altLang="ko-KR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  <m:t>𝐾𝑠</m:t>
                          </m:r>
                        </m:sub>
                      </m:sSub>
                      <m:r>
                        <a:rPr lang="en-US" altLang="ko-KR" sz="1600" b="0" i="1" dirty="0" smtClean="0">
                          <a:latin typeface="Cambria Math"/>
                        </a:rPr>
                        <m:t>)+</m:t>
                      </m:r>
                      <m:sSup>
                        <m:sSupPr>
                          <m:ctrlP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 dirty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  <m:t>𝐾𝑠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ko-KR" sz="16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1600" b="0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dirty="0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ko-KR" sz="1600" b="0" i="1" dirty="0" smtClean="0">
                                  <a:latin typeface="Cambria Math"/>
                                </a:rPr>
                                <m:t>𝐿</m:t>
                              </m:r>
                            </m:sup>
                          </m:sSup>
                          <m: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3−</m:t>
                              </m:r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US" altLang="ko-K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 dirty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  <m:t>𝐾𝑠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altLang="ko-KR" sz="16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ko-K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 dirty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ko-KR" sz="1600" i="1" dirty="0">
                                  <a:latin typeface="Cambria Math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ko-KR" altLang="en-US" sz="1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i="1" dirty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  <m:t>𝐾𝑠</m:t>
                              </m:r>
                            </m:sub>
                          </m:sSub>
                        </m:e>
                        <m:sup>
                          <m:r>
                            <a:rPr lang="en-US" altLang="ko-KR" sz="1600" b="0" i="1" dirty="0" smtClean="0">
                              <a:latin typeface="Cambria Math"/>
                            </a:rPr>
                            <m:t>𝐹</m:t>
                          </m:r>
                          <m:r>
                            <a:rPr lang="en-US" altLang="ko-KR" sz="1600" i="1" dirty="0">
                              <a:latin typeface="Cambria Math" panose="02040503050406030204" pitchFamily="18" charset="0"/>
                              <a:ea typeface="Cambria Math"/>
                            </a:rPr>
                            <m:t>𝐶𝐶</m:t>
                          </m:r>
                        </m:sup>
                      </m:sSup>
                      <m:r>
                        <a:rPr lang="en-US" altLang="ko-KR" sz="1600" i="1" dirty="0">
                          <a:latin typeface="Cambria Math"/>
                        </a:rPr>
                        <m:t>=</m:t>
                      </m:r>
                      <m:r>
                        <a:rPr lang="en-US" altLang="ko-KR" sz="1600" i="1" dirty="0" smtClean="0">
                          <a:latin typeface="Cambria Math"/>
                          <a:ea typeface="Cambria Math"/>
                        </a:rPr>
                        <m:t>∆</m:t>
                      </m:r>
                      <m:sSup>
                        <m:sSupPr>
                          <m:ctrlPr>
                            <a:rPr lang="en-US" altLang="ko-KR" sz="160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sz="160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  <m:r>
                                <a:rPr lang="en-US" altLang="ko-KR" sz="1600" b="0" i="1" dirty="0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ko-KR" sz="1600" b="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𝐾𝑠</m:t>
                              </m:r>
                            </m:sub>
                          </m:sSub>
                        </m:e>
                        <m:sup>
                          <m:r>
                            <a:rPr lang="en-US" altLang="ko-KR" sz="1600" b="0" i="1" dirty="0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en-US" altLang="ko-KR" sz="1600" i="1" dirty="0">
                              <a:latin typeface="Cambria Math" panose="02040503050406030204" pitchFamily="18" charset="0"/>
                              <a:ea typeface="Cambria Math"/>
                            </a:rPr>
                            <m:t>𝐶𝐶</m:t>
                          </m:r>
                          <m:r>
                            <a:rPr lang="en-US" altLang="ko-KR" sz="1600" b="0" i="1" dirty="0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altLang="ko-KR" sz="1600" b="0" i="1" dirty="0" smtClean="0">
                              <a:latin typeface="Cambria Math"/>
                              <a:ea typeface="Cambria Math"/>
                            </a:rPr>
                            <m:t>𝐹𝐶𝐶</m:t>
                          </m:r>
                        </m:sup>
                      </m:sSup>
                      <m:r>
                        <a:rPr lang="en-US" altLang="ko-KR" sz="1600" b="0" i="1" dirty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ko-KR" sz="1600" i="1" dirty="0">
                          <a:latin typeface="Cambria Math"/>
                        </a:rPr>
                        <m:t>𝑅𝑇</m:t>
                      </m:r>
                      <m:r>
                        <m:rPr>
                          <m:sty m:val="p"/>
                        </m:rPr>
                        <a:rPr lang="en-US" altLang="ko-KR" sz="1600" i="0" dirty="0">
                          <a:latin typeface="Cambria Math"/>
                        </a:rPr>
                        <m:t>ln</m:t>
                      </m:r>
                      <m:sSub>
                        <m:sSubPr>
                          <m:ctrlPr>
                            <a:rPr lang="en-US" altLang="ko-KR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600" i="1" dirty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  <m:t>𝐾𝑠</m:t>
                          </m:r>
                        </m:sub>
                      </m:sSub>
                      <m:r>
                        <a:rPr lang="en-US" altLang="ko-KR" sz="1600" b="0" i="1" dirty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ko-KR" sz="1600" i="1" dirty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 dirty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  <m:t>𝐾𝑠</m:t>
                              </m:r>
                            </m:sub>
                          </m:sSub>
                          <m:r>
                            <a:rPr lang="en-US" altLang="ko-KR" sz="1600" b="0" i="1" dirty="0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ko-KR" sz="16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1600" b="0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dirty="0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ko-KR" sz="1600" b="0" i="1" dirty="0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altLang="ko-KR" sz="1600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𝐶𝐶</m:t>
                              </m:r>
                            </m:sup>
                          </m:sSup>
                          <m:r>
                            <a:rPr lang="en-US" altLang="ko-KR" sz="1600" i="1">
                              <a:latin typeface="Cambria Math"/>
                            </a:rPr>
                            <m:t>+ </m:t>
                          </m:r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ko-KR" sz="1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US" altLang="ko-K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 dirty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  <m:t>𝐾𝑠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altLang="ko-KR" sz="16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ko-K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 dirty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ko-KR" sz="1600" b="0" i="1" dirty="0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altLang="ko-KR" sz="1600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𝐶𝐶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ko-KR" altLang="en-US" sz="1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i="1" dirty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1600" b="0" i="1" dirty="0" smtClean="0">
                                  <a:latin typeface="Cambria Math"/>
                                </a:rPr>
                                <m:t>𝑃𝑠</m:t>
                              </m:r>
                            </m:sub>
                          </m:sSub>
                        </m:e>
                        <m:sup>
                          <m:r>
                            <a:rPr lang="en-US" altLang="ko-KR" sz="1600" b="0" i="1" dirty="0" smtClean="0">
                              <a:latin typeface="Cambria Math"/>
                            </a:rPr>
                            <m:t>𝐹</m:t>
                          </m:r>
                          <m:r>
                            <a:rPr lang="en-US" altLang="ko-KR" sz="1600" i="1" dirty="0">
                              <a:latin typeface="Cambria Math" panose="02040503050406030204" pitchFamily="18" charset="0"/>
                              <a:ea typeface="Cambria Math"/>
                            </a:rPr>
                            <m:t>𝐶𝐶</m:t>
                          </m:r>
                        </m:sup>
                      </m:sSup>
                      <m:r>
                        <a:rPr lang="en-US" altLang="ko-KR" sz="1600" i="1" dirty="0">
                          <a:latin typeface="Cambria Math"/>
                        </a:rPr>
                        <m:t>=</m:t>
                      </m:r>
                      <m:r>
                        <a:rPr lang="en-US" altLang="ko-KR" sz="1600" i="1" dirty="0">
                          <a:latin typeface="Cambria Math"/>
                        </a:rPr>
                        <m:t>𝑅𝑇</m:t>
                      </m:r>
                      <m:r>
                        <m:rPr>
                          <m:sty m:val="p"/>
                        </m:rPr>
                        <a:rPr lang="en-US" altLang="ko-KR" sz="1600" i="0" dirty="0">
                          <a:latin typeface="Cambria Math"/>
                        </a:rPr>
                        <m:t>ln</m:t>
                      </m:r>
                      <m:r>
                        <a:rPr lang="en-US" altLang="ko-KR" sz="1600" b="0" i="1" dirty="0" smtClean="0">
                          <a:latin typeface="Cambria Math"/>
                        </a:rPr>
                        <m:t>(1−</m:t>
                      </m:r>
                      <m:sSub>
                        <m:sSubPr>
                          <m:ctrlPr>
                            <a:rPr lang="en-US" altLang="ko-KR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  <m:t>𝐾𝑠</m:t>
                          </m:r>
                        </m:sub>
                      </m:sSub>
                      <m:r>
                        <a:rPr lang="en-US" altLang="ko-KR" sz="1600" b="0" i="1" dirty="0" smtClean="0">
                          <a:latin typeface="Cambria Math"/>
                        </a:rPr>
                        <m:t>)+</m:t>
                      </m:r>
                      <m:sSup>
                        <m:sSupPr>
                          <m:ctrlP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 dirty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  <m:t>𝐾𝑠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ko-KR" sz="16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1600" b="0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dirty="0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ko-KR" sz="1600" b="0" i="1" dirty="0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altLang="ko-KR" sz="1600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𝐶𝐶</m:t>
                              </m:r>
                            </m:sup>
                          </m:sSup>
                          <m: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1600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3−</m:t>
                              </m:r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US" altLang="ko-K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 dirty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  <m:t>𝐾𝑠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altLang="ko-KR" sz="16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ko-K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 dirty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ko-KR" sz="1600" b="0" i="1" dirty="0" smtClean="0">
                                  <a:latin typeface="Cambria Math"/>
                                </a:rPr>
                                <m:t>𝐹𝑐𝑐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ko-KR" sz="1600" b="1" dirty="0">
                  <a:latin typeface="+mj-lt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i="1" dirty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  <m:t>𝐾𝑠</m:t>
                              </m:r>
                            </m:sub>
                          </m:sSub>
                        </m:e>
                        <m:sup>
                          <m:r>
                            <a:rPr lang="en-US" altLang="ko-KR" sz="1600" b="0" i="1" dirty="0" smtClean="0">
                              <a:latin typeface="Cambria Math"/>
                            </a:rPr>
                            <m:t>𝐵</m:t>
                          </m:r>
                          <m:r>
                            <a:rPr lang="en-US" altLang="ko-KR" sz="1600" i="1" dirty="0">
                              <a:latin typeface="Cambria Math" panose="02040503050406030204" pitchFamily="18" charset="0"/>
                              <a:ea typeface="Cambria Math"/>
                            </a:rPr>
                            <m:t>𝐶𝐶</m:t>
                          </m:r>
                        </m:sup>
                      </m:sSup>
                      <m:r>
                        <a:rPr lang="en-US" altLang="ko-KR" sz="1600" i="1" dirty="0">
                          <a:latin typeface="Cambria Math"/>
                        </a:rPr>
                        <m:t>=</m:t>
                      </m:r>
                      <m:r>
                        <a:rPr lang="en-US" altLang="ko-KR" sz="1600" i="1" dirty="0">
                          <a:latin typeface="Cambria Math"/>
                        </a:rPr>
                        <m:t>𝑅𝑇</m:t>
                      </m:r>
                      <m:r>
                        <m:rPr>
                          <m:sty m:val="p"/>
                        </m:rPr>
                        <a:rPr lang="en-US" altLang="ko-KR" sz="1600" i="0" dirty="0">
                          <a:latin typeface="Cambria Math"/>
                        </a:rPr>
                        <m:t>ln</m:t>
                      </m:r>
                      <m:sSub>
                        <m:sSubPr>
                          <m:ctrlPr>
                            <a:rPr lang="en-US" altLang="ko-KR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  <m:t>𝐾𝑠</m:t>
                          </m:r>
                        </m:sub>
                      </m:sSub>
                      <m:r>
                        <a:rPr lang="en-US" altLang="ko-KR" sz="1600" b="0" i="1" dirty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600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ko-KR" sz="1600" i="1" dirty="0">
                              <a:latin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6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 dirty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  <m:t>𝐾𝑠</m:t>
                              </m:r>
                            </m:sub>
                          </m:sSub>
                          <m:r>
                            <a:rPr lang="en-US" altLang="ko-KR" sz="1600" b="0" i="1" dirty="0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ko-KR" sz="16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1600" b="0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dirty="0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ko-KR" sz="1600" b="0" i="1" dirty="0" smtClean="0"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US" altLang="ko-KR" sz="1600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𝐶𝐶</m:t>
                              </m:r>
                            </m:sup>
                          </m:sSup>
                          <m:r>
                            <a:rPr lang="en-US" altLang="ko-KR" sz="1600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ko-KR" sz="1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US" altLang="ko-K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 dirty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  <m:t>𝐾𝑠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altLang="ko-KR" sz="16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ko-KR" sz="16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 dirty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ko-KR" sz="1600" b="0" i="1" dirty="0" smtClean="0"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US" altLang="ko-KR" sz="1600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𝐶𝐶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ko-KR" altLang="en-US" sz="1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sz="16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i="1" dirty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1600" b="0" i="1" dirty="0" smtClean="0">
                                  <a:latin typeface="Cambria Math"/>
                                </a:rPr>
                                <m:t>𝑃𝑠</m:t>
                              </m:r>
                            </m:sub>
                          </m:sSub>
                        </m:e>
                        <m:sup>
                          <m:r>
                            <a:rPr lang="en-US" altLang="ko-KR" sz="1600" b="0" i="1" dirty="0" smtClean="0">
                              <a:latin typeface="Cambria Math"/>
                            </a:rPr>
                            <m:t>𝐵</m:t>
                          </m:r>
                          <m:r>
                            <a:rPr lang="en-US" altLang="ko-KR" sz="1600" i="1" dirty="0">
                              <a:latin typeface="Cambria Math" panose="02040503050406030204" pitchFamily="18" charset="0"/>
                              <a:ea typeface="Cambria Math"/>
                            </a:rPr>
                            <m:t>𝐶𝐶</m:t>
                          </m:r>
                        </m:sup>
                      </m:sSup>
                      <m:r>
                        <a:rPr lang="en-US" altLang="ko-KR" sz="1600" i="1" dirty="0">
                          <a:latin typeface="Cambria Math"/>
                        </a:rPr>
                        <m:t>=</m:t>
                      </m:r>
                      <m:r>
                        <a:rPr lang="en-US" altLang="ko-KR" sz="1600" i="1" dirty="0" smtClean="0">
                          <a:latin typeface="Cambria Math"/>
                          <a:ea typeface="Cambria Math"/>
                        </a:rPr>
                        <m:t>∆</m:t>
                      </m:r>
                      <m:sSup>
                        <m:sSupPr>
                          <m:ctrlPr>
                            <a:rPr lang="en-US" altLang="ko-KR" sz="160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ko-KR" sz="1600" i="1" dirty="0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  <m:r>
                                <a:rPr lang="en-US" altLang="ko-KR" sz="1600" b="0" i="1" dirty="0" smtClean="0"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ko-KR" sz="1600" b="0" i="1" dirty="0" smtClean="0">
                                  <a:latin typeface="Cambria Math"/>
                                  <a:ea typeface="Cambria Math"/>
                                </a:rPr>
                                <m:t>𝑃𝑠</m:t>
                              </m:r>
                            </m:sub>
                          </m:sSub>
                        </m:e>
                        <m:sup>
                          <m:r>
                            <a:rPr lang="en-US" altLang="ko-KR" sz="1600" b="0" i="1" dirty="0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  <m:r>
                            <a:rPr lang="en-US" altLang="ko-KR" sz="1600" i="1" dirty="0">
                              <a:latin typeface="Cambria Math" panose="02040503050406030204" pitchFamily="18" charset="0"/>
                              <a:ea typeface="Cambria Math"/>
                            </a:rPr>
                            <m:t>𝐶𝐶</m:t>
                          </m:r>
                          <m:r>
                            <a:rPr lang="en-US" altLang="ko-KR" sz="1600" b="0" i="1" dirty="0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en-US" altLang="ko-KR" sz="1600" b="0" i="1" dirty="0" smtClean="0">
                              <a:latin typeface="Cambria Math"/>
                              <a:ea typeface="Cambria Math"/>
                            </a:rPr>
                            <m:t>𝐵𝐶𝐶</m:t>
                          </m:r>
                        </m:sup>
                      </m:sSup>
                      <m:r>
                        <a:rPr lang="en-US" altLang="ko-KR" sz="1600" b="0" i="1" dirty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ko-KR" sz="1600" i="1" dirty="0">
                          <a:latin typeface="Cambria Math"/>
                        </a:rPr>
                        <m:t>𝑅𝑇</m:t>
                      </m:r>
                      <m:r>
                        <m:rPr>
                          <m:sty m:val="p"/>
                        </m:rPr>
                        <a:rPr lang="en-US" altLang="ko-KR" sz="1600" i="0" dirty="0">
                          <a:latin typeface="Cambria Math"/>
                        </a:rPr>
                        <m:t>ln</m:t>
                      </m:r>
                      <m:r>
                        <a:rPr lang="en-US" altLang="ko-KR" sz="1600" b="0" i="1" dirty="0" smtClean="0">
                          <a:latin typeface="Cambria Math"/>
                        </a:rPr>
                        <m:t>(1−</m:t>
                      </m:r>
                      <m:sSub>
                        <m:sSubPr>
                          <m:ctrlPr>
                            <a:rPr lang="en-US" altLang="ko-KR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 dirty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  <m:t>𝐾𝑠</m:t>
                          </m:r>
                        </m:sub>
                      </m:sSub>
                      <m:r>
                        <a:rPr lang="en-US" altLang="ko-KR" sz="1600" b="0" i="1" dirty="0" smtClean="0">
                          <a:latin typeface="Cambria Math"/>
                        </a:rPr>
                        <m:t>)+</m:t>
                      </m:r>
                      <m:sSup>
                        <m:sSupPr>
                          <m:ctrlP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 dirty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  <m:t>𝐾𝑠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ko-KR" sz="16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ko-KR" sz="1600" b="0" i="1" dirty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6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dirty="0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ko-KR" sz="1600" b="0" i="1" dirty="0" smtClean="0"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US" altLang="ko-KR" sz="1600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𝐶𝐶</m:t>
                              </m:r>
                            </m:sup>
                          </m:sSup>
                          <m:r>
                            <a:rPr lang="en-US" altLang="ko-KR" sz="16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3−</m:t>
                              </m:r>
                              <m:r>
                                <a:rPr lang="en-US" altLang="ko-KR" sz="1600" b="0" i="1" smtClean="0">
                                  <a:latin typeface="Cambria Math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US" altLang="ko-K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 dirty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 panose="02040503050406030204" pitchFamily="18" charset="0"/>
                                    </a:rPr>
                                    <m:t>𝐾𝑠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altLang="ko-KR" sz="16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ko-KR" sz="16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 dirty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ko-KR" sz="1600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ko-KR" sz="1600" b="0" i="1" dirty="0" smtClean="0"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US" altLang="ko-KR" sz="1600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𝐶𝐶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ko-KR" sz="16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2D003F-B9B7-9FEE-C6B1-18667CDE4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481" y="1560385"/>
                <a:ext cx="6976627" cy="26429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265F3B-1359-7530-DCDB-107F1783EDC2}"/>
                  </a:ext>
                </a:extLst>
              </p:cNvPr>
              <p:cNvSpPr txBox="1"/>
              <p:nvPr/>
            </p:nvSpPr>
            <p:spPr>
              <a:xfrm>
                <a:off x="595892" y="3587800"/>
                <a:ext cx="3800082" cy="23583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𝑱</m:t>
                      </m:r>
                      <m:r>
                        <a:rPr lang="en-US" altLang="ko-K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ko-KR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sz="1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altLang="ko-KR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ko-KR" sz="16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𝑻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𝒍𝒊𝒒𝒖𝒊𝒅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𝒇𝒄𝒄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𝒄𝒄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𝑻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𝒍𝒊𝒒𝒖𝒊𝒅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𝒇𝒄𝒄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𝒃𝒄𝒄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𝑻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𝒍𝒊𝒒𝒖𝒊𝒅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𝒇𝒄𝒄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𝒃𝒄𝒄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𝑻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𝒍𝒊𝒒𝒖𝒊𝒅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𝒇𝒄𝒄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altLang="ko-KR" sz="1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ko-KR" sz="16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𝒃𝒄𝒄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ko-KR" sz="16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0265F3B-1359-7530-DCDB-107F1783E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92" y="3587800"/>
                <a:ext cx="3800082" cy="23583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6010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FBCEED5D-9ACF-BB5B-3A93-368CACAF7A56}"/>
              </a:ext>
            </a:extLst>
          </p:cNvPr>
          <p:cNvSpPr txBox="1">
            <a:spLocks/>
          </p:cNvSpPr>
          <p:nvPr/>
        </p:nvSpPr>
        <p:spPr>
          <a:xfrm>
            <a:off x="6331470" y="2930877"/>
            <a:ext cx="5366044" cy="10037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dirty="0"/>
              <a:t>Eutectic system</a:t>
            </a: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30FCC086-3638-260B-38FD-5DCB2EB87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080276"/>
              </p:ext>
            </p:extLst>
          </p:nvPr>
        </p:nvGraphicFramePr>
        <p:xfrm>
          <a:off x="8084088" y="4096936"/>
          <a:ext cx="3613426" cy="18520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7878">
                  <a:extLst>
                    <a:ext uri="{9D8B030D-6E8A-4147-A177-3AD203B41FA5}">
                      <a16:colId xmlns:a16="http://schemas.microsoft.com/office/drawing/2014/main" val="977431129"/>
                    </a:ext>
                  </a:extLst>
                </a:gridCol>
                <a:gridCol w="1815548">
                  <a:extLst>
                    <a:ext uri="{9D8B030D-6E8A-4147-A177-3AD203B41FA5}">
                      <a16:colId xmlns:a16="http://schemas.microsoft.com/office/drawing/2014/main" val="1169087298"/>
                    </a:ext>
                  </a:extLst>
                </a:gridCol>
              </a:tblGrid>
              <a:tr h="4630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Temperature 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1.09540816e+03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136694"/>
                  </a:ext>
                </a:extLst>
              </a:tr>
              <a:tr h="463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err="1"/>
                        <a:t>X_Ks_Liquid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5.95540091e-01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273460"/>
                  </a:ext>
                </a:extLst>
              </a:tr>
              <a:tr h="4630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/>
                        <a:t>X_Ks_FCC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2.99877542e-01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354880"/>
                  </a:ext>
                </a:extLst>
              </a:tr>
              <a:tr h="4630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/>
                        <a:t>X_Ks_BCC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7.83979642e-01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319690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B5C5DE4B-758B-B21D-D9F8-9868DABBEA71}"/>
              </a:ext>
            </a:extLst>
          </p:cNvPr>
          <p:cNvSpPr txBox="1"/>
          <p:nvPr/>
        </p:nvSpPr>
        <p:spPr>
          <a:xfrm>
            <a:off x="4412974" y="1760085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Liquid</a:t>
            </a:r>
            <a:endParaRPr lang="ko-KR" alt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C071F10-CB29-5E94-254A-85F908A604E5}"/>
              </a:ext>
            </a:extLst>
          </p:cNvPr>
          <p:cNvSpPr txBox="1"/>
          <p:nvPr/>
        </p:nvSpPr>
        <p:spPr>
          <a:xfrm>
            <a:off x="1771553" y="2129417"/>
            <a:ext cx="143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Liquid + FCC</a:t>
            </a:r>
            <a:endParaRPr lang="ko-KR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A2009A-37FF-BAA5-B139-5FAA39676B0F}"/>
              </a:ext>
            </a:extLst>
          </p:cNvPr>
          <p:cNvSpPr txBox="1"/>
          <p:nvPr/>
        </p:nvSpPr>
        <p:spPr>
          <a:xfrm>
            <a:off x="5600151" y="2129417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Liquid + BCC</a:t>
            </a:r>
            <a:endParaRPr lang="ko-KR" alt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3291B9-D286-B912-7538-2CD51ACDF22C}"/>
              </a:ext>
            </a:extLst>
          </p:cNvPr>
          <p:cNvSpPr txBox="1"/>
          <p:nvPr/>
        </p:nvSpPr>
        <p:spPr>
          <a:xfrm>
            <a:off x="1631835" y="3095564"/>
            <a:ext cx="576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FCC</a:t>
            </a:r>
            <a:endParaRPr lang="ko-KR" alt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A35CC6B-19A8-52B5-1559-939293FC9368}"/>
              </a:ext>
            </a:extLst>
          </p:cNvPr>
          <p:cNvSpPr txBox="1"/>
          <p:nvPr/>
        </p:nvSpPr>
        <p:spPr>
          <a:xfrm>
            <a:off x="6331396" y="30596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BCC</a:t>
            </a:r>
            <a:endParaRPr lang="ko-KR" alt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3BEB5E9-51CF-2F84-A328-4EEF4956D5DC}"/>
              </a:ext>
            </a:extLst>
          </p:cNvPr>
          <p:cNvSpPr txBox="1"/>
          <p:nvPr/>
        </p:nvSpPr>
        <p:spPr>
          <a:xfrm>
            <a:off x="3886931" y="3095564"/>
            <a:ext cx="123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FCC + BCC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A822076-0C23-840C-8A48-3EC81278B1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75"/>
          <a:stretch/>
        </p:blipFill>
        <p:spPr>
          <a:xfrm>
            <a:off x="1041006" y="1421843"/>
            <a:ext cx="6133813" cy="452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57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FBCEED5D-9ACF-BB5B-3A93-368CACAF7A56}"/>
              </a:ext>
            </a:extLst>
          </p:cNvPr>
          <p:cNvSpPr txBox="1">
            <a:spLocks/>
          </p:cNvSpPr>
          <p:nvPr/>
        </p:nvSpPr>
        <p:spPr>
          <a:xfrm>
            <a:off x="6258251" y="410877"/>
            <a:ext cx="5366044" cy="10037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dirty="0"/>
              <a:t>Conclusion</a:t>
            </a: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30FCC086-3638-260B-38FD-5DCB2EB87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806107"/>
              </p:ext>
            </p:extLst>
          </p:nvPr>
        </p:nvGraphicFramePr>
        <p:xfrm>
          <a:off x="8010869" y="2902013"/>
          <a:ext cx="3613426" cy="18520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7878">
                  <a:extLst>
                    <a:ext uri="{9D8B030D-6E8A-4147-A177-3AD203B41FA5}">
                      <a16:colId xmlns:a16="http://schemas.microsoft.com/office/drawing/2014/main" val="977431129"/>
                    </a:ext>
                  </a:extLst>
                </a:gridCol>
                <a:gridCol w="1815548">
                  <a:extLst>
                    <a:ext uri="{9D8B030D-6E8A-4147-A177-3AD203B41FA5}">
                      <a16:colId xmlns:a16="http://schemas.microsoft.com/office/drawing/2014/main" val="1169087298"/>
                    </a:ext>
                  </a:extLst>
                </a:gridCol>
              </a:tblGrid>
              <a:tr h="4630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/>
                        <a:t>Temperature 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1.09540816e+03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136694"/>
                  </a:ext>
                </a:extLst>
              </a:tr>
              <a:tr h="463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err="1"/>
                        <a:t>X_Ks_Liquid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5.95540091e-01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273460"/>
                  </a:ext>
                </a:extLst>
              </a:tr>
              <a:tr h="4630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/>
                        <a:t>X_Ks_FCC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2.99877542e-01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354880"/>
                  </a:ext>
                </a:extLst>
              </a:tr>
              <a:tr h="4630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/>
                        <a:t>X_Ks_BCC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7.83979642e-01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319690"/>
                  </a:ext>
                </a:extLst>
              </a:tr>
            </a:tbl>
          </a:graphicData>
        </a:graphic>
      </p:graphicFrame>
      <p:pic>
        <p:nvPicPr>
          <p:cNvPr id="2" name="그림 1">
            <a:extLst>
              <a:ext uri="{FF2B5EF4-FFF2-40B4-BE49-F238E27FC236}">
                <a16:creationId xmlns:a16="http://schemas.microsoft.com/office/drawing/2014/main" id="{D476CABD-595D-F4F6-84F2-8523063E83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59"/>
          <a:stretch/>
        </p:blipFill>
        <p:spPr>
          <a:xfrm>
            <a:off x="567706" y="938052"/>
            <a:ext cx="6707738" cy="498189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5C5DE4B-758B-B21D-D9F8-9868DABBEA71}"/>
              </a:ext>
            </a:extLst>
          </p:cNvPr>
          <p:cNvSpPr txBox="1"/>
          <p:nvPr/>
        </p:nvSpPr>
        <p:spPr>
          <a:xfrm>
            <a:off x="4412974" y="1760085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Liquid</a:t>
            </a:r>
            <a:endParaRPr lang="ko-KR" alt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C071F10-CB29-5E94-254A-85F908A604E5}"/>
              </a:ext>
            </a:extLst>
          </p:cNvPr>
          <p:cNvSpPr txBox="1"/>
          <p:nvPr/>
        </p:nvSpPr>
        <p:spPr>
          <a:xfrm>
            <a:off x="1771553" y="2129417"/>
            <a:ext cx="143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Liquid + FCC</a:t>
            </a:r>
            <a:endParaRPr lang="ko-KR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A2009A-37FF-BAA5-B139-5FAA39676B0F}"/>
              </a:ext>
            </a:extLst>
          </p:cNvPr>
          <p:cNvSpPr txBox="1"/>
          <p:nvPr/>
        </p:nvSpPr>
        <p:spPr>
          <a:xfrm>
            <a:off x="5600151" y="2129417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Liquid + BCC</a:t>
            </a:r>
            <a:endParaRPr lang="ko-KR" alt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3291B9-D286-B912-7538-2CD51ACDF22C}"/>
              </a:ext>
            </a:extLst>
          </p:cNvPr>
          <p:cNvSpPr txBox="1"/>
          <p:nvPr/>
        </p:nvSpPr>
        <p:spPr>
          <a:xfrm>
            <a:off x="1631835" y="3095564"/>
            <a:ext cx="576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FCC</a:t>
            </a:r>
            <a:endParaRPr lang="ko-KR" alt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A35CC6B-19A8-52B5-1559-939293FC9368}"/>
              </a:ext>
            </a:extLst>
          </p:cNvPr>
          <p:cNvSpPr txBox="1"/>
          <p:nvPr/>
        </p:nvSpPr>
        <p:spPr>
          <a:xfrm>
            <a:off x="6331396" y="30596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BCC</a:t>
            </a:r>
            <a:endParaRPr lang="ko-KR" alt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3BEB5E9-51CF-2F84-A328-4EEF4956D5DC}"/>
              </a:ext>
            </a:extLst>
          </p:cNvPr>
          <p:cNvSpPr txBox="1"/>
          <p:nvPr/>
        </p:nvSpPr>
        <p:spPr>
          <a:xfrm>
            <a:off x="3886931" y="3095564"/>
            <a:ext cx="123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FCC + BCC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DE6FD787-C176-664D-9824-1572430D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2545" y="1668570"/>
            <a:ext cx="5111750" cy="1204912"/>
          </a:xfrm>
        </p:spPr>
        <p:txBody>
          <a:bodyPr/>
          <a:lstStyle/>
          <a:p>
            <a:pPr algn="r"/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2E78D50-5CD9-42A5-197A-0505B47E5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46503" y="4921535"/>
            <a:ext cx="3977791" cy="1525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The cause of the errors were typo and mis-derivation of equations in the code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771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DB8703127B43924FAE33BD558229FAED" ma:contentTypeVersion="16" ma:contentTypeDescription="새 문서를 만듭니다." ma:contentTypeScope="" ma:versionID="9df5445966921d8937491e3cbbacbb2e">
  <xsd:schema xmlns:xsd="http://www.w3.org/2001/XMLSchema" xmlns:xs="http://www.w3.org/2001/XMLSchema" xmlns:p="http://schemas.microsoft.com/office/2006/metadata/properties" xmlns:ns3="9d690aca-bf72-48a3-b8d6-c5b440fbde69" xmlns:ns4="d8fd9385-3c48-4e41-b076-557c51b8b833" targetNamespace="http://schemas.microsoft.com/office/2006/metadata/properties" ma:root="true" ma:fieldsID="e5410450073c1d2056acd44ffe13b2d9" ns3:_="" ns4:_="">
    <xsd:import namespace="9d690aca-bf72-48a3-b8d6-c5b440fbde69"/>
    <xsd:import namespace="d8fd9385-3c48-4e41-b076-557c51b8b833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SystemTag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690aca-bf72-48a3-b8d6-c5b440fbde69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fd9385-3c48-4e41-b076-557c51b8b833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d690aca-bf72-48a3-b8d6-c5b440fbde69" xsi:nil="true"/>
  </documentManagement>
</p:properties>
</file>

<file path=customXml/itemProps1.xml><?xml version="1.0" encoding="utf-8"?>
<ds:datastoreItem xmlns:ds="http://schemas.openxmlformats.org/officeDocument/2006/customXml" ds:itemID="{651AEBA8-55C6-45C9-B32E-3F669A678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ACCAB5-0B48-438C-9F8B-281CDFED111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d690aca-bf72-48a3-b8d6-c5b440fbde69"/>
    <ds:schemaRef ds:uri="d8fd9385-3c48-4e41-b076-557c51b8b83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17F9B5-A097-44C6-9E8A-6F65D534F822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9d690aca-bf72-48a3-b8d6-c5b440fbde69"/>
    <ds:schemaRef ds:uri="http://schemas.microsoft.com/office/infopath/2007/PartnerControls"/>
    <ds:schemaRef ds:uri="d8fd9385-3c48-4e41-b076-557c51b8b833"/>
    <ds:schemaRef ds:uri="http://www.w3.org/XML/1998/namespace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 presentation</Template>
  <TotalTime>0</TotalTime>
  <Words>397</Words>
  <Application>Microsoft Office PowerPoint</Application>
  <PresentationFormat>와이드스크린</PresentationFormat>
  <Paragraphs>88</Paragraphs>
  <Slides>9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 Math</vt:lpstr>
      <vt:lpstr>Tenorite</vt:lpstr>
      <vt:lpstr>Times New Roman</vt:lpstr>
      <vt:lpstr>Wingdings</vt:lpstr>
      <vt:lpstr>Office 테마</vt:lpstr>
      <vt:lpstr>AMSE318 midterm with python</vt:lpstr>
      <vt:lpstr>Liquid State of Ks sub-regular solution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AMSE318 HW1-1 with python</dc:title>
  <dc:creator/>
  <cp:lastModifiedBy/>
  <cp:revision>10</cp:revision>
  <dcterms:created xsi:type="dcterms:W3CDTF">2023-09-06T15:34:39Z</dcterms:created>
  <dcterms:modified xsi:type="dcterms:W3CDTF">2023-10-30T10:09:00Z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0x010100DB8703127B43924FAE33BD558229FAED</vt:lpwstr>
  </property>
  <property fmtid="{D5CDD505-2E9C-101B-9397-08002B2CF9AE}" pid="3" name="MediaServiceImageTags">
    <vt:lpwstr/>
  </property>
</Properties>
</file>