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393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26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20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298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59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55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223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04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75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51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46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F4061-5294-478E-B823-762880179328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068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개체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63905076"/>
              </p:ext>
            </p:extLst>
          </p:nvPr>
        </p:nvGraphicFramePr>
        <p:xfrm>
          <a:off x="323528" y="1340768"/>
          <a:ext cx="3545780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비트맵 이미지" r:id="rId3" imgW="4800600" imgH="3657600" progId="Paint.Picture">
                  <p:embed/>
                </p:oleObj>
              </mc:Choice>
              <mc:Fallback>
                <p:oleObj name="비트맵 이미지" r:id="rId3" imgW="4800600" imgH="3657600" progId="Paint.Picture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340768"/>
                        <a:ext cx="3545780" cy="3024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92150" y="622300"/>
            <a:ext cx="7264400" cy="417513"/>
          </a:xfrm>
          <a:prstGeom prst="rect">
            <a:avLst/>
          </a:prstGeom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Problem</a:t>
            </a:r>
            <a:r>
              <a:rPr lang="ko-KR" alt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#1 – 20150595 </a:t>
            </a:r>
            <a:r>
              <a:rPr lang="ko-KR" alt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이장섭</a:t>
            </a:r>
            <a:endParaRPr lang="en-US" altLang="ko-KR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995936" y="1296753"/>
            <a:ext cx="4819650" cy="1654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 smtClean="0">
                <a:solidFill>
                  <a:schemeClr val="tx1"/>
                </a:solidFill>
              </a:rPr>
              <a:t>1. </a:t>
            </a:r>
            <a:r>
              <a:rPr lang="ko-KR" altLang="en-US" sz="1500" dirty="0" smtClean="0">
                <a:solidFill>
                  <a:schemeClr val="tx1"/>
                </a:solidFill>
              </a:rPr>
              <a:t>교실 안의 대기 중 수증기의 몰 </a:t>
            </a:r>
            <a:r>
              <a:rPr lang="ko-KR" altLang="en-US" sz="1500" dirty="0" err="1" smtClean="0">
                <a:solidFill>
                  <a:schemeClr val="tx1"/>
                </a:solidFill>
              </a:rPr>
              <a:t>분율은</a:t>
            </a:r>
            <a:r>
              <a:rPr lang="ko-KR" altLang="en-US" sz="1500" dirty="0" smtClean="0">
                <a:solidFill>
                  <a:schemeClr val="tx1"/>
                </a:solidFill>
              </a:rPr>
              <a:t> 약 </a:t>
            </a:r>
            <a:r>
              <a:rPr lang="en-US" altLang="ko-KR" sz="1500" dirty="0" smtClean="0">
                <a:solidFill>
                  <a:schemeClr val="tx1"/>
                </a:solidFill>
              </a:rPr>
              <a:t>0.5%~2% </a:t>
            </a:r>
            <a:r>
              <a:rPr lang="ko-KR" altLang="en-US" sz="1500" dirty="0" smtClean="0">
                <a:solidFill>
                  <a:schemeClr val="tx1"/>
                </a:solidFill>
              </a:rPr>
              <a:t>사이 일 것이다</a:t>
            </a:r>
            <a:r>
              <a:rPr lang="en-US" altLang="ko-KR" sz="1500" dirty="0" smtClean="0">
                <a:solidFill>
                  <a:schemeClr val="tx1"/>
                </a:solidFill>
              </a:rPr>
              <a:t>.(</a:t>
            </a:r>
            <a:r>
              <a:rPr lang="ko-KR" altLang="en-US" sz="1500" dirty="0" smtClean="0">
                <a:solidFill>
                  <a:schemeClr val="tx1"/>
                </a:solidFill>
              </a:rPr>
              <a:t>세계 평균이 </a:t>
            </a:r>
            <a:r>
              <a:rPr lang="en-US" altLang="ko-KR" sz="1500" dirty="0" smtClean="0">
                <a:solidFill>
                  <a:schemeClr val="tx1"/>
                </a:solidFill>
              </a:rPr>
              <a:t>2%~3</a:t>
            </a:r>
            <a:r>
              <a:rPr lang="en-US" altLang="ko-KR" sz="1500" dirty="0">
                <a:solidFill>
                  <a:schemeClr val="tx1"/>
                </a:solidFill>
              </a:rPr>
              <a:t>%, http://www.theweatherprediction.com/habyhints/40/). </a:t>
            </a:r>
            <a:r>
              <a:rPr lang="ko-KR" altLang="en-US" sz="1500" dirty="0" smtClean="0">
                <a:solidFill>
                  <a:schemeClr val="tx1"/>
                </a:solidFill>
              </a:rPr>
              <a:t>기체의 </a:t>
            </a:r>
            <a:r>
              <a:rPr lang="ko-KR" altLang="en-US" sz="1500" dirty="0" err="1" smtClean="0">
                <a:solidFill>
                  <a:schemeClr val="tx1"/>
                </a:solidFill>
              </a:rPr>
              <a:t>분압은</a:t>
            </a:r>
            <a:r>
              <a:rPr lang="ko-KR" altLang="en-US" sz="1500" dirty="0" smtClean="0">
                <a:solidFill>
                  <a:schemeClr val="tx1"/>
                </a:solidFill>
              </a:rPr>
              <a:t> 몰 </a:t>
            </a:r>
            <a:r>
              <a:rPr lang="ko-KR" altLang="en-US" sz="1500" dirty="0" err="1" smtClean="0">
                <a:solidFill>
                  <a:schemeClr val="tx1"/>
                </a:solidFill>
              </a:rPr>
              <a:t>분율과</a:t>
            </a:r>
            <a:r>
              <a:rPr lang="ko-KR" altLang="en-US" sz="1500" dirty="0" smtClean="0">
                <a:solidFill>
                  <a:schemeClr val="tx1"/>
                </a:solidFill>
              </a:rPr>
              <a:t> 비례하기 때문에 교실 안의 수증기 상태를 점 찍어 보면 왼쪽 그림의 파란 점과 같고 가장 안정한 상태는 </a:t>
            </a:r>
            <a:r>
              <a:rPr lang="en-US" altLang="ko-KR" sz="1500" dirty="0" smtClean="0">
                <a:solidFill>
                  <a:schemeClr val="tx1"/>
                </a:solidFill>
              </a:rPr>
              <a:t>Vapor </a:t>
            </a:r>
            <a:r>
              <a:rPr lang="ko-KR" altLang="en-US" sz="1500" dirty="0" smtClean="0">
                <a:solidFill>
                  <a:schemeClr val="tx1"/>
                </a:solidFill>
              </a:rPr>
              <a:t>상태이다</a:t>
            </a:r>
            <a:r>
              <a:rPr lang="en-US" altLang="ko-KR" sz="1500" dirty="0" smtClean="0">
                <a:solidFill>
                  <a:schemeClr val="tx1"/>
                </a:solidFill>
              </a:rPr>
              <a:t>.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843808" y="27809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764158" y="2852936"/>
            <a:ext cx="2223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>
            <a:endCxn id="7" idx="4"/>
          </p:cNvCxnSpPr>
          <p:nvPr/>
        </p:nvCxnSpPr>
        <p:spPr>
          <a:xfrm flipV="1">
            <a:off x="2915816" y="2924944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995936" y="3043607"/>
            <a:ext cx="4819650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2. </a:t>
            </a:r>
            <a:r>
              <a:rPr lang="ko-KR" altLang="en-US" sz="1600" dirty="0" smtClean="0">
                <a:solidFill>
                  <a:schemeClr val="tx1"/>
                </a:solidFill>
              </a:rPr>
              <a:t>대기압과 수증기압이 같아지면 물이 끓게 된다</a:t>
            </a:r>
            <a:r>
              <a:rPr lang="en-US" altLang="ko-KR" sz="1600" dirty="0" smtClean="0">
                <a:solidFill>
                  <a:schemeClr val="tx1"/>
                </a:solidFill>
              </a:rPr>
              <a:t>.(OB </a:t>
            </a:r>
            <a:r>
              <a:rPr lang="ko-KR" altLang="en-US" sz="1600" dirty="0" smtClean="0">
                <a:solidFill>
                  <a:schemeClr val="tx1"/>
                </a:solidFill>
              </a:rPr>
              <a:t>곡선에서 물이 끓는다고 볼 수 있다</a:t>
            </a:r>
            <a:r>
              <a:rPr lang="en-US" altLang="ko-KR" sz="1600" dirty="0" smtClean="0">
                <a:solidFill>
                  <a:schemeClr val="tx1"/>
                </a:solidFill>
              </a:rPr>
              <a:t>.) </a:t>
            </a:r>
            <a:r>
              <a:rPr lang="ko-KR" altLang="en-US" sz="1600" dirty="0" smtClean="0">
                <a:solidFill>
                  <a:schemeClr val="tx1"/>
                </a:solidFill>
              </a:rPr>
              <a:t>고산지대의 경우 대기압이 </a:t>
            </a:r>
            <a:r>
              <a:rPr lang="en-US" altLang="ko-KR" sz="1600" dirty="0" smtClean="0">
                <a:solidFill>
                  <a:schemeClr val="tx1"/>
                </a:solidFill>
              </a:rPr>
              <a:t>1atm</a:t>
            </a:r>
            <a:r>
              <a:rPr lang="ko-KR" altLang="en-US" sz="1600" dirty="0" smtClean="0">
                <a:solidFill>
                  <a:schemeClr val="tx1"/>
                </a:solidFill>
              </a:rPr>
              <a:t>보다 낮기 때문에 낮은 온도에서 끓게 되고 온도가 충분하지 않기 때문에 쌀이 </a:t>
            </a:r>
            <a:r>
              <a:rPr lang="ko-KR" altLang="en-US" sz="1600" dirty="0" smtClean="0">
                <a:solidFill>
                  <a:schemeClr val="tx1"/>
                </a:solidFill>
              </a:rPr>
              <a:t>설 익게 </a:t>
            </a:r>
            <a:r>
              <a:rPr lang="ko-KR" altLang="en-US" sz="1600" dirty="0" smtClean="0">
                <a:solidFill>
                  <a:schemeClr val="tx1"/>
                </a:solidFill>
              </a:rPr>
              <a:t>된다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r>
              <a:rPr lang="ko-KR" altLang="en-US" sz="1600" dirty="0" smtClean="0">
                <a:solidFill>
                  <a:schemeClr val="tx1"/>
                </a:solidFill>
              </a:rPr>
              <a:t> 이를 방지하기 위해서는 </a:t>
            </a:r>
            <a:r>
              <a:rPr lang="ko-KR" altLang="en-US" sz="1600" dirty="0" smtClean="0">
                <a:solidFill>
                  <a:schemeClr val="tx1"/>
                </a:solidFill>
              </a:rPr>
              <a:t>냄비 위에 돌을 올려 압력을 높이는 방법이 있다</a:t>
            </a:r>
            <a:r>
              <a:rPr lang="en-US" altLang="ko-KR" sz="1600" dirty="0" smtClean="0">
                <a:solidFill>
                  <a:schemeClr val="tx1"/>
                </a:solidFill>
              </a:rPr>
              <a:t>. </a:t>
            </a:r>
            <a:r>
              <a:rPr lang="ko-KR" altLang="en-US" sz="1600" dirty="0" smtClean="0">
                <a:solidFill>
                  <a:schemeClr val="tx1"/>
                </a:solidFill>
              </a:rPr>
              <a:t>혹은 처음부터 물을 많이 붓는 방법이 있다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92150" y="5013176"/>
            <a:ext cx="8123436" cy="16166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3. </a:t>
            </a:r>
            <a:r>
              <a:rPr lang="ko-KR" altLang="en-US" sz="1600" dirty="0" smtClean="0">
                <a:solidFill>
                  <a:schemeClr val="tx1"/>
                </a:solidFill>
              </a:rPr>
              <a:t>따뜻한 차량 내부의 공기가 유리창과 접촉을 하게 되면 기체 상태의 수증기가 액체 상태의 물로 바뀌는 상태변화가 일어난다</a:t>
            </a:r>
            <a:r>
              <a:rPr lang="en-US" altLang="ko-KR" sz="1600" dirty="0" smtClean="0">
                <a:solidFill>
                  <a:schemeClr val="tx1"/>
                </a:solidFill>
              </a:rPr>
              <a:t>.(</a:t>
            </a:r>
            <a:r>
              <a:rPr lang="ko-KR" altLang="en-US" sz="1600" dirty="0" smtClean="0">
                <a:solidFill>
                  <a:schemeClr val="tx1"/>
                </a:solidFill>
              </a:rPr>
              <a:t>검은 화살표</a:t>
            </a:r>
            <a:r>
              <a:rPr lang="en-US" altLang="ko-KR" sz="1600" dirty="0" smtClean="0">
                <a:solidFill>
                  <a:schemeClr val="tx1"/>
                </a:solidFill>
              </a:rPr>
              <a:t>) </a:t>
            </a:r>
            <a:r>
              <a:rPr lang="ko-KR" altLang="en-US" sz="1600" dirty="0" smtClean="0">
                <a:solidFill>
                  <a:schemeClr val="tx1"/>
                </a:solidFill>
              </a:rPr>
              <a:t>따라서 차량 내부에 김이 서리게 된다</a:t>
            </a:r>
            <a:r>
              <a:rPr lang="en-US" altLang="ko-KR" sz="1600" dirty="0" smtClean="0">
                <a:solidFill>
                  <a:schemeClr val="tx1"/>
                </a:solidFill>
              </a:rPr>
              <a:t>.(</a:t>
            </a:r>
            <a:r>
              <a:rPr lang="ko-KR" altLang="en-US" sz="1600" dirty="0" smtClean="0">
                <a:solidFill>
                  <a:schemeClr val="tx1"/>
                </a:solidFill>
              </a:rPr>
              <a:t>결과적으로 빨간 점으로 파란 점이 이동</a:t>
            </a:r>
            <a:r>
              <a:rPr lang="en-US" altLang="ko-KR" sz="1600" dirty="0" smtClean="0">
                <a:solidFill>
                  <a:schemeClr val="tx1"/>
                </a:solidFill>
              </a:rPr>
              <a:t>) </a:t>
            </a:r>
            <a:r>
              <a:rPr lang="ko-KR" altLang="en-US" sz="1600" dirty="0" smtClean="0">
                <a:solidFill>
                  <a:schemeClr val="tx1"/>
                </a:solidFill>
              </a:rPr>
              <a:t>이를 방지하기 위해서는 차량 내부의 온도를 낮춰주기 위해 에어컨을 작동시키면 된다</a:t>
            </a:r>
            <a:r>
              <a:rPr lang="en-US" altLang="ko-KR" sz="1600" dirty="0" smtClean="0">
                <a:solidFill>
                  <a:schemeClr val="tx1"/>
                </a:solidFill>
              </a:rPr>
              <a:t>. </a:t>
            </a:r>
            <a:r>
              <a:rPr lang="ko-KR" altLang="en-US" sz="1600" dirty="0" smtClean="0">
                <a:solidFill>
                  <a:schemeClr val="tx1"/>
                </a:solidFill>
              </a:rPr>
              <a:t>에어컨에는 제습 효과도 있기 때문에 빠른 속도로 김이 제거 된다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" name="왼쪽 화살표 19"/>
          <p:cNvSpPr/>
          <p:nvPr/>
        </p:nvSpPr>
        <p:spPr>
          <a:xfrm>
            <a:off x="2411760" y="2805725"/>
            <a:ext cx="360040" cy="10801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2195736" y="2779052"/>
            <a:ext cx="144016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56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176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Office 테마</vt:lpstr>
      <vt:lpstr>비트맵 이미지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jangsub</dc:creator>
  <cp:lastModifiedBy>jangsub</cp:lastModifiedBy>
  <cp:revision>10</cp:revision>
  <dcterms:created xsi:type="dcterms:W3CDTF">2017-02-27T10:27:27Z</dcterms:created>
  <dcterms:modified xsi:type="dcterms:W3CDTF">2017-02-27T11:43:10Z</dcterms:modified>
</cp:coreProperties>
</file>